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18" r:id="rId2"/>
    <p:sldMasterId id="2147483719" r:id="rId3"/>
    <p:sldMasterId id="2147483721" r:id="rId4"/>
    <p:sldMasterId id="2147483723" r:id="rId5"/>
    <p:sldMasterId id="2147483728" r:id="rId6"/>
  </p:sldMasterIdLst>
  <p:notesMasterIdLst>
    <p:notesMasterId r:id="rId21"/>
  </p:notesMasterIdLst>
  <p:handoutMasterIdLst>
    <p:handoutMasterId r:id="rId22"/>
  </p:handoutMasterIdLst>
  <p:sldIdLst>
    <p:sldId id="256" r:id="rId7"/>
    <p:sldId id="372" r:id="rId8"/>
    <p:sldId id="2147470844" r:id="rId9"/>
    <p:sldId id="2076136912" r:id="rId10"/>
    <p:sldId id="2147470848" r:id="rId11"/>
    <p:sldId id="2147470854" r:id="rId12"/>
    <p:sldId id="2076136914" r:id="rId13"/>
    <p:sldId id="2147470850" r:id="rId14"/>
    <p:sldId id="2147470644" r:id="rId15"/>
    <p:sldId id="2147470836" r:id="rId16"/>
    <p:sldId id="2147470838" r:id="rId17"/>
    <p:sldId id="2147470853" r:id="rId18"/>
    <p:sldId id="2147470843" r:id="rId19"/>
    <p:sldId id="25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D0A2"/>
    <a:srgbClr val="000000"/>
    <a:srgbClr val="3333FF"/>
    <a:srgbClr val="EBEBEB"/>
    <a:srgbClr val="FF0000"/>
    <a:srgbClr val="C80000"/>
    <a:srgbClr val="96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1" autoAdjust="0"/>
    <p:restoredTop sz="85141" autoAdjust="0"/>
  </p:normalViewPr>
  <p:slideViewPr>
    <p:cSldViewPr snapToGrid="0">
      <p:cViewPr varScale="1">
        <p:scale>
          <a:sx n="98" d="100"/>
          <a:sy n="98" d="100"/>
        </p:scale>
        <p:origin x="744" y="192"/>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51" d="100"/>
          <a:sy n="51" d="100"/>
        </p:scale>
        <p:origin x="2692" y="2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42B52E1-D314-4B6E-BA3A-CDBCDD444A3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A6EFB19-F2D4-4D47-A3A0-A0A1F668504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1A54248-2F7D-47AE-BD85-F8655F691659}" type="datetimeFigureOut">
              <a:rPr lang="en-US" smtClean="0"/>
              <a:t>2/29/24</a:t>
            </a:fld>
            <a:endParaRPr lang="en-US"/>
          </a:p>
        </p:txBody>
      </p:sp>
      <p:sp>
        <p:nvSpPr>
          <p:cNvPr id="4" name="Footer Placeholder 3">
            <a:extLst>
              <a:ext uri="{FF2B5EF4-FFF2-40B4-BE49-F238E27FC236}">
                <a16:creationId xmlns:a16="http://schemas.microsoft.com/office/drawing/2014/main" id="{FDE9B970-498A-4800-AC7A-57CDD1DED65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BA98AB7-4EAD-42DC-8A8A-ADC86EA4DA0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564390-0070-41F6-B2CE-B5B860EA9623}" type="slidenum">
              <a:rPr lang="en-US" smtClean="0"/>
              <a:t>‹#›</a:t>
            </a:fld>
            <a:endParaRPr lang="en-US"/>
          </a:p>
        </p:txBody>
      </p:sp>
    </p:spTree>
    <p:extLst>
      <p:ext uri="{BB962C8B-B14F-4D97-AF65-F5344CB8AC3E}">
        <p14:creationId xmlns:p14="http://schemas.microsoft.com/office/powerpoint/2010/main" val="30088679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1520C6-56AC-4B6D-AC74-4BFBEC9D5141}" type="datetimeFigureOut">
              <a:rPr lang="en-US" smtClean="0"/>
              <a:t>2/29/24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AA6347-9C5C-4498-B753-1DF27CA46170}" type="slidenum">
              <a:rPr lang="en-US" smtClean="0"/>
              <a:t>‹#›</a:t>
            </a:fld>
            <a:endParaRPr lang="en-US"/>
          </a:p>
        </p:txBody>
      </p:sp>
    </p:spTree>
    <p:extLst>
      <p:ext uri="{BB962C8B-B14F-4D97-AF65-F5344CB8AC3E}">
        <p14:creationId xmlns:p14="http://schemas.microsoft.com/office/powerpoint/2010/main" val="1284108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buAutoNum type="arabicPeriod"/>
            </a:pPr>
            <a:endParaRPr lang="en-US" altLang="zh-CN" dirty="0"/>
          </a:p>
        </p:txBody>
      </p:sp>
      <p:sp>
        <p:nvSpPr>
          <p:cNvPr id="4" name="灯片编号占位符 3"/>
          <p:cNvSpPr>
            <a:spLocks noGrp="1"/>
          </p:cNvSpPr>
          <p:nvPr>
            <p:ph type="sldNum" sz="quarter" idx="10"/>
          </p:nvPr>
        </p:nvSpPr>
        <p:spPr/>
        <p:txBody>
          <a:bodyPr/>
          <a:lstStyle/>
          <a:p>
            <a:pPr marL="0" marR="0" lvl="0" indent="0" algn="r" defTabSz="914478" rtl="0" eaLnBrk="1" fontAlgn="auto" latinLnBrk="0" hangingPunct="1">
              <a:lnSpc>
                <a:spcPct val="100000"/>
              </a:lnSpc>
              <a:spcBef>
                <a:spcPts val="0"/>
              </a:spcBef>
              <a:spcAft>
                <a:spcPts val="0"/>
              </a:spcAft>
              <a:buClrTx/>
              <a:buSzTx/>
              <a:buFontTx/>
              <a:buNone/>
              <a:tabLst/>
              <a:defRPr/>
            </a:pPr>
            <a:fld id="{F07326F3-4732-B74B-9C70-D0992466E4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78"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19589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AD0A4-4B83-EBA0-8597-6A6F02522DC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7C6A2AE-46DF-5429-FEAE-EC9B3D7748D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2AC1A9-1559-A40B-BFFF-77B5F7A6545F}"/>
              </a:ext>
            </a:extLst>
          </p:cNvPr>
          <p:cNvSpPr>
            <a:spLocks noGrp="1"/>
          </p:cNvSpPr>
          <p:nvPr>
            <p:ph type="body" idx="1"/>
          </p:nvPr>
        </p:nvSpPr>
        <p:spPr/>
        <p:txBody>
          <a:bodyPr/>
          <a:lstStyle/>
          <a:p>
            <a:pPr marL="342900" indent="-342900">
              <a:buAutoNum type="arabicPeriod"/>
            </a:pPr>
            <a:endParaRPr lang="en-US" altLang="zh-CN" dirty="0"/>
          </a:p>
        </p:txBody>
      </p:sp>
      <p:sp>
        <p:nvSpPr>
          <p:cNvPr id="4" name="灯片编号占位符 3">
            <a:extLst>
              <a:ext uri="{FF2B5EF4-FFF2-40B4-BE49-F238E27FC236}">
                <a16:creationId xmlns:a16="http://schemas.microsoft.com/office/drawing/2014/main" id="{2A93543E-B629-6BBC-CA09-5AE4679FEF16}"/>
              </a:ext>
            </a:extLst>
          </p:cNvPr>
          <p:cNvSpPr>
            <a:spLocks noGrp="1"/>
          </p:cNvSpPr>
          <p:nvPr>
            <p:ph type="sldNum" sz="quarter" idx="10"/>
          </p:nvPr>
        </p:nvSpPr>
        <p:spPr/>
        <p:txBody>
          <a:bodyPr/>
          <a:lstStyle/>
          <a:p>
            <a:pPr marL="0" marR="0" lvl="0" indent="0" algn="r" defTabSz="914478" rtl="0" eaLnBrk="1" fontAlgn="auto" latinLnBrk="0" hangingPunct="1">
              <a:lnSpc>
                <a:spcPct val="100000"/>
              </a:lnSpc>
              <a:spcBef>
                <a:spcPts val="0"/>
              </a:spcBef>
              <a:spcAft>
                <a:spcPts val="0"/>
              </a:spcAft>
              <a:buClrTx/>
              <a:buSzTx/>
              <a:buFontTx/>
              <a:buNone/>
              <a:tabLst/>
              <a:defRPr/>
            </a:pPr>
            <a:fld id="{F07326F3-4732-B74B-9C70-D0992466E4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7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2347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F06C7C-5EFF-6204-8ED3-D0D0DF79DA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E860B2-174F-370E-F170-60D77A2A6A8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07FFB22-ADB6-A4ED-6E69-ED188C802314}"/>
              </a:ext>
            </a:extLst>
          </p:cNvPr>
          <p:cNvSpPr>
            <a:spLocks noGrp="1"/>
          </p:cNvSpPr>
          <p:nvPr>
            <p:ph type="body" idx="1"/>
          </p:nvPr>
        </p:nvSpPr>
        <p:spPr/>
        <p:txBody>
          <a:bodyPr/>
          <a:lstStyle/>
          <a:p>
            <a:pPr marL="342900" indent="-342900">
              <a:buAutoNum type="arabicPeriod"/>
            </a:pPr>
            <a:endParaRPr lang="en-US" altLang="zh-CN" dirty="0"/>
          </a:p>
        </p:txBody>
      </p:sp>
      <p:sp>
        <p:nvSpPr>
          <p:cNvPr id="4" name="灯片编号占位符 3">
            <a:extLst>
              <a:ext uri="{FF2B5EF4-FFF2-40B4-BE49-F238E27FC236}">
                <a16:creationId xmlns:a16="http://schemas.microsoft.com/office/drawing/2014/main" id="{2A2A53FE-C0C8-8632-B775-98389A3CD1B0}"/>
              </a:ext>
            </a:extLst>
          </p:cNvPr>
          <p:cNvSpPr>
            <a:spLocks noGrp="1"/>
          </p:cNvSpPr>
          <p:nvPr>
            <p:ph type="sldNum" sz="quarter" idx="10"/>
          </p:nvPr>
        </p:nvSpPr>
        <p:spPr/>
        <p:txBody>
          <a:bodyPr/>
          <a:lstStyle/>
          <a:p>
            <a:pPr marL="0" marR="0" lvl="0" indent="0" algn="r" defTabSz="914478" rtl="0" eaLnBrk="1" fontAlgn="auto" latinLnBrk="0" hangingPunct="1">
              <a:lnSpc>
                <a:spcPct val="100000"/>
              </a:lnSpc>
              <a:spcBef>
                <a:spcPts val="0"/>
              </a:spcBef>
              <a:spcAft>
                <a:spcPts val="0"/>
              </a:spcAft>
              <a:buClrTx/>
              <a:buSzTx/>
              <a:buFontTx/>
              <a:buNone/>
              <a:tabLst/>
              <a:defRPr/>
            </a:pPr>
            <a:fld id="{F07326F3-4732-B74B-9C70-D0992466E4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7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9774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buAutoNum type="arabicPeriod"/>
            </a:pPr>
            <a:endParaRPr lang="en-US" altLang="zh-CN" dirty="0"/>
          </a:p>
        </p:txBody>
      </p:sp>
      <p:sp>
        <p:nvSpPr>
          <p:cNvPr id="4" name="灯片编号占位符 3"/>
          <p:cNvSpPr>
            <a:spLocks noGrp="1"/>
          </p:cNvSpPr>
          <p:nvPr>
            <p:ph type="sldNum" sz="quarter" idx="10"/>
          </p:nvPr>
        </p:nvSpPr>
        <p:spPr/>
        <p:txBody>
          <a:bodyPr/>
          <a:lstStyle/>
          <a:p>
            <a:pPr marL="0" marR="0" lvl="0" indent="0" algn="r" defTabSz="914478" rtl="0" eaLnBrk="1" fontAlgn="auto" latinLnBrk="0" hangingPunct="1">
              <a:lnSpc>
                <a:spcPct val="100000"/>
              </a:lnSpc>
              <a:spcBef>
                <a:spcPts val="0"/>
              </a:spcBef>
              <a:spcAft>
                <a:spcPts val="0"/>
              </a:spcAft>
              <a:buClrTx/>
              <a:buSzTx/>
              <a:buFontTx/>
              <a:buNone/>
              <a:tabLst/>
              <a:defRPr/>
            </a:pPr>
            <a:fld id="{F07326F3-4732-B74B-9C70-D0992466E4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7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0718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AA6347-9C5C-4498-B753-1DF27CA46170}" type="slidenum">
              <a:rPr lang="en-US" smtClean="0"/>
              <a:t>14</a:t>
            </a:fld>
            <a:endParaRPr lang="en-US"/>
          </a:p>
        </p:txBody>
      </p:sp>
    </p:spTree>
    <p:extLst>
      <p:ext uri="{BB962C8B-B14F-4D97-AF65-F5344CB8AC3E}">
        <p14:creationId xmlns:p14="http://schemas.microsoft.com/office/powerpoint/2010/main" val="3394165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9EE46A-56B2-DD21-F1D7-4788794C041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896EBC-B4F8-3F97-6216-813AE879BF4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249C237-0329-B149-1B2C-E86445545E2D}"/>
              </a:ext>
            </a:extLst>
          </p:cNvPr>
          <p:cNvSpPr>
            <a:spLocks noGrp="1"/>
          </p:cNvSpPr>
          <p:nvPr>
            <p:ph type="body" idx="1"/>
          </p:nvPr>
        </p:nvSpPr>
        <p:spPr/>
        <p:txBody>
          <a:bodyPr/>
          <a:lstStyle/>
          <a:p>
            <a:pPr marL="342900" indent="-342900">
              <a:buAutoNum type="arabicPeriod"/>
            </a:pPr>
            <a:r>
              <a:rPr lang="en-US" altLang="zh-CN" dirty="0"/>
              <a:t>Applications and users has driven the network towards all fiber networks with…</a:t>
            </a:r>
          </a:p>
        </p:txBody>
      </p:sp>
      <p:sp>
        <p:nvSpPr>
          <p:cNvPr id="4" name="灯片编号占位符 3">
            <a:extLst>
              <a:ext uri="{FF2B5EF4-FFF2-40B4-BE49-F238E27FC236}">
                <a16:creationId xmlns:a16="http://schemas.microsoft.com/office/drawing/2014/main" id="{A16D778C-1BBF-6760-631A-62B2B2836F8B}"/>
              </a:ext>
            </a:extLst>
          </p:cNvPr>
          <p:cNvSpPr>
            <a:spLocks noGrp="1"/>
          </p:cNvSpPr>
          <p:nvPr>
            <p:ph type="sldNum" sz="quarter" idx="10"/>
          </p:nvPr>
        </p:nvSpPr>
        <p:spPr/>
        <p:txBody>
          <a:bodyPr/>
          <a:lstStyle/>
          <a:p>
            <a:pPr marL="0" marR="0" lvl="0" indent="0" algn="r" defTabSz="914478" rtl="0" eaLnBrk="1" fontAlgn="auto" latinLnBrk="0" hangingPunct="1">
              <a:lnSpc>
                <a:spcPct val="100000"/>
              </a:lnSpc>
              <a:spcBef>
                <a:spcPts val="0"/>
              </a:spcBef>
              <a:spcAft>
                <a:spcPts val="0"/>
              </a:spcAft>
              <a:buClrTx/>
              <a:buSzTx/>
              <a:buFontTx/>
              <a:buNone/>
              <a:tabLst/>
              <a:defRPr/>
            </a:pPr>
            <a:fld id="{F07326F3-4732-B74B-9C70-D0992466E4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7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1171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buAutoNum type="arabicPeriod"/>
            </a:pPr>
            <a:endParaRPr lang="en-US" altLang="zh-CN" dirty="0"/>
          </a:p>
        </p:txBody>
      </p:sp>
      <p:sp>
        <p:nvSpPr>
          <p:cNvPr id="4" name="灯片编号占位符 3"/>
          <p:cNvSpPr>
            <a:spLocks noGrp="1"/>
          </p:cNvSpPr>
          <p:nvPr>
            <p:ph type="sldNum" sz="quarter" idx="10"/>
          </p:nvPr>
        </p:nvSpPr>
        <p:spPr/>
        <p:txBody>
          <a:bodyPr/>
          <a:lstStyle/>
          <a:p>
            <a:pPr marL="0" marR="0" lvl="0" indent="0" algn="r" defTabSz="914478" rtl="0" eaLnBrk="1" fontAlgn="auto" latinLnBrk="0" hangingPunct="1">
              <a:lnSpc>
                <a:spcPct val="100000"/>
              </a:lnSpc>
              <a:spcBef>
                <a:spcPts val="0"/>
              </a:spcBef>
              <a:spcAft>
                <a:spcPts val="0"/>
              </a:spcAft>
              <a:buClrTx/>
              <a:buSzTx/>
              <a:buFontTx/>
              <a:buNone/>
              <a:tabLst/>
              <a:defRPr/>
            </a:pPr>
            <a:fld id="{F07326F3-4732-B74B-9C70-D0992466E4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7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114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A8539-EDC0-6AA9-6C7E-9712BDF1C7C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7999F2E-BF26-4280-C42E-00CE63C53B8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47FC30-E321-B6F5-6E8F-A798008F2C70}"/>
              </a:ext>
            </a:extLst>
          </p:cNvPr>
          <p:cNvSpPr>
            <a:spLocks noGrp="1"/>
          </p:cNvSpPr>
          <p:nvPr>
            <p:ph type="body" idx="1"/>
          </p:nvPr>
        </p:nvSpPr>
        <p:spPr/>
        <p:txBody>
          <a:bodyPr/>
          <a:lstStyle/>
          <a:p>
            <a:pPr marL="342900" indent="-342900">
              <a:buAutoNum type="arabicPeriod"/>
            </a:pPr>
            <a:endParaRPr lang="en-US" altLang="zh-CN" dirty="0"/>
          </a:p>
        </p:txBody>
      </p:sp>
      <p:sp>
        <p:nvSpPr>
          <p:cNvPr id="4" name="灯片编号占位符 3">
            <a:extLst>
              <a:ext uri="{FF2B5EF4-FFF2-40B4-BE49-F238E27FC236}">
                <a16:creationId xmlns:a16="http://schemas.microsoft.com/office/drawing/2014/main" id="{DC9A73A4-3B75-2029-4F1C-459E92841E6A}"/>
              </a:ext>
            </a:extLst>
          </p:cNvPr>
          <p:cNvSpPr>
            <a:spLocks noGrp="1"/>
          </p:cNvSpPr>
          <p:nvPr>
            <p:ph type="sldNum" sz="quarter" idx="10"/>
          </p:nvPr>
        </p:nvSpPr>
        <p:spPr/>
        <p:txBody>
          <a:bodyPr/>
          <a:lstStyle/>
          <a:p>
            <a:pPr marL="0" marR="0" lvl="0" indent="0" algn="r" defTabSz="914478" rtl="0" eaLnBrk="1" fontAlgn="auto" latinLnBrk="0" hangingPunct="1">
              <a:lnSpc>
                <a:spcPct val="100000"/>
              </a:lnSpc>
              <a:spcBef>
                <a:spcPts val="0"/>
              </a:spcBef>
              <a:spcAft>
                <a:spcPts val="0"/>
              </a:spcAft>
              <a:buClrTx/>
              <a:buSzTx/>
              <a:buFontTx/>
              <a:buNone/>
              <a:tabLst/>
              <a:defRPr/>
            </a:pPr>
            <a:fld id="{F07326F3-4732-B74B-9C70-D0992466E4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7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2034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4108F-3376-9B67-50D3-C8220E417BD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3EBD033-03D5-DAE8-E751-2174336E863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4D407BE-A536-10B8-EA47-20596D450587}"/>
              </a:ext>
            </a:extLst>
          </p:cNvPr>
          <p:cNvSpPr>
            <a:spLocks noGrp="1"/>
          </p:cNvSpPr>
          <p:nvPr>
            <p:ph type="body" idx="1"/>
          </p:nvPr>
        </p:nvSpPr>
        <p:spPr/>
        <p:txBody>
          <a:bodyPr/>
          <a:lstStyle/>
          <a:p>
            <a:pPr marL="342900" indent="-342900">
              <a:buAutoNum type="arabicPeriod"/>
            </a:pPr>
            <a:endParaRPr lang="en-US" altLang="zh-CN" dirty="0"/>
          </a:p>
        </p:txBody>
      </p:sp>
      <p:sp>
        <p:nvSpPr>
          <p:cNvPr id="4" name="灯片编号占位符 3">
            <a:extLst>
              <a:ext uri="{FF2B5EF4-FFF2-40B4-BE49-F238E27FC236}">
                <a16:creationId xmlns:a16="http://schemas.microsoft.com/office/drawing/2014/main" id="{FDBBCB1C-BBB4-E9D7-F033-76715CD43CDC}"/>
              </a:ext>
            </a:extLst>
          </p:cNvPr>
          <p:cNvSpPr>
            <a:spLocks noGrp="1"/>
          </p:cNvSpPr>
          <p:nvPr>
            <p:ph type="sldNum" sz="quarter" idx="10"/>
          </p:nvPr>
        </p:nvSpPr>
        <p:spPr/>
        <p:txBody>
          <a:bodyPr/>
          <a:lstStyle/>
          <a:p>
            <a:pPr marL="0" marR="0" lvl="0" indent="0" algn="r" defTabSz="914478" rtl="0" eaLnBrk="1" fontAlgn="auto" latinLnBrk="0" hangingPunct="1">
              <a:lnSpc>
                <a:spcPct val="100000"/>
              </a:lnSpc>
              <a:spcBef>
                <a:spcPts val="0"/>
              </a:spcBef>
              <a:spcAft>
                <a:spcPts val="0"/>
              </a:spcAft>
              <a:buClrTx/>
              <a:buSzTx/>
              <a:buFontTx/>
              <a:buNone/>
              <a:tabLst/>
              <a:defRPr/>
            </a:pPr>
            <a:fld id="{F07326F3-4732-B74B-9C70-D0992466E4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7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6546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buAutoNum type="arabicPeriod"/>
            </a:pPr>
            <a:endParaRPr lang="en-US" altLang="zh-CN" dirty="0"/>
          </a:p>
        </p:txBody>
      </p:sp>
      <p:sp>
        <p:nvSpPr>
          <p:cNvPr id="4" name="灯片编号占位符 3"/>
          <p:cNvSpPr>
            <a:spLocks noGrp="1"/>
          </p:cNvSpPr>
          <p:nvPr>
            <p:ph type="sldNum" sz="quarter" idx="10"/>
          </p:nvPr>
        </p:nvSpPr>
        <p:spPr/>
        <p:txBody>
          <a:bodyPr/>
          <a:lstStyle/>
          <a:p>
            <a:pPr marL="0" marR="0" lvl="0" indent="0" algn="r" defTabSz="914478" rtl="0" eaLnBrk="1" fontAlgn="auto" latinLnBrk="0" hangingPunct="1">
              <a:lnSpc>
                <a:spcPct val="100000"/>
              </a:lnSpc>
              <a:spcBef>
                <a:spcPts val="0"/>
              </a:spcBef>
              <a:spcAft>
                <a:spcPts val="0"/>
              </a:spcAft>
              <a:buClrTx/>
              <a:buSzTx/>
              <a:buFontTx/>
              <a:buNone/>
              <a:tabLst/>
              <a:defRPr/>
            </a:pPr>
            <a:fld id="{F07326F3-4732-B74B-9C70-D0992466E4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7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8387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A4A0A0-F1F5-69E5-C2D1-C216F8BD0F1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65E7579-458F-AEE3-CDCF-AB78C980418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AF1C41B-C0C5-4AFB-B6B7-CCD0CCB96192}"/>
              </a:ext>
            </a:extLst>
          </p:cNvPr>
          <p:cNvSpPr>
            <a:spLocks noGrp="1"/>
          </p:cNvSpPr>
          <p:nvPr>
            <p:ph type="body" idx="1"/>
          </p:nvPr>
        </p:nvSpPr>
        <p:spPr/>
        <p:txBody>
          <a:bodyPr/>
          <a:lstStyle/>
          <a:p>
            <a:pPr marL="342900" indent="-342900">
              <a:buAutoNum type="arabicPeriod"/>
            </a:pPr>
            <a:endParaRPr lang="en-US" altLang="zh-CN" dirty="0"/>
          </a:p>
        </p:txBody>
      </p:sp>
      <p:sp>
        <p:nvSpPr>
          <p:cNvPr id="4" name="灯片编号占位符 3">
            <a:extLst>
              <a:ext uri="{FF2B5EF4-FFF2-40B4-BE49-F238E27FC236}">
                <a16:creationId xmlns:a16="http://schemas.microsoft.com/office/drawing/2014/main" id="{26428ED7-92F6-F623-17EA-DBBEFDC5F094}"/>
              </a:ext>
            </a:extLst>
          </p:cNvPr>
          <p:cNvSpPr>
            <a:spLocks noGrp="1"/>
          </p:cNvSpPr>
          <p:nvPr>
            <p:ph type="sldNum" sz="quarter" idx="10"/>
          </p:nvPr>
        </p:nvSpPr>
        <p:spPr/>
        <p:txBody>
          <a:bodyPr/>
          <a:lstStyle/>
          <a:p>
            <a:pPr marL="0" marR="0" lvl="0" indent="0" algn="r" defTabSz="914478" rtl="0" eaLnBrk="1" fontAlgn="auto" latinLnBrk="0" hangingPunct="1">
              <a:lnSpc>
                <a:spcPct val="100000"/>
              </a:lnSpc>
              <a:spcBef>
                <a:spcPts val="0"/>
              </a:spcBef>
              <a:spcAft>
                <a:spcPts val="0"/>
              </a:spcAft>
              <a:buClrTx/>
              <a:buSzTx/>
              <a:buFontTx/>
              <a:buNone/>
              <a:tabLst/>
              <a:defRPr/>
            </a:pPr>
            <a:fld id="{F07326F3-4732-B74B-9C70-D0992466E4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7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2216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659563" y="1414463"/>
            <a:ext cx="6784975" cy="3816350"/>
          </a:xfrm>
        </p:spPr>
      </p:sp>
      <p:sp>
        <p:nvSpPr>
          <p:cNvPr id="3" name="备注占位符 2"/>
          <p:cNvSpPr>
            <a:spLocks noGrp="1"/>
          </p:cNvSpPr>
          <p:nvPr>
            <p:ph type="body" idx="1"/>
          </p:nvPr>
        </p:nvSpPr>
        <p:spPr/>
        <p:txBody>
          <a:bodyPr/>
          <a:lstStyle/>
          <a:p>
            <a:pPr>
              <a:spcBef>
                <a:spcPts val="300"/>
              </a:spcBef>
            </a:pPr>
            <a:endParaRPr lang="zh-CN" altLang="en-US"/>
          </a:p>
        </p:txBody>
      </p:sp>
      <p:sp>
        <p:nvSpPr>
          <p:cNvPr id="4" name="灯片编号占位符 3"/>
          <p:cNvSpPr>
            <a:spLocks noGrp="1"/>
          </p:cNvSpPr>
          <p:nvPr>
            <p:ph type="sldNum" sz="quarter" idx="10"/>
          </p:nvPr>
        </p:nvSpPr>
        <p:spPr/>
        <p:txBody>
          <a:bodyPr/>
          <a:lstStyle/>
          <a:p>
            <a:pPr marL="0" marR="0" lvl="0" indent="0" algn="r" defTabSz="914478" rtl="0" eaLnBrk="1" fontAlgn="auto" latinLnBrk="0" hangingPunct="1">
              <a:lnSpc>
                <a:spcPct val="100000"/>
              </a:lnSpc>
              <a:spcBef>
                <a:spcPts val="0"/>
              </a:spcBef>
              <a:spcAft>
                <a:spcPts val="0"/>
              </a:spcAft>
              <a:buClrTx/>
              <a:buSzTx/>
              <a:buFontTx/>
              <a:buNone/>
              <a:tabLst/>
              <a:defRPr/>
            </a:pPr>
            <a:fld id="{F07326F3-4732-B74B-9C70-D0992466E4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7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7558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9F3FBC-744A-3325-1FEF-49010A4FE3A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2159E97-9966-A288-CAA0-01CC55DBD46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2D034F-73CB-70B0-20F3-A2F73F8FF8C3}"/>
              </a:ext>
            </a:extLst>
          </p:cNvPr>
          <p:cNvSpPr>
            <a:spLocks noGrp="1"/>
          </p:cNvSpPr>
          <p:nvPr>
            <p:ph type="body" idx="1"/>
          </p:nvPr>
        </p:nvSpPr>
        <p:spPr/>
        <p:txBody>
          <a:bodyPr/>
          <a:lstStyle/>
          <a:p>
            <a:pPr marL="342900" indent="-342900">
              <a:buAutoNum type="arabicPeriod"/>
            </a:pPr>
            <a:endParaRPr lang="en-US" altLang="zh-CN" dirty="0"/>
          </a:p>
        </p:txBody>
      </p:sp>
      <p:sp>
        <p:nvSpPr>
          <p:cNvPr id="4" name="灯片编号占位符 3">
            <a:extLst>
              <a:ext uri="{FF2B5EF4-FFF2-40B4-BE49-F238E27FC236}">
                <a16:creationId xmlns:a16="http://schemas.microsoft.com/office/drawing/2014/main" id="{04078F64-28E9-32C4-8F25-C4822DE59373}"/>
              </a:ext>
            </a:extLst>
          </p:cNvPr>
          <p:cNvSpPr>
            <a:spLocks noGrp="1"/>
          </p:cNvSpPr>
          <p:nvPr>
            <p:ph type="sldNum" sz="quarter" idx="10"/>
          </p:nvPr>
        </p:nvSpPr>
        <p:spPr/>
        <p:txBody>
          <a:bodyPr/>
          <a:lstStyle/>
          <a:p>
            <a:pPr marL="0" marR="0" lvl="0" indent="0" algn="r" defTabSz="914478" rtl="0" eaLnBrk="1" fontAlgn="auto" latinLnBrk="0" hangingPunct="1">
              <a:lnSpc>
                <a:spcPct val="100000"/>
              </a:lnSpc>
              <a:spcBef>
                <a:spcPts val="0"/>
              </a:spcBef>
              <a:spcAft>
                <a:spcPts val="0"/>
              </a:spcAft>
              <a:buClrTx/>
              <a:buSzTx/>
              <a:buFontTx/>
              <a:buNone/>
              <a:tabLst/>
              <a:defRPr/>
            </a:pPr>
            <a:fld id="{F07326F3-4732-B74B-9C70-D0992466E4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7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05541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 Futurewei - WHITE">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9D9DDC7-2BB8-4443-A3BF-5B037CF51F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899" y="714597"/>
            <a:ext cx="3172967" cy="1180380"/>
          </a:xfrm>
          <a:prstGeom prst="rect">
            <a:avLst/>
          </a:prstGeom>
        </p:spPr>
      </p:pic>
      <p:pic>
        <p:nvPicPr>
          <p:cNvPr id="3" name="Picture 2">
            <a:extLst>
              <a:ext uri="{FF2B5EF4-FFF2-40B4-BE49-F238E27FC236}">
                <a16:creationId xmlns:a16="http://schemas.microsoft.com/office/drawing/2014/main" id="{AB15C283-DE47-4173-9DDA-52D215B490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27209"/>
            <a:ext cx="7432728" cy="1203582"/>
          </a:xfrm>
        </p:spPr>
        <p:txBody>
          <a:bodyPr anchor="b">
            <a:noAutofit/>
          </a:bodyPr>
          <a:lstStyle>
            <a:lvl1pPr algn="l">
              <a:defRPr sz="4400">
                <a:solidFill>
                  <a:schemeClr val="tx2"/>
                </a:solidFill>
              </a:defRPr>
            </a:lvl1pPr>
          </a:lstStyle>
          <a:p>
            <a:r>
              <a:rPr lang="en-US" dirty="0"/>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3085"/>
            <a:ext cx="7432728" cy="1203582"/>
          </a:xfrm>
        </p:spPr>
        <p:txBody>
          <a:bodyPr>
            <a:normAutofit/>
          </a:bodyPr>
          <a:lstStyle>
            <a:lvl1pPr marL="0" indent="0" algn="l">
              <a:lnSpc>
                <a:spcPct val="10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Tree>
    <p:extLst>
      <p:ext uri="{BB962C8B-B14F-4D97-AF65-F5344CB8AC3E}">
        <p14:creationId xmlns:p14="http://schemas.microsoft.com/office/powerpoint/2010/main" val="12297434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sp>
        <p:nvSpPr>
          <p:cNvPr id="8" name="TextBox 6"/>
          <p:cNvSpPr txBox="1"/>
          <p:nvPr/>
        </p:nvSpPr>
        <p:spPr>
          <a:xfrm>
            <a:off x="1026563" y="1506449"/>
            <a:ext cx="3814944" cy="831007"/>
          </a:xfrm>
          <a:prstGeom prst="rect">
            <a:avLst/>
          </a:prstGeom>
          <a:noFill/>
        </p:spPr>
        <p:txBody>
          <a:bodyPr wrap="square" lIns="91450" tIns="45725" rIns="91450" bIns="45725">
            <a:spAutoFit/>
          </a:bodyPr>
          <a:lstStyle/>
          <a:p>
            <a:pPr algn="l">
              <a:defRPr/>
            </a:pPr>
            <a:r>
              <a:rPr lang="en-US" altLang="zh-CN" sz="4800" dirty="0">
                <a:solidFill>
                  <a:schemeClr val="tx2"/>
                </a:solidFill>
              </a:rPr>
              <a:t>Thank You.</a:t>
            </a:r>
            <a:endParaRPr lang="zh-CN" altLang="zh-CN" sz="4800" dirty="0">
              <a:solidFill>
                <a:schemeClr val="tx2"/>
              </a:solidFill>
            </a:endParaRPr>
          </a:p>
        </p:txBody>
      </p:sp>
      <p:sp>
        <p:nvSpPr>
          <p:cNvPr id="10" name="TextBox 9">
            <a:extLst>
              <a:ext uri="{FF2B5EF4-FFF2-40B4-BE49-F238E27FC236}">
                <a16:creationId xmlns:a16="http://schemas.microsoft.com/office/drawing/2014/main" id="{ECBD5311-5A41-4702-A9C2-A44B292D3D2D}"/>
              </a:ext>
            </a:extLst>
          </p:cNvPr>
          <p:cNvSpPr txBox="1"/>
          <p:nvPr/>
        </p:nvSpPr>
        <p:spPr>
          <a:xfrm>
            <a:off x="7887199" y="2729263"/>
            <a:ext cx="3524041" cy="1754337"/>
          </a:xfrm>
          <a:prstGeom prst="rect">
            <a:avLst/>
          </a:prstGeom>
          <a:noFill/>
        </p:spPr>
        <p:txBody>
          <a:bodyPr wrap="square" lIns="91450" tIns="45725" rIns="91450" bIns="45725">
            <a:spAutoFit/>
          </a:bodyPr>
          <a:lstStyle/>
          <a:p>
            <a:pPr algn="l">
              <a:defRPr/>
            </a:pPr>
            <a:r>
              <a:rPr lang="en-US" altLang="zh-CN" sz="900" b="1" dirty="0">
                <a:solidFill>
                  <a:schemeClr val="tx2"/>
                </a:solidFill>
              </a:rPr>
              <a:t>Copyright © 2019 Futurewei Technologies, Inc. </a:t>
            </a:r>
          </a:p>
          <a:p>
            <a:pPr algn="l">
              <a:defRPr/>
            </a:pPr>
            <a:r>
              <a:rPr lang="en-US" altLang="zh-CN" sz="900" b="1" dirty="0">
                <a:solidFill>
                  <a:schemeClr val="tx2"/>
                </a:solidFill>
              </a:rPr>
              <a:t>All Rights Reserved.</a:t>
            </a:r>
          </a:p>
          <a:p>
            <a:pPr algn="l">
              <a:defRPr/>
            </a:pPr>
            <a:endParaRPr lang="en-US" altLang="zh-CN" sz="900" b="1" dirty="0">
              <a:solidFill>
                <a:schemeClr val="tx2"/>
              </a:solidFill>
            </a:endParaRPr>
          </a:p>
          <a:p>
            <a:pPr algn="l">
              <a:defRPr/>
            </a:pPr>
            <a:r>
              <a:rPr lang="en-US" altLang="zh-CN" sz="900" dirty="0">
                <a:solidFill>
                  <a:schemeClr val="tx2"/>
                </a:solidFill>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Futurewei may change the information at any time without notice. </a:t>
            </a:r>
            <a:endParaRPr lang="zh-CN" altLang="zh-CN" sz="900" dirty="0">
              <a:solidFill>
                <a:schemeClr val="tx2"/>
              </a:solidFill>
            </a:endParaRPr>
          </a:p>
        </p:txBody>
      </p:sp>
      <p:pic>
        <p:nvPicPr>
          <p:cNvPr id="6" name="Picture 5">
            <a:extLst>
              <a:ext uri="{FF2B5EF4-FFF2-40B4-BE49-F238E27FC236}">
                <a16:creationId xmlns:a16="http://schemas.microsoft.com/office/drawing/2014/main" id="{AE3B95E3-A4E3-4180-ACF7-9602855676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0095" y="4851326"/>
            <a:ext cx="2587422" cy="962551"/>
          </a:xfrm>
          <a:prstGeom prst="rect">
            <a:avLst/>
          </a:prstGeom>
        </p:spPr>
      </p:pic>
    </p:spTree>
    <p:extLst>
      <p:ext uri="{BB962C8B-B14F-4D97-AF65-F5344CB8AC3E}">
        <p14:creationId xmlns:p14="http://schemas.microsoft.com/office/powerpoint/2010/main" val="3844166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章节页">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8890" y="196554"/>
            <a:ext cx="10736446" cy="589660"/>
          </a:xfrm>
          <a:prstGeom prst="rect">
            <a:avLst/>
          </a:prstGeom>
        </p:spPr>
        <p:txBody>
          <a:bodyPr lIns="0" tIns="0" rIns="0" bIns="0" anchor="ctr">
            <a:normAutofit/>
          </a:bodyPr>
          <a:lstStyle>
            <a:lvl1pPr marL="0" indent="0" algn="l">
              <a:lnSpc>
                <a:spcPts val="3428"/>
              </a:lnSpc>
              <a:spcBef>
                <a:spcPts val="0"/>
              </a:spcBef>
              <a:buNone/>
              <a:defRPr sz="3198" b="1" baseline="0">
                <a:solidFill>
                  <a:srgbClr val="C00000"/>
                </a:solidFill>
                <a:latin typeface="Microsoft YaHei" panose="020B0503020204020204" pitchFamily="34" charset="-122"/>
                <a:ea typeface="Microsoft YaHei" panose="020B0503020204020204" pitchFamily="34" charset="-122"/>
              </a:defRPr>
            </a:lvl1pPr>
            <a:lvl2pPr marL="593425" indent="0" algn="ctr">
              <a:buNone/>
              <a:defRPr sz="2596"/>
            </a:lvl2pPr>
            <a:lvl3pPr marL="1186848" indent="0" algn="ctr">
              <a:buNone/>
              <a:defRPr sz="2336"/>
            </a:lvl3pPr>
            <a:lvl4pPr marL="1780274" indent="0" algn="ctr">
              <a:buNone/>
              <a:defRPr sz="2077"/>
            </a:lvl4pPr>
            <a:lvl5pPr marL="2373698" indent="0" algn="ctr">
              <a:buNone/>
              <a:defRPr sz="2077"/>
            </a:lvl5pPr>
            <a:lvl6pPr marL="2967122" indent="0" algn="ctr">
              <a:buNone/>
              <a:defRPr sz="2077"/>
            </a:lvl6pPr>
            <a:lvl7pPr marL="3560546" indent="0" algn="ctr">
              <a:buNone/>
              <a:defRPr sz="2077"/>
            </a:lvl7pPr>
            <a:lvl8pPr marL="4153972" indent="0" algn="ctr">
              <a:buNone/>
              <a:defRPr sz="2077"/>
            </a:lvl8pPr>
            <a:lvl9pPr marL="4747395" indent="0" algn="ctr">
              <a:buNone/>
              <a:defRPr sz="2077"/>
            </a:lvl9pPr>
          </a:lstStyle>
          <a:p>
            <a:r>
              <a:rPr lang="zh-CN" altLang="en-US" dirty="0"/>
              <a:t>单击此处添加标题</a:t>
            </a:r>
            <a:endParaRPr lang="en-US" dirty="0"/>
          </a:p>
        </p:txBody>
      </p:sp>
    </p:spTree>
    <p:extLst>
      <p:ext uri="{BB962C8B-B14F-4D97-AF65-F5344CB8AC3E}">
        <p14:creationId xmlns:p14="http://schemas.microsoft.com/office/powerpoint/2010/main" val="3269279516"/>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6" name="标题 1"/>
          <p:cNvSpPr>
            <a:spLocks noGrp="1"/>
          </p:cNvSpPr>
          <p:nvPr>
            <p:ph type="ctrTitle" hasCustomPrompt="1"/>
          </p:nvPr>
        </p:nvSpPr>
        <p:spPr>
          <a:xfrm>
            <a:off x="517454" y="165102"/>
            <a:ext cx="11157095" cy="888186"/>
          </a:xfrm>
        </p:spPr>
        <p:txBody>
          <a:bodyPr>
            <a:noAutofit/>
          </a:bodyPr>
          <a:lstStyle>
            <a:lvl1pPr marL="0" marR="0" indent="0" algn="l" defTabSz="1218834" rtl="0" eaLnBrk="1" fontAlgn="auto" latinLnBrk="0" hangingPunct="1">
              <a:lnSpc>
                <a:spcPct val="100000"/>
              </a:lnSpc>
              <a:spcBef>
                <a:spcPct val="0"/>
              </a:spcBef>
              <a:spcAft>
                <a:spcPts val="0"/>
              </a:spcAft>
              <a:buClrTx/>
              <a:buSzTx/>
              <a:buFontTx/>
              <a:buNone/>
              <a:tabLst/>
              <a:defRPr sz="3199" b="0">
                <a:solidFill>
                  <a:schemeClr val="bg1"/>
                </a:solidFill>
              </a:defRPr>
            </a:lvl1pPr>
          </a:lstStyle>
          <a:p>
            <a:r>
              <a:rPr lang="en-US" altLang="zh-CN" dirty="0"/>
              <a:t>Headline in Arial Regular 32 point</a:t>
            </a:r>
          </a:p>
        </p:txBody>
      </p:sp>
      <p:sp>
        <p:nvSpPr>
          <p:cNvPr id="7" name="副标题 2"/>
          <p:cNvSpPr>
            <a:spLocks noGrp="1"/>
          </p:cNvSpPr>
          <p:nvPr>
            <p:ph type="subTitle" idx="1" hasCustomPrompt="1"/>
          </p:nvPr>
        </p:nvSpPr>
        <p:spPr>
          <a:xfrm>
            <a:off x="517454" y="1269261"/>
            <a:ext cx="11157095" cy="5031593"/>
          </a:xfrm>
        </p:spPr>
        <p:txBody>
          <a:bodyPr>
            <a:normAutofit/>
          </a:bodyPr>
          <a:lstStyle>
            <a:lvl1pPr marL="0" marR="0" indent="0" algn="l" defTabSz="1218834" rtl="0" eaLnBrk="1" fontAlgn="auto" latinLnBrk="0" hangingPunct="1">
              <a:lnSpc>
                <a:spcPct val="100000"/>
              </a:lnSpc>
              <a:spcBef>
                <a:spcPct val="20000"/>
              </a:spcBef>
              <a:spcAft>
                <a:spcPts val="0"/>
              </a:spcAft>
              <a:buClrTx/>
              <a:buSzTx/>
              <a:buFont typeface="Arial" pitchFamily="34" charset="0"/>
              <a:buNone/>
              <a:tabLst/>
              <a:defRPr sz="1999" baseline="0">
                <a:solidFill>
                  <a:schemeClr val="bg1"/>
                </a:solidFill>
              </a:defRPr>
            </a:lvl1pPr>
            <a:lvl2pPr marL="609419" indent="0" algn="ctr">
              <a:buNone/>
              <a:defRPr>
                <a:solidFill>
                  <a:schemeClr val="tx1">
                    <a:tint val="75000"/>
                  </a:schemeClr>
                </a:solidFill>
              </a:defRPr>
            </a:lvl2pPr>
            <a:lvl3pPr marL="1218834" indent="0" algn="ctr">
              <a:buNone/>
              <a:defRPr>
                <a:solidFill>
                  <a:schemeClr val="tx1">
                    <a:tint val="75000"/>
                  </a:schemeClr>
                </a:solidFill>
              </a:defRPr>
            </a:lvl3pPr>
            <a:lvl4pPr marL="1828250" indent="0" algn="ctr">
              <a:buNone/>
              <a:defRPr>
                <a:solidFill>
                  <a:schemeClr val="tx1">
                    <a:tint val="75000"/>
                  </a:schemeClr>
                </a:solidFill>
              </a:defRPr>
            </a:lvl4pPr>
            <a:lvl5pPr marL="2437668" indent="0" algn="ctr">
              <a:buNone/>
              <a:defRPr>
                <a:solidFill>
                  <a:schemeClr val="tx1">
                    <a:tint val="75000"/>
                  </a:schemeClr>
                </a:solidFill>
              </a:defRPr>
            </a:lvl5pPr>
            <a:lvl6pPr marL="3047086" indent="0" algn="ctr">
              <a:buNone/>
              <a:defRPr>
                <a:solidFill>
                  <a:schemeClr val="tx1">
                    <a:tint val="75000"/>
                  </a:schemeClr>
                </a:solidFill>
              </a:defRPr>
            </a:lvl6pPr>
            <a:lvl7pPr marL="3656503" indent="0" algn="ctr">
              <a:buNone/>
              <a:defRPr>
                <a:solidFill>
                  <a:schemeClr val="tx1">
                    <a:tint val="75000"/>
                  </a:schemeClr>
                </a:solidFill>
              </a:defRPr>
            </a:lvl7pPr>
            <a:lvl8pPr marL="4265918" indent="0" algn="ctr">
              <a:buNone/>
              <a:defRPr>
                <a:solidFill>
                  <a:schemeClr val="tx1">
                    <a:tint val="75000"/>
                  </a:schemeClr>
                </a:solidFill>
              </a:defRPr>
            </a:lvl8pPr>
            <a:lvl9pPr marL="4875336" indent="0" algn="ctr">
              <a:buNone/>
              <a:defRPr>
                <a:solidFill>
                  <a:schemeClr val="tx1">
                    <a:tint val="75000"/>
                  </a:schemeClr>
                </a:solidFill>
              </a:defRPr>
            </a:lvl9pPr>
          </a:lstStyle>
          <a:p>
            <a:r>
              <a:rPr lang="en-US" altLang="zh-CN" dirty="0"/>
              <a:t>Copy text in Arial Regular 20 - 14 point </a:t>
            </a:r>
          </a:p>
        </p:txBody>
      </p:sp>
    </p:spTree>
    <p:extLst>
      <p:ext uri="{BB962C8B-B14F-4D97-AF65-F5344CB8AC3E}">
        <p14:creationId xmlns:p14="http://schemas.microsoft.com/office/powerpoint/2010/main" val="35740032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defTabSz="1218662"/>
            <a:fld id="{1A5B2B23-E5F0-44D7-A9FF-4B8E82156B39}" type="datetimeFigureOut">
              <a:rPr lang="zh-CN" altLang="en-US" smtClean="0">
                <a:solidFill>
                  <a:prstClr val="black"/>
                </a:solidFill>
              </a:rPr>
              <a:pPr defTabSz="1218662"/>
              <a:t>2024/2/29</a:t>
            </a:fld>
            <a:endParaRPr lang="zh-CN" altLang="en-US">
              <a:solidFill>
                <a:prstClr val="black"/>
              </a:solidFill>
            </a:endParaRPr>
          </a:p>
        </p:txBody>
      </p:sp>
      <p:sp>
        <p:nvSpPr>
          <p:cNvPr id="4" name="页脚占位符 3"/>
          <p:cNvSpPr>
            <a:spLocks noGrp="1"/>
          </p:cNvSpPr>
          <p:nvPr>
            <p:ph type="ftr" sz="quarter" idx="11"/>
          </p:nvPr>
        </p:nvSpPr>
        <p:spPr/>
        <p:txBody>
          <a:bodyPr/>
          <a:lstStyle/>
          <a:p>
            <a:pPr defTabSz="1218662"/>
            <a:endParaRPr lang="zh-CN" altLang="en-US">
              <a:solidFill>
                <a:prstClr val="black"/>
              </a:solidFill>
            </a:endParaRPr>
          </a:p>
        </p:txBody>
      </p:sp>
      <p:sp>
        <p:nvSpPr>
          <p:cNvPr id="5" name="灯片编号占位符 4"/>
          <p:cNvSpPr>
            <a:spLocks noGrp="1"/>
          </p:cNvSpPr>
          <p:nvPr>
            <p:ph type="sldNum" sz="quarter" idx="12"/>
          </p:nvPr>
        </p:nvSpPr>
        <p:spPr/>
        <p:txBody>
          <a:bodyPr/>
          <a:lstStyle/>
          <a:p>
            <a:pPr defTabSz="1218662"/>
            <a:fld id="{B2563A90-55EF-4D2C-B954-EDF55F24A661}" type="slidenum">
              <a:rPr lang="zh-CN" altLang="en-US" smtClean="0">
                <a:solidFill>
                  <a:prstClr val="black"/>
                </a:solidFill>
              </a:rPr>
              <a:pPr defTabSz="1218662"/>
              <a:t>‹#›</a:t>
            </a:fld>
            <a:endParaRPr lang="zh-CN" altLang="en-US">
              <a:solidFill>
                <a:prstClr val="black"/>
              </a:solidFill>
            </a:endParaRPr>
          </a:p>
        </p:txBody>
      </p:sp>
    </p:spTree>
    <p:extLst>
      <p:ext uri="{BB962C8B-B14F-4D97-AF65-F5344CB8AC3E}">
        <p14:creationId xmlns:p14="http://schemas.microsoft.com/office/powerpoint/2010/main" val="2868586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s Slide">
    <p:bg>
      <p:bgPr>
        <a:solidFill>
          <a:srgbClr val="EBEBEB"/>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70A5EE-C4AE-4F08-8E29-73B7F72E7B65}"/>
              </a:ext>
            </a:extLst>
          </p:cNvPr>
          <p:cNvSpPr/>
          <p:nvPr/>
        </p:nvSpPr>
        <p:spPr>
          <a:xfrm>
            <a:off x="10077651" y="6246795"/>
            <a:ext cx="1561901" cy="402927"/>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838200" y="365125"/>
            <a:ext cx="10515600" cy="1134161"/>
          </a:xfrm>
        </p:spPr>
        <p:txBody>
          <a:bodyPr anchor="b">
            <a:normAutofit/>
          </a:bodyPr>
          <a:lstStyle>
            <a:lvl1pPr>
              <a:defRPr sz="3600" u="sng" baseline="0">
                <a:solidFill>
                  <a:schemeClr val="tx2"/>
                </a:solidFill>
                <a:uFill>
                  <a:solidFill>
                    <a:schemeClr val="accent1"/>
                  </a:solidFill>
                </a:uFill>
              </a:defRPr>
            </a:lvl1pPr>
          </a:lstStyle>
          <a:p>
            <a:r>
              <a:rPr lang="en-US" dirty="0"/>
              <a:t>Click to Add Contents Page Title</a:t>
            </a:r>
          </a:p>
        </p:txBody>
      </p:sp>
      <p:sp>
        <p:nvSpPr>
          <p:cNvPr id="3" name="Content Placeholder 2"/>
          <p:cNvSpPr>
            <a:spLocks noGrp="1"/>
          </p:cNvSpPr>
          <p:nvPr>
            <p:ph idx="1"/>
          </p:nvPr>
        </p:nvSpPr>
        <p:spPr/>
        <p:txBody>
          <a:bodyPr/>
          <a:lstStyle>
            <a:lvl1pPr marL="457200" indent="-457200">
              <a:buFont typeface="+mj-lt"/>
              <a:buAutoNum type="arabicPeriod"/>
              <a:defRPr>
                <a:solidFill>
                  <a:schemeClr val="tx2"/>
                </a:solidFill>
              </a:defRPr>
            </a:lvl1pPr>
            <a:lvl2pPr marL="914400" indent="-457200">
              <a:buFont typeface="+mj-lt"/>
              <a:buAutoNum type="alphaLcParen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r>
              <a:rPr lang="en-US"/>
              <a:t>FUTUREWEI INTERNAL</a:t>
            </a: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3B917CB5-27BD-4ECA-9D86-80D4B900A204}" type="slidenum">
              <a:rPr lang="en-US" smtClean="0"/>
              <a:pPr/>
              <a:t>‹#›</a:t>
            </a:fld>
            <a:endParaRPr lang="en-US"/>
          </a:p>
        </p:txBody>
      </p:sp>
    </p:spTree>
    <p:extLst>
      <p:ext uri="{BB962C8B-B14F-4D97-AF65-F5344CB8AC3E}">
        <p14:creationId xmlns:p14="http://schemas.microsoft.com/office/powerpoint/2010/main" val="2693453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34161"/>
          </a:xfrm>
        </p:spPr>
        <p:txBody>
          <a:bodyPr anchor="b">
            <a:normAutofit/>
          </a:bodyPr>
          <a:lstStyle>
            <a:lvl1pPr>
              <a:defRPr sz="3200">
                <a:solidFill>
                  <a:schemeClr val="tx2"/>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360161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1019973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4041552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2054162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Slide Number Placeholder 4"/>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5926013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1882717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Total 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D3CCE0D-422C-4606-BBE4-D6405DB93225}"/>
              </a:ext>
            </a:extLst>
          </p:cNvPr>
          <p:cNvSpPr/>
          <p:nvPr/>
        </p:nvSpPr>
        <p:spPr>
          <a:xfrm>
            <a:off x="10077651" y="6246795"/>
            <a:ext cx="1561901" cy="402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2732760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5.jpeg"/></Relationships>
</file>

<file path=ppt/slideMasters/_rels/slideMaster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1257941" y="6336902"/>
            <a:ext cx="4114800" cy="290983"/>
          </a:xfrm>
          <a:prstGeom prst="rect">
            <a:avLst/>
          </a:prstGeom>
        </p:spPr>
        <p:txBody>
          <a:bodyPr vert="horz" lIns="91440" tIns="45720" rIns="91440" bIns="45720" rtlCol="0" anchor="ctr"/>
          <a:lstStyle>
            <a:lvl1pPr algn="l">
              <a:defRPr sz="1000">
                <a:solidFill>
                  <a:schemeClr val="tx1"/>
                </a:solidFill>
              </a:defRPr>
            </a:lvl1pPr>
          </a:lstStyle>
          <a:p>
            <a:r>
              <a:rPr lang="en-US"/>
              <a:t>FUTUREWEI INTERNAL</a:t>
            </a:r>
            <a:endParaRPr lang="en-US" dirty="0"/>
          </a:p>
        </p:txBody>
      </p:sp>
      <p:sp>
        <p:nvSpPr>
          <p:cNvPr id="6" name="Slide Number Placeholder 5"/>
          <p:cNvSpPr>
            <a:spLocks noGrp="1"/>
          </p:cNvSpPr>
          <p:nvPr>
            <p:ph type="sldNum" sz="quarter" idx="4"/>
          </p:nvPr>
        </p:nvSpPr>
        <p:spPr>
          <a:xfrm>
            <a:off x="719264" y="6336902"/>
            <a:ext cx="512806" cy="300257"/>
          </a:xfrm>
          <a:prstGeom prst="rect">
            <a:avLst/>
          </a:prstGeom>
        </p:spPr>
        <p:txBody>
          <a:bodyPr vert="horz" lIns="91440" tIns="45720" rIns="91440" bIns="45720" rtlCol="0" anchor="ctr"/>
          <a:lstStyle>
            <a:lvl1pPr algn="ctr">
              <a:defRPr sz="1000">
                <a:solidFill>
                  <a:schemeClr val="tx1"/>
                </a:solidFill>
              </a:defRPr>
            </a:lvl1pPr>
          </a:lstStyle>
          <a:p>
            <a:fld id="{3B917CB5-27BD-4ECA-9D86-80D4B900A204}" type="slidenum">
              <a:rPr lang="en-US" smtClean="0"/>
              <a:pPr/>
              <a:t>‹#›</a:t>
            </a:fld>
            <a:endParaRPr lang="en-US"/>
          </a:p>
        </p:txBody>
      </p:sp>
      <p:pic>
        <p:nvPicPr>
          <p:cNvPr id="7" name="Picture 6">
            <a:extLst>
              <a:ext uri="{FF2B5EF4-FFF2-40B4-BE49-F238E27FC236}">
                <a16:creationId xmlns:a16="http://schemas.microsoft.com/office/drawing/2014/main" id="{10CF3E4E-23D5-413E-AB9B-AD98EAEF590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990654" y="6166487"/>
            <a:ext cx="1482082" cy="551352"/>
          </a:xfrm>
          <a:prstGeom prst="rect">
            <a:avLst/>
          </a:prstGeom>
        </p:spPr>
      </p:pic>
    </p:spTree>
    <p:extLst>
      <p:ext uri="{BB962C8B-B14F-4D97-AF65-F5344CB8AC3E}">
        <p14:creationId xmlns:p14="http://schemas.microsoft.com/office/powerpoint/2010/main" val="2494264121"/>
      </p:ext>
    </p:extLst>
  </p:cSld>
  <p:clrMap bg1="lt1" tx1="dk1" bg2="lt2" tx2="dk2" accent1="accent1" accent2="accent2" accent3="accent3" accent4="accent4" accent5="accent5" accent6="accent6" hlink="hlink" folHlink="folHlink"/>
  <p:sldLayoutIdLst>
    <p:sldLayoutId id="2147483715" r:id="rId1"/>
    <p:sldLayoutId id="2147483708" r:id="rId2"/>
    <p:sldLayoutId id="2147483650" r:id="rId3"/>
    <p:sldLayoutId id="2147483651" r:id="rId4"/>
    <p:sldLayoutId id="2147483652" r:id="rId5"/>
    <p:sldLayoutId id="2147483653" r:id="rId6"/>
    <p:sldLayoutId id="2147483654" r:id="rId7"/>
    <p:sldLayoutId id="2147483655" r:id="rId8"/>
    <p:sldLayoutId id="2147483702" r:id="rId9"/>
    <p:sldLayoutId id="2147483658" r:id="rId10"/>
    <p:sldLayoutId id="2147483717" r:id="rId11"/>
  </p:sldLayoutIdLst>
  <p:hf hdr="0" dt="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041" y="6356939"/>
            <a:ext cx="1462895" cy="230832"/>
          </a:xfrm>
          <a:prstGeom prst="rect">
            <a:avLst/>
          </a:prstGeom>
          <a:noFill/>
        </p:spPr>
        <p:txBody>
          <a:bodyPr wrap="square" rtlCol="0">
            <a:spAutoFit/>
          </a:bodyPr>
          <a:lstStyle/>
          <a:p>
            <a:r>
              <a:rPr lang="en-US" sz="900" dirty="0">
                <a:solidFill>
                  <a:srgbClr val="1D1D1B"/>
                </a:solidFill>
                <a:latin typeface="Arial" pitchFamily="34" charset="0"/>
                <a:ea typeface="Arial Unicode MS" panose="020B0604020202020204" pitchFamily="34" charset="-122"/>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3845" y="6403107"/>
            <a:ext cx="499534" cy="138499"/>
          </a:xfrm>
          <a:prstGeom prst="rect">
            <a:avLst/>
          </a:prstGeom>
          <a:noFill/>
        </p:spPr>
        <p:txBody>
          <a:bodyPr wrap="square" lIns="0" tIns="0" rIns="0" bIns="0" rtlCol="0">
            <a:spAutoFit/>
          </a:bodyPr>
          <a:lstStyle/>
          <a:p>
            <a:pPr defTabSz="890452">
              <a:defRPr/>
            </a:pPr>
            <a:fld id="{C3837181-38C6-AD4F-B8BA-B444770388BB}" type="slidenum">
              <a:rPr lang="en-US" sz="900" smtClean="0">
                <a:solidFill>
                  <a:srgbClr val="1D1D1B"/>
                </a:solidFill>
                <a:latin typeface="Arial" pitchFamily="34" charset="0"/>
                <a:ea typeface="Arial Unicode MS" panose="020B0604020202020204" pitchFamily="34" charset="-122"/>
                <a:cs typeface="Arial" panose="020B0604020202020204" pitchFamily="34" charset="0"/>
              </a:rPr>
              <a:pPr defTabSz="890452">
                <a:defRPr/>
              </a:pPr>
              <a:t>‹#›</a:t>
            </a:fld>
            <a:endParaRPr lang="en-US" sz="900" dirty="0">
              <a:solidFill>
                <a:srgbClr val="1D1D1B"/>
              </a:solidFill>
              <a:latin typeface="Arial" pitchFamily="34" charset="0"/>
              <a:ea typeface="Arial Unicode MS" panose="020B0604020202020204" pitchFamily="34" charset="-122"/>
              <a:cs typeface="Arial" panose="020B0604020202020204" pitchFamily="34" charset="0"/>
            </a:endParaRPr>
          </a:p>
        </p:txBody>
      </p:sp>
      <p:sp>
        <p:nvSpPr>
          <p:cNvPr id="5" name="TextBox 3">
            <a:extLst>
              <a:ext uri="{FF2B5EF4-FFF2-40B4-BE49-F238E27FC236}">
                <a16:creationId xmlns:a16="http://schemas.microsoft.com/office/drawing/2014/main" id="{9C67A124-AD7B-475D-827E-CFF388C2F2C9}"/>
              </a:ext>
            </a:extLst>
          </p:cNvPr>
          <p:cNvSpPr txBox="1"/>
          <p:nvPr userDrawn="1"/>
        </p:nvSpPr>
        <p:spPr>
          <a:xfrm>
            <a:off x="11782737" y="6529267"/>
            <a:ext cx="499729" cy="138499"/>
          </a:xfrm>
          <a:prstGeom prst="rect">
            <a:avLst/>
          </a:prstGeom>
          <a:noFill/>
        </p:spPr>
        <p:txBody>
          <a:bodyPr wrap="square" lIns="0" tIns="0" rIns="0" bIns="0" rtlCol="0">
            <a:spAutoFit/>
          </a:bodyPr>
          <a:lstStyle/>
          <a:p>
            <a:pPr marL="0" marR="0" lvl="0" indent="0" algn="l" defTabSz="890808" rtl="0" eaLnBrk="1" fontAlgn="auto" latinLnBrk="0" hangingPunct="1">
              <a:lnSpc>
                <a:spcPct val="100000"/>
              </a:lnSpc>
              <a:spcBef>
                <a:spcPts val="0"/>
              </a:spcBef>
              <a:spcAft>
                <a:spcPts val="0"/>
              </a:spcAft>
              <a:buClrTx/>
              <a:buSzTx/>
              <a:buFontTx/>
              <a:buNone/>
              <a:tabLst/>
              <a:defRPr/>
            </a:pPr>
            <a:fld id="{C3837181-38C6-AD4F-B8BA-B444770388BB}" type="slidenum">
              <a:rPr lang="en-US" sz="900" smtClean="0">
                <a:solidFill>
                  <a:schemeClr val="tx2"/>
                </a:solidFill>
                <a:latin typeface="Arial" panose="020B0604020202020204" pitchFamily="34" charset="0"/>
                <a:ea typeface="Arial Unicode MS" panose="020B0604020202020204" pitchFamily="34" charset="-122"/>
                <a:cs typeface="Arial" panose="020B0604020202020204" pitchFamily="34" charset="0"/>
              </a:rPr>
              <a:pPr marL="0" marR="0" lvl="0" indent="0" algn="l" defTabSz="890808" rtl="0" eaLnBrk="1" fontAlgn="auto" latinLnBrk="0" hangingPunct="1">
                <a:lnSpc>
                  <a:spcPct val="100000"/>
                </a:lnSpc>
                <a:spcBef>
                  <a:spcPts val="0"/>
                </a:spcBef>
                <a:spcAft>
                  <a:spcPts val="0"/>
                </a:spcAft>
                <a:buClrTx/>
                <a:buSzTx/>
                <a:buFontTx/>
                <a:buNone/>
                <a:tabLst/>
                <a:defRPr/>
              </a:pPr>
              <a:t>‹#›</a:t>
            </a:fld>
            <a:endParaRPr lang="en-US" sz="900" dirty="0">
              <a:solidFill>
                <a:schemeClr val="tx2"/>
              </a:solidFill>
              <a:latin typeface="Arial" panose="020B0604020202020204" pitchFamily="34" charset="0"/>
              <a:ea typeface="Arial Unicode MS" panose="020B0604020202020204" pitchFamily="34" charset="-122"/>
              <a:cs typeface="Arial" panose="020B0604020202020204" pitchFamily="34" charset="0"/>
            </a:endParaRPr>
          </a:p>
        </p:txBody>
      </p:sp>
    </p:spTree>
    <p:extLst>
      <p:ext uri="{BB962C8B-B14F-4D97-AF65-F5344CB8AC3E}">
        <p14:creationId xmlns:p14="http://schemas.microsoft.com/office/powerpoint/2010/main" val="3551107048"/>
      </p:ext>
    </p:extLst>
  </p:cSld>
  <p:clrMap bg1="lt1" tx1="dk1" bg2="lt2" tx2="dk2" accent1="accent1" accent2="accent2" accent3="accent3" accent4="accent4" accent5="accent5" accent6="accent6" hlink="hlink" folHlink="folHlink"/>
  <p:hf hdr="0" ftr="0" dt="0"/>
  <p:txStyles>
    <p:titleStyle>
      <a:lvl1pPr algn="l" defTabSz="1187268" rtl="0" eaLnBrk="1" latinLnBrk="0" hangingPunct="1">
        <a:lnSpc>
          <a:spcPct val="90000"/>
        </a:lnSpc>
        <a:spcBef>
          <a:spcPct val="0"/>
        </a:spcBef>
        <a:buNone/>
        <a:defRPr sz="5714" kern="1200">
          <a:solidFill>
            <a:schemeClr val="tx1"/>
          </a:solidFill>
          <a:latin typeface="Arial"/>
          <a:ea typeface="+mj-ea"/>
          <a:cs typeface="+mj-cs"/>
        </a:defRPr>
      </a:lvl1pPr>
    </p:titleStyle>
    <p:bodyStyle>
      <a:lvl1pPr marL="296817" indent="-296817" algn="l" defTabSz="1187268" rtl="0" eaLnBrk="1" latinLnBrk="0" hangingPunct="1">
        <a:lnSpc>
          <a:spcPct val="90000"/>
        </a:lnSpc>
        <a:spcBef>
          <a:spcPts val="1298"/>
        </a:spcBef>
        <a:buFont typeface="Arial" panose="020B0604020202020204" pitchFamily="34" charset="0"/>
        <a:buChar char="•"/>
        <a:defRPr sz="3635" kern="1200">
          <a:solidFill>
            <a:schemeClr val="tx1"/>
          </a:solidFill>
          <a:latin typeface="Arial"/>
          <a:ea typeface="+mn-ea"/>
          <a:cs typeface="+mn-cs"/>
        </a:defRPr>
      </a:lvl1pPr>
      <a:lvl2pPr marL="890452" indent="-296817" algn="l" defTabSz="1187268" rtl="0" eaLnBrk="1" latinLnBrk="0" hangingPunct="1">
        <a:lnSpc>
          <a:spcPct val="90000"/>
        </a:lnSpc>
        <a:spcBef>
          <a:spcPts val="650"/>
        </a:spcBef>
        <a:buFont typeface="Arial" panose="020B0604020202020204" pitchFamily="34" charset="0"/>
        <a:buChar char="•"/>
        <a:defRPr sz="3117" kern="1200">
          <a:solidFill>
            <a:schemeClr val="tx1"/>
          </a:solidFill>
          <a:latin typeface="Arial"/>
          <a:ea typeface="+mn-ea"/>
          <a:cs typeface="+mn-cs"/>
        </a:defRPr>
      </a:lvl2pPr>
      <a:lvl3pPr marL="1484085" indent="-296817" algn="l" defTabSz="1187268" rtl="0" eaLnBrk="1" latinLnBrk="0" hangingPunct="1">
        <a:lnSpc>
          <a:spcPct val="90000"/>
        </a:lnSpc>
        <a:spcBef>
          <a:spcPts val="650"/>
        </a:spcBef>
        <a:buFont typeface="Arial" panose="020B0604020202020204" pitchFamily="34" charset="0"/>
        <a:buChar char="•"/>
        <a:defRPr sz="2597" kern="1200">
          <a:solidFill>
            <a:schemeClr val="tx1"/>
          </a:solidFill>
          <a:latin typeface="Arial"/>
          <a:ea typeface="+mn-ea"/>
          <a:cs typeface="+mn-cs"/>
        </a:defRPr>
      </a:lvl3pPr>
      <a:lvl4pPr marL="2077720" indent="-296817" algn="l" defTabSz="1187268" rtl="0" eaLnBrk="1" latinLnBrk="0" hangingPunct="1">
        <a:lnSpc>
          <a:spcPct val="90000"/>
        </a:lnSpc>
        <a:spcBef>
          <a:spcPts val="650"/>
        </a:spcBef>
        <a:buFont typeface="Arial" panose="020B0604020202020204" pitchFamily="34" charset="0"/>
        <a:buChar char="•"/>
        <a:defRPr sz="2337" kern="1200">
          <a:solidFill>
            <a:schemeClr val="tx1"/>
          </a:solidFill>
          <a:latin typeface="Arial"/>
          <a:ea typeface="+mn-ea"/>
          <a:cs typeface="+mn-cs"/>
        </a:defRPr>
      </a:lvl4pPr>
      <a:lvl5pPr marL="2671354" indent="-296817" algn="l" defTabSz="1187268" rtl="0" eaLnBrk="1" latinLnBrk="0" hangingPunct="1">
        <a:lnSpc>
          <a:spcPct val="90000"/>
        </a:lnSpc>
        <a:spcBef>
          <a:spcPts val="650"/>
        </a:spcBef>
        <a:buFont typeface="Arial" panose="020B0604020202020204" pitchFamily="34" charset="0"/>
        <a:buChar char="•"/>
        <a:defRPr sz="2337" kern="1200">
          <a:solidFill>
            <a:schemeClr val="tx1"/>
          </a:solidFill>
          <a:latin typeface="Arial"/>
          <a:ea typeface="+mn-ea"/>
          <a:cs typeface="+mn-cs"/>
        </a:defRPr>
      </a:lvl5pPr>
      <a:lvl6pPr marL="3264989" indent="-296817" algn="l" defTabSz="1187268" rtl="0" eaLnBrk="1" latinLnBrk="0" hangingPunct="1">
        <a:lnSpc>
          <a:spcPct val="90000"/>
        </a:lnSpc>
        <a:spcBef>
          <a:spcPts val="650"/>
        </a:spcBef>
        <a:buFont typeface="Arial" panose="020B0604020202020204" pitchFamily="34" charset="0"/>
        <a:buChar char="•"/>
        <a:defRPr sz="2337" kern="1200">
          <a:solidFill>
            <a:schemeClr val="tx1"/>
          </a:solidFill>
          <a:latin typeface="Arial"/>
          <a:ea typeface="+mn-ea"/>
          <a:cs typeface="+mn-cs"/>
        </a:defRPr>
      </a:lvl6pPr>
      <a:lvl7pPr marL="3858623" indent="-296817" algn="l" defTabSz="1187268" rtl="0" eaLnBrk="1" latinLnBrk="0" hangingPunct="1">
        <a:lnSpc>
          <a:spcPct val="90000"/>
        </a:lnSpc>
        <a:spcBef>
          <a:spcPts val="650"/>
        </a:spcBef>
        <a:buFont typeface="Arial" panose="020B0604020202020204" pitchFamily="34" charset="0"/>
        <a:buChar char="•"/>
        <a:defRPr sz="2337" kern="1200">
          <a:solidFill>
            <a:schemeClr val="tx1"/>
          </a:solidFill>
          <a:latin typeface="Arial"/>
          <a:ea typeface="+mn-ea"/>
          <a:cs typeface="+mn-cs"/>
        </a:defRPr>
      </a:lvl7pPr>
      <a:lvl8pPr marL="4452256" indent="-296817" algn="l" defTabSz="1187268" rtl="0" eaLnBrk="1" latinLnBrk="0" hangingPunct="1">
        <a:lnSpc>
          <a:spcPct val="90000"/>
        </a:lnSpc>
        <a:spcBef>
          <a:spcPts val="650"/>
        </a:spcBef>
        <a:buFont typeface="Arial" panose="020B0604020202020204" pitchFamily="34" charset="0"/>
        <a:buChar char="•"/>
        <a:defRPr sz="2337" kern="1200">
          <a:solidFill>
            <a:schemeClr val="tx1"/>
          </a:solidFill>
          <a:latin typeface="Arial"/>
          <a:ea typeface="+mn-ea"/>
          <a:cs typeface="+mn-cs"/>
        </a:defRPr>
      </a:lvl8pPr>
      <a:lvl9pPr marL="5045891" indent="-296817" algn="l" defTabSz="1187268" rtl="0" eaLnBrk="1" latinLnBrk="0" hangingPunct="1">
        <a:lnSpc>
          <a:spcPct val="90000"/>
        </a:lnSpc>
        <a:spcBef>
          <a:spcPts val="650"/>
        </a:spcBef>
        <a:buFont typeface="Arial" panose="020B0604020202020204" pitchFamily="34" charset="0"/>
        <a:buChar char="•"/>
        <a:defRPr sz="2337" kern="1200">
          <a:solidFill>
            <a:schemeClr val="tx1"/>
          </a:solidFill>
          <a:latin typeface="Arial"/>
          <a:ea typeface="+mn-ea"/>
          <a:cs typeface="+mn-cs"/>
        </a:defRPr>
      </a:lvl9pPr>
    </p:bodyStyle>
    <p:otherStyle>
      <a:defPPr>
        <a:defRPr lang="en-US"/>
      </a:defPPr>
      <a:lvl1pPr marL="0" algn="l" defTabSz="1187268" rtl="0" eaLnBrk="1" latinLnBrk="0" hangingPunct="1">
        <a:defRPr sz="2337" kern="1200">
          <a:solidFill>
            <a:schemeClr val="tx1"/>
          </a:solidFill>
          <a:latin typeface="Arial"/>
          <a:ea typeface="+mn-ea"/>
          <a:cs typeface="+mn-cs"/>
        </a:defRPr>
      </a:lvl1pPr>
      <a:lvl2pPr marL="593635" algn="l" defTabSz="1187268" rtl="0" eaLnBrk="1" latinLnBrk="0" hangingPunct="1">
        <a:defRPr sz="2337" kern="1200">
          <a:solidFill>
            <a:schemeClr val="tx1"/>
          </a:solidFill>
          <a:latin typeface="Arial"/>
          <a:ea typeface="+mn-ea"/>
          <a:cs typeface="+mn-cs"/>
        </a:defRPr>
      </a:lvl2pPr>
      <a:lvl3pPr marL="1187268" algn="l" defTabSz="1187268" rtl="0" eaLnBrk="1" latinLnBrk="0" hangingPunct="1">
        <a:defRPr sz="2337" kern="1200">
          <a:solidFill>
            <a:schemeClr val="tx1"/>
          </a:solidFill>
          <a:latin typeface="Arial"/>
          <a:ea typeface="+mn-ea"/>
          <a:cs typeface="+mn-cs"/>
        </a:defRPr>
      </a:lvl3pPr>
      <a:lvl4pPr marL="1780903" algn="l" defTabSz="1187268" rtl="0" eaLnBrk="1" latinLnBrk="0" hangingPunct="1">
        <a:defRPr sz="2337" kern="1200">
          <a:solidFill>
            <a:schemeClr val="tx1"/>
          </a:solidFill>
          <a:latin typeface="Arial"/>
          <a:ea typeface="+mn-ea"/>
          <a:cs typeface="+mn-cs"/>
        </a:defRPr>
      </a:lvl4pPr>
      <a:lvl5pPr marL="2374538" algn="l" defTabSz="1187268" rtl="0" eaLnBrk="1" latinLnBrk="0" hangingPunct="1">
        <a:defRPr sz="2337" kern="1200">
          <a:solidFill>
            <a:schemeClr val="tx1"/>
          </a:solidFill>
          <a:latin typeface="Arial"/>
          <a:ea typeface="+mn-ea"/>
          <a:cs typeface="+mn-cs"/>
        </a:defRPr>
      </a:lvl5pPr>
      <a:lvl6pPr marL="2968172" algn="l" defTabSz="1187268" rtl="0" eaLnBrk="1" latinLnBrk="0" hangingPunct="1">
        <a:defRPr sz="2337" kern="1200">
          <a:solidFill>
            <a:schemeClr val="tx1"/>
          </a:solidFill>
          <a:latin typeface="Arial"/>
          <a:ea typeface="+mn-ea"/>
          <a:cs typeface="+mn-cs"/>
        </a:defRPr>
      </a:lvl6pPr>
      <a:lvl7pPr marL="3561806" algn="l" defTabSz="1187268" rtl="0" eaLnBrk="1" latinLnBrk="0" hangingPunct="1">
        <a:defRPr sz="2337" kern="1200">
          <a:solidFill>
            <a:schemeClr val="tx1"/>
          </a:solidFill>
          <a:latin typeface="Arial"/>
          <a:ea typeface="+mn-ea"/>
          <a:cs typeface="+mn-cs"/>
        </a:defRPr>
      </a:lvl7pPr>
      <a:lvl8pPr marL="4155441" algn="l" defTabSz="1187268" rtl="0" eaLnBrk="1" latinLnBrk="0" hangingPunct="1">
        <a:defRPr sz="2337" kern="1200">
          <a:solidFill>
            <a:schemeClr val="tx1"/>
          </a:solidFill>
          <a:latin typeface="Arial"/>
          <a:ea typeface="+mn-ea"/>
          <a:cs typeface="+mn-cs"/>
        </a:defRPr>
      </a:lvl8pPr>
      <a:lvl9pPr marL="4749074" algn="l" defTabSz="1187268" rtl="0" eaLnBrk="1" latinLnBrk="0" hangingPunct="1">
        <a:defRPr sz="2337" kern="1200">
          <a:solidFill>
            <a:schemeClr val="tx1"/>
          </a:solidFill>
          <a:latin typeface="Arial"/>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0">
          <p15:clr>
            <a:srgbClr val="F26B43"/>
          </p15:clr>
        </p15:guide>
        <p15:guide id="3" pos="458">
          <p15:clr>
            <a:srgbClr val="F26B43"/>
          </p15:clr>
        </p15:guide>
        <p15:guide id="4" pos="7222">
          <p15:clr>
            <a:srgbClr val="F26B43"/>
          </p15:clr>
        </p15:guide>
        <p15:guide id="5" orient="horz" pos="410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041" y="6356939"/>
            <a:ext cx="1462895" cy="230832"/>
          </a:xfrm>
          <a:prstGeom prst="rect">
            <a:avLst/>
          </a:prstGeom>
          <a:noFill/>
        </p:spPr>
        <p:txBody>
          <a:bodyPr wrap="square" rtlCol="0">
            <a:spAutoFit/>
          </a:bodyPr>
          <a:lstStyle/>
          <a:p>
            <a:r>
              <a:rPr lang="en-US" sz="900" dirty="0">
                <a:solidFill>
                  <a:srgbClr val="1D1D1B"/>
                </a:solidFill>
                <a:latin typeface="Arial" pitchFamily="34" charset="0"/>
                <a:ea typeface="Arial Unicode MS" panose="020B0604020202020204" pitchFamily="34" charset="-122"/>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3845" y="6403107"/>
            <a:ext cx="499534" cy="138499"/>
          </a:xfrm>
          <a:prstGeom prst="rect">
            <a:avLst/>
          </a:prstGeom>
          <a:noFill/>
        </p:spPr>
        <p:txBody>
          <a:bodyPr wrap="square" lIns="0" tIns="0" rIns="0" bIns="0" rtlCol="0">
            <a:spAutoFit/>
          </a:bodyPr>
          <a:lstStyle/>
          <a:p>
            <a:pPr defTabSz="890452">
              <a:defRPr/>
            </a:pPr>
            <a:fld id="{C3837181-38C6-AD4F-B8BA-B444770388BB}" type="slidenum">
              <a:rPr lang="en-US" sz="900" smtClean="0">
                <a:solidFill>
                  <a:srgbClr val="1D1D1B"/>
                </a:solidFill>
                <a:latin typeface="Arial" pitchFamily="34" charset="0"/>
                <a:ea typeface="Arial Unicode MS" panose="020B0604020202020204" pitchFamily="34" charset="-122"/>
                <a:cs typeface="Arial" panose="020B0604020202020204" pitchFamily="34" charset="0"/>
              </a:rPr>
              <a:pPr defTabSz="890452">
                <a:defRPr/>
              </a:pPr>
              <a:t>‹#›</a:t>
            </a:fld>
            <a:endParaRPr lang="en-US" sz="900" dirty="0">
              <a:solidFill>
                <a:srgbClr val="1D1D1B"/>
              </a:solidFill>
              <a:latin typeface="Arial" pitchFamily="34" charset="0"/>
              <a:ea typeface="Arial Unicode MS" panose="020B0604020202020204" pitchFamily="34" charset="-122"/>
              <a:cs typeface="Arial" panose="020B0604020202020204" pitchFamily="34" charset="0"/>
            </a:endParaRPr>
          </a:p>
        </p:txBody>
      </p:sp>
      <p:sp>
        <p:nvSpPr>
          <p:cNvPr id="5" name="TextBox 3">
            <a:extLst>
              <a:ext uri="{FF2B5EF4-FFF2-40B4-BE49-F238E27FC236}">
                <a16:creationId xmlns:a16="http://schemas.microsoft.com/office/drawing/2014/main" id="{9C67A124-AD7B-475D-827E-CFF388C2F2C9}"/>
              </a:ext>
            </a:extLst>
          </p:cNvPr>
          <p:cNvSpPr txBox="1"/>
          <p:nvPr userDrawn="1"/>
        </p:nvSpPr>
        <p:spPr>
          <a:xfrm>
            <a:off x="11782737" y="6529267"/>
            <a:ext cx="499729" cy="138499"/>
          </a:xfrm>
          <a:prstGeom prst="rect">
            <a:avLst/>
          </a:prstGeom>
          <a:noFill/>
        </p:spPr>
        <p:txBody>
          <a:bodyPr wrap="square" lIns="0" tIns="0" rIns="0" bIns="0" rtlCol="0">
            <a:spAutoFit/>
          </a:bodyPr>
          <a:lstStyle/>
          <a:p>
            <a:pPr marL="0" marR="0" lvl="0" indent="0" algn="l" defTabSz="890808" rtl="0" eaLnBrk="1" fontAlgn="auto" latinLnBrk="0" hangingPunct="1">
              <a:lnSpc>
                <a:spcPct val="100000"/>
              </a:lnSpc>
              <a:spcBef>
                <a:spcPts val="0"/>
              </a:spcBef>
              <a:spcAft>
                <a:spcPts val="0"/>
              </a:spcAft>
              <a:buClrTx/>
              <a:buSzTx/>
              <a:buFontTx/>
              <a:buNone/>
              <a:tabLst/>
              <a:defRPr/>
            </a:pPr>
            <a:fld id="{C3837181-38C6-AD4F-B8BA-B444770388BB}" type="slidenum">
              <a:rPr lang="en-US" sz="900" smtClean="0">
                <a:solidFill>
                  <a:schemeClr val="tx2"/>
                </a:solidFill>
                <a:latin typeface="Arial" panose="020B0604020202020204" pitchFamily="34" charset="0"/>
                <a:ea typeface="Arial Unicode MS" panose="020B0604020202020204" pitchFamily="34" charset="-122"/>
                <a:cs typeface="Arial" panose="020B0604020202020204" pitchFamily="34" charset="0"/>
              </a:rPr>
              <a:pPr marL="0" marR="0" lvl="0" indent="0" algn="l" defTabSz="890808" rtl="0" eaLnBrk="1" fontAlgn="auto" latinLnBrk="0" hangingPunct="1">
                <a:lnSpc>
                  <a:spcPct val="100000"/>
                </a:lnSpc>
                <a:spcBef>
                  <a:spcPts val="0"/>
                </a:spcBef>
                <a:spcAft>
                  <a:spcPts val="0"/>
                </a:spcAft>
                <a:buClrTx/>
                <a:buSzTx/>
                <a:buFontTx/>
                <a:buNone/>
                <a:tabLst/>
                <a:defRPr/>
              </a:pPr>
              <a:t>‹#›</a:t>
            </a:fld>
            <a:endParaRPr lang="en-US" sz="900" dirty="0">
              <a:solidFill>
                <a:schemeClr val="tx2"/>
              </a:solidFill>
              <a:latin typeface="Arial" panose="020B0604020202020204" pitchFamily="34" charset="0"/>
              <a:ea typeface="Arial Unicode MS" panose="020B0604020202020204" pitchFamily="34" charset="-122"/>
              <a:cs typeface="Arial" panose="020B0604020202020204" pitchFamily="34" charset="0"/>
            </a:endParaRPr>
          </a:p>
        </p:txBody>
      </p:sp>
    </p:spTree>
    <p:extLst>
      <p:ext uri="{BB962C8B-B14F-4D97-AF65-F5344CB8AC3E}">
        <p14:creationId xmlns:p14="http://schemas.microsoft.com/office/powerpoint/2010/main" val="1280884975"/>
      </p:ext>
    </p:extLst>
  </p:cSld>
  <p:clrMap bg1="lt1" tx1="dk1" bg2="lt2" tx2="dk2" accent1="accent1" accent2="accent2" accent3="accent3" accent4="accent4" accent5="accent5" accent6="accent6" hlink="hlink" folHlink="folHlink"/>
  <p:hf hdr="0" ftr="0" dt="0"/>
  <p:txStyles>
    <p:titleStyle>
      <a:lvl1pPr algn="l" defTabSz="1187268" rtl="0" eaLnBrk="1" latinLnBrk="0" hangingPunct="1">
        <a:lnSpc>
          <a:spcPct val="90000"/>
        </a:lnSpc>
        <a:spcBef>
          <a:spcPct val="0"/>
        </a:spcBef>
        <a:buNone/>
        <a:defRPr sz="5714" kern="1200">
          <a:solidFill>
            <a:schemeClr val="tx1"/>
          </a:solidFill>
          <a:latin typeface="Arial"/>
          <a:ea typeface="+mj-ea"/>
          <a:cs typeface="+mj-cs"/>
        </a:defRPr>
      </a:lvl1pPr>
    </p:titleStyle>
    <p:bodyStyle>
      <a:lvl1pPr marL="296817" indent="-296817" algn="l" defTabSz="1187268" rtl="0" eaLnBrk="1" latinLnBrk="0" hangingPunct="1">
        <a:lnSpc>
          <a:spcPct val="90000"/>
        </a:lnSpc>
        <a:spcBef>
          <a:spcPts val="1298"/>
        </a:spcBef>
        <a:buFont typeface="Arial" panose="020B0604020202020204" pitchFamily="34" charset="0"/>
        <a:buChar char="•"/>
        <a:defRPr sz="3635" kern="1200">
          <a:solidFill>
            <a:schemeClr val="tx1"/>
          </a:solidFill>
          <a:latin typeface="Arial"/>
          <a:ea typeface="+mn-ea"/>
          <a:cs typeface="+mn-cs"/>
        </a:defRPr>
      </a:lvl1pPr>
      <a:lvl2pPr marL="890452" indent="-296817" algn="l" defTabSz="1187268" rtl="0" eaLnBrk="1" latinLnBrk="0" hangingPunct="1">
        <a:lnSpc>
          <a:spcPct val="90000"/>
        </a:lnSpc>
        <a:spcBef>
          <a:spcPts val="650"/>
        </a:spcBef>
        <a:buFont typeface="Arial" panose="020B0604020202020204" pitchFamily="34" charset="0"/>
        <a:buChar char="•"/>
        <a:defRPr sz="3117" kern="1200">
          <a:solidFill>
            <a:schemeClr val="tx1"/>
          </a:solidFill>
          <a:latin typeface="Arial"/>
          <a:ea typeface="+mn-ea"/>
          <a:cs typeface="+mn-cs"/>
        </a:defRPr>
      </a:lvl2pPr>
      <a:lvl3pPr marL="1484085" indent="-296817" algn="l" defTabSz="1187268" rtl="0" eaLnBrk="1" latinLnBrk="0" hangingPunct="1">
        <a:lnSpc>
          <a:spcPct val="90000"/>
        </a:lnSpc>
        <a:spcBef>
          <a:spcPts val="650"/>
        </a:spcBef>
        <a:buFont typeface="Arial" panose="020B0604020202020204" pitchFamily="34" charset="0"/>
        <a:buChar char="•"/>
        <a:defRPr sz="2597" kern="1200">
          <a:solidFill>
            <a:schemeClr val="tx1"/>
          </a:solidFill>
          <a:latin typeface="Arial"/>
          <a:ea typeface="+mn-ea"/>
          <a:cs typeface="+mn-cs"/>
        </a:defRPr>
      </a:lvl3pPr>
      <a:lvl4pPr marL="2077720" indent="-296817" algn="l" defTabSz="1187268" rtl="0" eaLnBrk="1" latinLnBrk="0" hangingPunct="1">
        <a:lnSpc>
          <a:spcPct val="90000"/>
        </a:lnSpc>
        <a:spcBef>
          <a:spcPts val="650"/>
        </a:spcBef>
        <a:buFont typeface="Arial" panose="020B0604020202020204" pitchFamily="34" charset="0"/>
        <a:buChar char="•"/>
        <a:defRPr sz="2337" kern="1200">
          <a:solidFill>
            <a:schemeClr val="tx1"/>
          </a:solidFill>
          <a:latin typeface="Arial"/>
          <a:ea typeface="+mn-ea"/>
          <a:cs typeface="+mn-cs"/>
        </a:defRPr>
      </a:lvl4pPr>
      <a:lvl5pPr marL="2671354" indent="-296817" algn="l" defTabSz="1187268" rtl="0" eaLnBrk="1" latinLnBrk="0" hangingPunct="1">
        <a:lnSpc>
          <a:spcPct val="90000"/>
        </a:lnSpc>
        <a:spcBef>
          <a:spcPts val="650"/>
        </a:spcBef>
        <a:buFont typeface="Arial" panose="020B0604020202020204" pitchFamily="34" charset="0"/>
        <a:buChar char="•"/>
        <a:defRPr sz="2337" kern="1200">
          <a:solidFill>
            <a:schemeClr val="tx1"/>
          </a:solidFill>
          <a:latin typeface="Arial"/>
          <a:ea typeface="+mn-ea"/>
          <a:cs typeface="+mn-cs"/>
        </a:defRPr>
      </a:lvl5pPr>
      <a:lvl6pPr marL="3264989" indent="-296817" algn="l" defTabSz="1187268" rtl="0" eaLnBrk="1" latinLnBrk="0" hangingPunct="1">
        <a:lnSpc>
          <a:spcPct val="90000"/>
        </a:lnSpc>
        <a:spcBef>
          <a:spcPts val="650"/>
        </a:spcBef>
        <a:buFont typeface="Arial" panose="020B0604020202020204" pitchFamily="34" charset="0"/>
        <a:buChar char="•"/>
        <a:defRPr sz="2337" kern="1200">
          <a:solidFill>
            <a:schemeClr val="tx1"/>
          </a:solidFill>
          <a:latin typeface="Arial"/>
          <a:ea typeface="+mn-ea"/>
          <a:cs typeface="+mn-cs"/>
        </a:defRPr>
      </a:lvl6pPr>
      <a:lvl7pPr marL="3858623" indent="-296817" algn="l" defTabSz="1187268" rtl="0" eaLnBrk="1" latinLnBrk="0" hangingPunct="1">
        <a:lnSpc>
          <a:spcPct val="90000"/>
        </a:lnSpc>
        <a:spcBef>
          <a:spcPts val="650"/>
        </a:spcBef>
        <a:buFont typeface="Arial" panose="020B0604020202020204" pitchFamily="34" charset="0"/>
        <a:buChar char="•"/>
        <a:defRPr sz="2337" kern="1200">
          <a:solidFill>
            <a:schemeClr val="tx1"/>
          </a:solidFill>
          <a:latin typeface="Arial"/>
          <a:ea typeface="+mn-ea"/>
          <a:cs typeface="+mn-cs"/>
        </a:defRPr>
      </a:lvl7pPr>
      <a:lvl8pPr marL="4452256" indent="-296817" algn="l" defTabSz="1187268" rtl="0" eaLnBrk="1" latinLnBrk="0" hangingPunct="1">
        <a:lnSpc>
          <a:spcPct val="90000"/>
        </a:lnSpc>
        <a:spcBef>
          <a:spcPts val="650"/>
        </a:spcBef>
        <a:buFont typeface="Arial" panose="020B0604020202020204" pitchFamily="34" charset="0"/>
        <a:buChar char="•"/>
        <a:defRPr sz="2337" kern="1200">
          <a:solidFill>
            <a:schemeClr val="tx1"/>
          </a:solidFill>
          <a:latin typeface="Arial"/>
          <a:ea typeface="+mn-ea"/>
          <a:cs typeface="+mn-cs"/>
        </a:defRPr>
      </a:lvl8pPr>
      <a:lvl9pPr marL="5045891" indent="-296817" algn="l" defTabSz="1187268" rtl="0" eaLnBrk="1" latinLnBrk="0" hangingPunct="1">
        <a:lnSpc>
          <a:spcPct val="90000"/>
        </a:lnSpc>
        <a:spcBef>
          <a:spcPts val="650"/>
        </a:spcBef>
        <a:buFont typeface="Arial" panose="020B0604020202020204" pitchFamily="34" charset="0"/>
        <a:buChar char="•"/>
        <a:defRPr sz="2337" kern="1200">
          <a:solidFill>
            <a:schemeClr val="tx1"/>
          </a:solidFill>
          <a:latin typeface="Arial"/>
          <a:ea typeface="+mn-ea"/>
          <a:cs typeface="+mn-cs"/>
        </a:defRPr>
      </a:lvl9pPr>
    </p:bodyStyle>
    <p:otherStyle>
      <a:defPPr>
        <a:defRPr lang="en-US"/>
      </a:defPPr>
      <a:lvl1pPr marL="0" algn="l" defTabSz="1187268" rtl="0" eaLnBrk="1" latinLnBrk="0" hangingPunct="1">
        <a:defRPr sz="2337" kern="1200">
          <a:solidFill>
            <a:schemeClr val="tx1"/>
          </a:solidFill>
          <a:latin typeface="Arial"/>
          <a:ea typeface="+mn-ea"/>
          <a:cs typeface="+mn-cs"/>
        </a:defRPr>
      </a:lvl1pPr>
      <a:lvl2pPr marL="593635" algn="l" defTabSz="1187268" rtl="0" eaLnBrk="1" latinLnBrk="0" hangingPunct="1">
        <a:defRPr sz="2337" kern="1200">
          <a:solidFill>
            <a:schemeClr val="tx1"/>
          </a:solidFill>
          <a:latin typeface="Arial"/>
          <a:ea typeface="+mn-ea"/>
          <a:cs typeface="+mn-cs"/>
        </a:defRPr>
      </a:lvl2pPr>
      <a:lvl3pPr marL="1187268" algn="l" defTabSz="1187268" rtl="0" eaLnBrk="1" latinLnBrk="0" hangingPunct="1">
        <a:defRPr sz="2337" kern="1200">
          <a:solidFill>
            <a:schemeClr val="tx1"/>
          </a:solidFill>
          <a:latin typeface="Arial"/>
          <a:ea typeface="+mn-ea"/>
          <a:cs typeface="+mn-cs"/>
        </a:defRPr>
      </a:lvl3pPr>
      <a:lvl4pPr marL="1780903" algn="l" defTabSz="1187268" rtl="0" eaLnBrk="1" latinLnBrk="0" hangingPunct="1">
        <a:defRPr sz="2337" kern="1200">
          <a:solidFill>
            <a:schemeClr val="tx1"/>
          </a:solidFill>
          <a:latin typeface="Arial"/>
          <a:ea typeface="+mn-ea"/>
          <a:cs typeface="+mn-cs"/>
        </a:defRPr>
      </a:lvl4pPr>
      <a:lvl5pPr marL="2374538" algn="l" defTabSz="1187268" rtl="0" eaLnBrk="1" latinLnBrk="0" hangingPunct="1">
        <a:defRPr sz="2337" kern="1200">
          <a:solidFill>
            <a:schemeClr val="tx1"/>
          </a:solidFill>
          <a:latin typeface="Arial"/>
          <a:ea typeface="+mn-ea"/>
          <a:cs typeface="+mn-cs"/>
        </a:defRPr>
      </a:lvl5pPr>
      <a:lvl6pPr marL="2968172" algn="l" defTabSz="1187268" rtl="0" eaLnBrk="1" latinLnBrk="0" hangingPunct="1">
        <a:defRPr sz="2337" kern="1200">
          <a:solidFill>
            <a:schemeClr val="tx1"/>
          </a:solidFill>
          <a:latin typeface="Arial"/>
          <a:ea typeface="+mn-ea"/>
          <a:cs typeface="+mn-cs"/>
        </a:defRPr>
      </a:lvl6pPr>
      <a:lvl7pPr marL="3561806" algn="l" defTabSz="1187268" rtl="0" eaLnBrk="1" latinLnBrk="0" hangingPunct="1">
        <a:defRPr sz="2337" kern="1200">
          <a:solidFill>
            <a:schemeClr val="tx1"/>
          </a:solidFill>
          <a:latin typeface="Arial"/>
          <a:ea typeface="+mn-ea"/>
          <a:cs typeface="+mn-cs"/>
        </a:defRPr>
      </a:lvl7pPr>
      <a:lvl8pPr marL="4155441" algn="l" defTabSz="1187268" rtl="0" eaLnBrk="1" latinLnBrk="0" hangingPunct="1">
        <a:defRPr sz="2337" kern="1200">
          <a:solidFill>
            <a:schemeClr val="tx1"/>
          </a:solidFill>
          <a:latin typeface="Arial"/>
          <a:ea typeface="+mn-ea"/>
          <a:cs typeface="+mn-cs"/>
        </a:defRPr>
      </a:lvl8pPr>
      <a:lvl9pPr marL="4749074" algn="l" defTabSz="1187268" rtl="0" eaLnBrk="1" latinLnBrk="0" hangingPunct="1">
        <a:defRPr sz="2337" kern="1200">
          <a:solidFill>
            <a:schemeClr val="tx1"/>
          </a:solidFill>
          <a:latin typeface="Arial"/>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0">
          <p15:clr>
            <a:srgbClr val="F26B43"/>
          </p15:clr>
        </p15:guide>
        <p15:guide id="3" pos="458">
          <p15:clr>
            <a:srgbClr val="F26B43"/>
          </p15:clr>
        </p15:guide>
        <p15:guide id="4" pos="7222">
          <p15:clr>
            <a:srgbClr val="F26B43"/>
          </p15:clr>
        </p15:guide>
        <p15:guide id="5" orient="horz" pos="410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040" y="6356939"/>
            <a:ext cx="3502597" cy="230832"/>
          </a:xfrm>
          <a:prstGeom prst="rect">
            <a:avLst/>
          </a:prstGeom>
          <a:noFill/>
        </p:spPr>
        <p:txBody>
          <a:bodyPr wrap="square" rtlCol="0">
            <a:spAutoFit/>
          </a:bodyPr>
          <a:lstStyle/>
          <a:p>
            <a:r>
              <a:rPr lang="en-US" altLang="zh-CN" sz="900" b="0" kern="1200" baseline="0" dirty="0">
                <a:solidFill>
                  <a:srgbClr val="1D1D1B"/>
                </a:solidFill>
                <a:latin typeface="Arial" panose="020B0604020202020204" pitchFamily="34" charset="0"/>
                <a:ea typeface="+mn-ea"/>
                <a:cs typeface="Arial" panose="020B0604020202020204" pitchFamily="34" charset="0"/>
              </a:rPr>
              <a:t>Huawei Proprietary - Restricted Distribution</a:t>
            </a:r>
            <a:endParaRPr lang="en-US" sz="900" b="0" kern="1200" baseline="0" dirty="0">
              <a:solidFill>
                <a:srgbClr val="1D1D1B"/>
              </a:solidFill>
              <a:latin typeface="Arial" panose="020B0604020202020204" pitchFamily="34" charset="0"/>
              <a:ea typeface="+mn-ea"/>
              <a:cs typeface="Arial" panose="020B0604020202020204" pitchFamily="34" charset="0"/>
            </a:endParaRP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3845" y="6402807"/>
            <a:ext cx="499534" cy="138499"/>
          </a:xfrm>
          <a:prstGeom prst="rect">
            <a:avLst/>
          </a:prstGeom>
          <a:noFill/>
        </p:spPr>
        <p:txBody>
          <a:bodyPr wrap="square" lIns="0" tIns="0" rIns="0" bIns="0" rtlCol="0">
            <a:spAutoFit/>
          </a:bodyPr>
          <a:lstStyle/>
          <a:p>
            <a:pPr marL="0" marR="0" lvl="0" indent="0" algn="l" defTabSz="890493" rtl="0" eaLnBrk="1" fontAlgn="auto" latinLnBrk="0" hangingPunct="1">
              <a:lnSpc>
                <a:spcPct val="100000"/>
              </a:lnSpc>
              <a:spcBef>
                <a:spcPts val="0"/>
              </a:spcBef>
              <a:spcAft>
                <a:spcPts val="0"/>
              </a:spcAft>
              <a:buClrTx/>
              <a:buSzTx/>
              <a:buFontTx/>
              <a:buNone/>
              <a:tabLst/>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marL="0" marR="0" lvl="0" indent="0" algn="l" defTabSz="890493" rtl="0" eaLnBrk="1" fontAlgn="auto" latinLnBrk="0" hangingPunct="1">
                <a:lnSpc>
                  <a:spcPct val="100000"/>
                </a:lnSpc>
                <a:spcBef>
                  <a:spcPts val="0"/>
                </a:spcBef>
                <a:spcAft>
                  <a:spcPts val="0"/>
                </a:spcAft>
                <a:buClrTx/>
                <a:buSzTx/>
                <a:buFontTx/>
                <a:buNone/>
                <a:tabLst/>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85671" y="2625390"/>
            <a:ext cx="1967204" cy="4233515"/>
            <a:chOff x="5343885" y="-48857"/>
            <a:chExt cx="327131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112"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charset="0"/>
                  <a:ea typeface="Arial" charset="0"/>
                  <a:cs typeface="Arial" charset="0"/>
                </a:rPr>
                <a:t>RGB </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186C</a:t>
              </a:r>
            </a:p>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84543" y="4866463"/>
              <a:ext cx="791510" cy="664398"/>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82308" y="4134866"/>
              <a:ext cx="791510" cy="664398"/>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77324" y="5596166"/>
              <a:ext cx="791510" cy="664398"/>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112"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112"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11114" y="3415851"/>
              <a:ext cx="791510" cy="664398"/>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20945" y="4866463"/>
              <a:ext cx="791510" cy="664398"/>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8707" y="4134866"/>
              <a:ext cx="791510" cy="664398"/>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23691" y="5596166"/>
              <a:ext cx="791510" cy="664398"/>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0/0/0</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45335" y="6324024"/>
              <a:ext cx="513579" cy="664398"/>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7003279" y="6324024"/>
              <a:ext cx="513579" cy="664398"/>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51547" y="6324024"/>
              <a:ext cx="513579" cy="664398"/>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98559" y="6324024"/>
              <a:ext cx="513579" cy="664398"/>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92194" y="6323416"/>
            <a:ext cx="1270304" cy="275024"/>
          </a:xfrm>
          <a:prstGeom prst="rect">
            <a:avLst/>
          </a:prstGeom>
        </p:spPr>
      </p:pic>
    </p:spTree>
    <p:extLst>
      <p:ext uri="{BB962C8B-B14F-4D97-AF65-F5344CB8AC3E}">
        <p14:creationId xmlns:p14="http://schemas.microsoft.com/office/powerpoint/2010/main" val="2660766563"/>
      </p:ext>
    </p:extLst>
  </p:cSld>
  <p:clrMap bg1="lt1" tx1="dk1" bg2="lt2" tx2="dk2" accent1="accent1" accent2="accent2" accent3="accent3" accent4="accent4" accent5="accent5" accent6="accent6" hlink="hlink" folHlink="folHlink"/>
  <p:hf hdr="0" ftr="0" dt="0"/>
  <p:txStyles>
    <p:titleStyle>
      <a:lvl1pPr algn="l" defTabSz="1187323" rtl="0" eaLnBrk="1" latinLnBrk="0" hangingPunct="1">
        <a:lnSpc>
          <a:spcPct val="90000"/>
        </a:lnSpc>
        <a:spcBef>
          <a:spcPct val="0"/>
        </a:spcBef>
        <a:buNone/>
        <a:defRPr sz="5714" kern="1200">
          <a:solidFill>
            <a:schemeClr val="tx1"/>
          </a:solidFill>
          <a:latin typeface="+mj-lt"/>
          <a:ea typeface="+mj-ea"/>
          <a:cs typeface="+mj-cs"/>
        </a:defRPr>
      </a:lvl1pPr>
    </p:titleStyle>
    <p:bodyStyle>
      <a:lvl1pPr marL="296831" indent="-296831" algn="l" defTabSz="1187323" rtl="0" eaLnBrk="1" latinLnBrk="0" hangingPunct="1">
        <a:lnSpc>
          <a:spcPct val="90000"/>
        </a:lnSpc>
        <a:spcBef>
          <a:spcPts val="1298"/>
        </a:spcBef>
        <a:buFont typeface="Arial" panose="020B0604020202020204" pitchFamily="34" charset="0"/>
        <a:buChar char="•"/>
        <a:defRPr sz="3635" kern="1200">
          <a:solidFill>
            <a:schemeClr val="tx1"/>
          </a:solidFill>
          <a:latin typeface="+mn-lt"/>
          <a:ea typeface="+mn-ea"/>
          <a:cs typeface="+mn-cs"/>
        </a:defRPr>
      </a:lvl1pPr>
      <a:lvl2pPr marL="890493" indent="-296831" algn="l" defTabSz="1187323" rtl="0" eaLnBrk="1" latinLnBrk="0" hangingPunct="1">
        <a:lnSpc>
          <a:spcPct val="90000"/>
        </a:lnSpc>
        <a:spcBef>
          <a:spcPts val="650"/>
        </a:spcBef>
        <a:buFont typeface="Arial" panose="020B0604020202020204" pitchFamily="34" charset="0"/>
        <a:buChar char="•"/>
        <a:defRPr sz="3117" kern="1200">
          <a:solidFill>
            <a:schemeClr val="tx1"/>
          </a:solidFill>
          <a:latin typeface="+mn-lt"/>
          <a:ea typeface="+mn-ea"/>
          <a:cs typeface="+mn-cs"/>
        </a:defRPr>
      </a:lvl2pPr>
      <a:lvl3pPr marL="1484154" indent="-296831" algn="l" defTabSz="1187323" rtl="0" eaLnBrk="1" latinLnBrk="0" hangingPunct="1">
        <a:lnSpc>
          <a:spcPct val="90000"/>
        </a:lnSpc>
        <a:spcBef>
          <a:spcPts val="650"/>
        </a:spcBef>
        <a:buFont typeface="Arial" panose="020B0604020202020204" pitchFamily="34" charset="0"/>
        <a:buChar char="•"/>
        <a:defRPr sz="2597" kern="1200">
          <a:solidFill>
            <a:schemeClr val="tx1"/>
          </a:solidFill>
          <a:latin typeface="+mn-lt"/>
          <a:ea typeface="+mn-ea"/>
          <a:cs typeface="+mn-cs"/>
        </a:defRPr>
      </a:lvl3pPr>
      <a:lvl4pPr marL="2077817"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4pPr>
      <a:lvl5pPr marL="2671478"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5pPr>
      <a:lvl6pPr marL="3265140"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802"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463"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6125"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323" rtl="0" eaLnBrk="1" latinLnBrk="0" hangingPunct="1">
        <a:defRPr sz="2337" kern="1200">
          <a:solidFill>
            <a:schemeClr val="tx1"/>
          </a:solidFill>
          <a:latin typeface="+mn-lt"/>
          <a:ea typeface="+mn-ea"/>
          <a:cs typeface="+mn-cs"/>
        </a:defRPr>
      </a:lvl1pPr>
      <a:lvl2pPr marL="593662" algn="l" defTabSz="1187323" rtl="0" eaLnBrk="1" latinLnBrk="0" hangingPunct="1">
        <a:defRPr sz="2337" kern="1200">
          <a:solidFill>
            <a:schemeClr val="tx1"/>
          </a:solidFill>
          <a:latin typeface="+mn-lt"/>
          <a:ea typeface="+mn-ea"/>
          <a:cs typeface="+mn-cs"/>
        </a:defRPr>
      </a:lvl2pPr>
      <a:lvl3pPr marL="1187323" algn="l" defTabSz="1187323" rtl="0" eaLnBrk="1" latinLnBrk="0" hangingPunct="1">
        <a:defRPr sz="2337" kern="1200">
          <a:solidFill>
            <a:schemeClr val="tx1"/>
          </a:solidFill>
          <a:latin typeface="+mn-lt"/>
          <a:ea typeface="+mn-ea"/>
          <a:cs typeface="+mn-cs"/>
        </a:defRPr>
      </a:lvl3pPr>
      <a:lvl4pPr marL="1780986" algn="l" defTabSz="1187323" rtl="0" eaLnBrk="1" latinLnBrk="0" hangingPunct="1">
        <a:defRPr sz="2337" kern="1200">
          <a:solidFill>
            <a:schemeClr val="tx1"/>
          </a:solidFill>
          <a:latin typeface="+mn-lt"/>
          <a:ea typeface="+mn-ea"/>
          <a:cs typeface="+mn-cs"/>
        </a:defRPr>
      </a:lvl4pPr>
      <a:lvl5pPr marL="2374648" algn="l" defTabSz="1187323" rtl="0" eaLnBrk="1" latinLnBrk="0" hangingPunct="1">
        <a:defRPr sz="2337" kern="1200">
          <a:solidFill>
            <a:schemeClr val="tx1"/>
          </a:solidFill>
          <a:latin typeface="+mn-lt"/>
          <a:ea typeface="+mn-ea"/>
          <a:cs typeface="+mn-cs"/>
        </a:defRPr>
      </a:lvl5pPr>
      <a:lvl6pPr marL="2968309" algn="l" defTabSz="1187323" rtl="0" eaLnBrk="1" latinLnBrk="0" hangingPunct="1">
        <a:defRPr sz="2337" kern="1200">
          <a:solidFill>
            <a:schemeClr val="tx1"/>
          </a:solidFill>
          <a:latin typeface="+mn-lt"/>
          <a:ea typeface="+mn-ea"/>
          <a:cs typeface="+mn-cs"/>
        </a:defRPr>
      </a:lvl6pPr>
      <a:lvl7pPr marL="3561971" algn="l" defTabSz="1187323" rtl="0" eaLnBrk="1" latinLnBrk="0" hangingPunct="1">
        <a:defRPr sz="2337" kern="1200">
          <a:solidFill>
            <a:schemeClr val="tx1"/>
          </a:solidFill>
          <a:latin typeface="+mn-lt"/>
          <a:ea typeface="+mn-ea"/>
          <a:cs typeface="+mn-cs"/>
        </a:defRPr>
      </a:lvl7pPr>
      <a:lvl8pPr marL="4155634" algn="l" defTabSz="1187323" rtl="0" eaLnBrk="1" latinLnBrk="0" hangingPunct="1">
        <a:defRPr sz="2337" kern="1200">
          <a:solidFill>
            <a:schemeClr val="tx1"/>
          </a:solidFill>
          <a:latin typeface="+mn-lt"/>
          <a:ea typeface="+mn-ea"/>
          <a:cs typeface="+mn-cs"/>
        </a:defRPr>
      </a:lvl8pPr>
      <a:lvl9pPr marL="4749295" algn="l" defTabSz="1187323" rtl="0" eaLnBrk="1" latinLnBrk="0" hangingPunct="1">
        <a:defRPr sz="2337"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87" y="794"/>
            <a:ext cx="12188826" cy="6856412"/>
          </a:xfrm>
          <a:prstGeom prst="rect">
            <a:avLst/>
          </a:prstGeom>
        </p:spPr>
      </p:pic>
      <p:sp>
        <p:nvSpPr>
          <p:cNvPr id="2" name="标题占位符 1"/>
          <p:cNvSpPr>
            <a:spLocks noGrp="1"/>
          </p:cNvSpPr>
          <p:nvPr>
            <p:ph type="title"/>
          </p:nvPr>
        </p:nvSpPr>
        <p:spPr>
          <a:xfrm>
            <a:off x="609600" y="275167"/>
            <a:ext cx="10972800" cy="1142999"/>
          </a:xfrm>
          <a:prstGeom prst="rect">
            <a:avLst/>
          </a:prstGeom>
        </p:spPr>
        <p:txBody>
          <a:bodyPr vert="horz" lIns="121920" tIns="60960" rIns="121920" bIns="6096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6"/>
            <a:ext cx="10972800" cy="4525433"/>
          </a:xfrm>
          <a:prstGeom prst="rect">
            <a:avLst/>
          </a:prstGeom>
        </p:spPr>
        <p:txBody>
          <a:bodyPr vert="horz" lIns="121920" tIns="60960" rIns="121920" bIns="6096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605" y="6356357"/>
            <a:ext cx="2844800" cy="366182"/>
          </a:xfrm>
          <a:prstGeom prst="rect">
            <a:avLst/>
          </a:prstGeom>
        </p:spPr>
        <p:txBody>
          <a:bodyPr vert="horz" lIns="121920" tIns="60960" rIns="121920" bIns="60960" rtlCol="0" anchor="ctr"/>
          <a:lstStyle>
            <a:lvl1pPr algn="l">
              <a:defRPr sz="1600">
                <a:solidFill>
                  <a:schemeClr val="tx1"/>
                </a:solidFill>
              </a:defRPr>
            </a:lvl1pPr>
          </a:lstStyle>
          <a:p>
            <a:pPr defTabSz="1218662"/>
            <a:fld id="{1A5B2B23-E5F0-44D7-A9FF-4B8E82156B39}" type="datetimeFigureOut">
              <a:rPr lang="zh-CN" altLang="en-US" smtClean="0">
                <a:solidFill>
                  <a:prstClr val="black"/>
                </a:solidFill>
              </a:rPr>
              <a:pPr defTabSz="1218662"/>
              <a:t>2024/2/29</a:t>
            </a:fld>
            <a:endParaRPr lang="zh-CN" altLang="en-US">
              <a:solidFill>
                <a:prstClr val="black"/>
              </a:solidFill>
            </a:endParaRPr>
          </a:p>
        </p:txBody>
      </p:sp>
      <p:sp>
        <p:nvSpPr>
          <p:cNvPr id="5" name="页脚占位符 4"/>
          <p:cNvSpPr>
            <a:spLocks noGrp="1"/>
          </p:cNvSpPr>
          <p:nvPr>
            <p:ph type="ftr" sz="quarter" idx="3"/>
          </p:nvPr>
        </p:nvSpPr>
        <p:spPr>
          <a:xfrm>
            <a:off x="4165604" y="6356357"/>
            <a:ext cx="3860800" cy="366182"/>
          </a:xfrm>
          <a:prstGeom prst="rect">
            <a:avLst/>
          </a:prstGeom>
        </p:spPr>
        <p:txBody>
          <a:bodyPr vert="horz" lIns="121920" tIns="60960" rIns="121920" bIns="60960" rtlCol="0" anchor="ctr"/>
          <a:lstStyle>
            <a:lvl1pPr algn="ctr">
              <a:defRPr sz="1600">
                <a:solidFill>
                  <a:schemeClr val="tx1"/>
                </a:solidFill>
              </a:defRPr>
            </a:lvl1pPr>
          </a:lstStyle>
          <a:p>
            <a:pPr defTabSz="1218662"/>
            <a:endParaRPr lang="zh-CN" altLang="en-US">
              <a:solidFill>
                <a:prstClr val="black"/>
              </a:solidFill>
            </a:endParaRPr>
          </a:p>
        </p:txBody>
      </p:sp>
      <p:sp>
        <p:nvSpPr>
          <p:cNvPr id="6" name="灯片编号占位符 5"/>
          <p:cNvSpPr>
            <a:spLocks noGrp="1"/>
          </p:cNvSpPr>
          <p:nvPr>
            <p:ph type="sldNum" sz="quarter" idx="4"/>
          </p:nvPr>
        </p:nvSpPr>
        <p:spPr>
          <a:xfrm>
            <a:off x="8737605" y="6356357"/>
            <a:ext cx="2844800" cy="366182"/>
          </a:xfrm>
          <a:prstGeom prst="rect">
            <a:avLst/>
          </a:prstGeom>
        </p:spPr>
        <p:txBody>
          <a:bodyPr vert="horz" lIns="121920" tIns="60960" rIns="121920" bIns="60960" rtlCol="0" anchor="ctr"/>
          <a:lstStyle>
            <a:lvl1pPr algn="r">
              <a:defRPr sz="1600">
                <a:solidFill>
                  <a:schemeClr val="tx1"/>
                </a:solidFill>
              </a:defRPr>
            </a:lvl1pPr>
          </a:lstStyle>
          <a:p>
            <a:pPr defTabSz="1218662"/>
            <a:fld id="{B2563A90-55EF-4D2C-B954-EDF55F24A661}" type="slidenum">
              <a:rPr lang="zh-CN" altLang="en-US" smtClean="0">
                <a:solidFill>
                  <a:prstClr val="black"/>
                </a:solidFill>
              </a:rPr>
              <a:pPr defTabSz="1218662"/>
              <a:t>‹#›</a:t>
            </a:fld>
            <a:endParaRPr lang="zh-CN" altLang="en-US">
              <a:solidFill>
                <a:prstClr val="black"/>
              </a:solidFill>
            </a:endParaRPr>
          </a:p>
        </p:txBody>
      </p:sp>
      <p:sp>
        <p:nvSpPr>
          <p:cNvPr id="8" name="Rectangle 86"/>
          <p:cNvSpPr>
            <a:spLocks noChangeArrowheads="1"/>
          </p:cNvSpPr>
          <p:nvPr userDrawn="1"/>
        </p:nvSpPr>
        <p:spPr bwMode="auto">
          <a:xfrm>
            <a:off x="11839173" y="6348968"/>
            <a:ext cx="328194" cy="426063"/>
          </a:xfrm>
          <a:prstGeom prst="rect">
            <a:avLst/>
          </a:prstGeom>
          <a:noFill/>
          <a:ln w="9525">
            <a:noFill/>
            <a:miter lim="800000"/>
            <a:headEnd/>
            <a:tailEnd/>
          </a:ln>
          <a:effectLst/>
        </p:spPr>
        <p:txBody>
          <a:bodyPr lIns="0" tIns="0" rIns="0" bIns="0"/>
          <a:lstStyle/>
          <a:p>
            <a:pPr defTabSz="987616" eaLnBrk="0" hangingPunct="0">
              <a:lnSpc>
                <a:spcPct val="85000"/>
              </a:lnSpc>
            </a:pPr>
            <a:endParaRPr lang="de-DE" sz="1300" dirty="0">
              <a:solidFill>
                <a:prstClr val="black"/>
              </a:solidFill>
              <a:latin typeface="FrutigerNext LT Light" pitchFamily="34" charset="0"/>
              <a:ea typeface="MS PGothic" pitchFamily="34" charset="-128"/>
            </a:endParaRPr>
          </a:p>
          <a:p>
            <a:pPr defTabSz="987616" eaLnBrk="0" hangingPunct="0">
              <a:lnSpc>
                <a:spcPct val="85000"/>
              </a:lnSpc>
            </a:pPr>
            <a:fld id="{E68EC476-442B-4BB7-9603-F1440C241F3D}" type="slidenum">
              <a:rPr lang="de-DE" sz="900" smtClean="0">
                <a:solidFill>
                  <a:prstClr val="white">
                    <a:lumMod val="50000"/>
                  </a:prstClr>
                </a:solidFill>
                <a:latin typeface="Arial" panose="020B0604020202020204" pitchFamily="34" charset="0"/>
                <a:ea typeface="MS PGothic" pitchFamily="34" charset="-128"/>
                <a:cs typeface="Arial" panose="020B0604020202020204" pitchFamily="34" charset="0"/>
              </a:rPr>
              <a:pPr defTabSz="987616" eaLnBrk="0" hangingPunct="0">
                <a:lnSpc>
                  <a:spcPct val="85000"/>
                </a:lnSpc>
              </a:pPr>
              <a:t>‹#›</a:t>
            </a:fld>
            <a:endParaRPr lang="en-GB" sz="900" dirty="0">
              <a:solidFill>
                <a:prstClr val="white">
                  <a:lumMod val="50000"/>
                </a:prstClr>
              </a:solidFill>
              <a:latin typeface="Arial" panose="020B0604020202020204" pitchFamily="34" charset="0"/>
              <a:ea typeface="MS PGothic" pitchFamily="34" charset="-128"/>
              <a:cs typeface="Arial" panose="020B0604020202020204" pitchFamily="34" charset="0"/>
            </a:endParaRPr>
          </a:p>
        </p:txBody>
      </p:sp>
    </p:spTree>
    <p:extLst>
      <p:ext uri="{BB962C8B-B14F-4D97-AF65-F5344CB8AC3E}">
        <p14:creationId xmlns:p14="http://schemas.microsoft.com/office/powerpoint/2010/main" val="3552868250"/>
      </p:ext>
    </p:extLst>
  </p:cSld>
  <p:clrMap bg1="lt1" tx1="dk1" bg2="lt2" tx2="dk2" accent1="accent1" accent2="accent2" accent3="accent3" accent4="accent4" accent5="accent5" accent6="accent6" hlink="hlink" folHlink="folHlink"/>
  <p:sldLayoutIdLst>
    <p:sldLayoutId id="2147483724" r:id="rId1"/>
    <p:sldLayoutId id="2147483726" r:id="rId2"/>
  </p:sldLayoutIdLst>
  <p:txStyles>
    <p:titleStyle>
      <a:lvl1pPr algn="ctr" defTabSz="1218834" rtl="0" eaLnBrk="1" latinLnBrk="0" hangingPunct="1">
        <a:spcBef>
          <a:spcPct val="0"/>
        </a:spcBef>
        <a:buNone/>
        <a:defRPr sz="5898" kern="1200">
          <a:solidFill>
            <a:schemeClr val="tx1"/>
          </a:solidFill>
          <a:latin typeface="+mj-lt"/>
          <a:ea typeface="+mj-ea"/>
          <a:cs typeface="+mj-cs"/>
        </a:defRPr>
      </a:lvl1pPr>
    </p:titleStyle>
    <p:bodyStyle>
      <a:lvl1pPr marL="457062" indent="-457062" algn="l" defTabSz="1218834"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301" indent="-380886" algn="l" defTabSz="1218834"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3544" indent="-304707" algn="l" defTabSz="1218834"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2959" indent="-304707" algn="l" defTabSz="1218834"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2378" indent="-304707" algn="l" defTabSz="1218834"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1793" indent="-304707" algn="l" defTabSz="1218834"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1211" indent="-304707" algn="l" defTabSz="1218834"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0626" indent="-304707" algn="l" defTabSz="1218834"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0045" indent="-304707" algn="l" defTabSz="1218834"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8834" rtl="0" eaLnBrk="1" latinLnBrk="0" hangingPunct="1">
        <a:defRPr sz="2399" kern="1200">
          <a:solidFill>
            <a:schemeClr val="tx1"/>
          </a:solidFill>
          <a:latin typeface="+mn-lt"/>
          <a:ea typeface="+mn-ea"/>
          <a:cs typeface="+mn-cs"/>
        </a:defRPr>
      </a:lvl1pPr>
      <a:lvl2pPr marL="609419" algn="l" defTabSz="1218834" rtl="0" eaLnBrk="1" latinLnBrk="0" hangingPunct="1">
        <a:defRPr sz="2399" kern="1200">
          <a:solidFill>
            <a:schemeClr val="tx1"/>
          </a:solidFill>
          <a:latin typeface="+mn-lt"/>
          <a:ea typeface="+mn-ea"/>
          <a:cs typeface="+mn-cs"/>
        </a:defRPr>
      </a:lvl2pPr>
      <a:lvl3pPr marL="1218834" algn="l" defTabSz="1218834" rtl="0" eaLnBrk="1" latinLnBrk="0" hangingPunct="1">
        <a:defRPr sz="2399" kern="1200">
          <a:solidFill>
            <a:schemeClr val="tx1"/>
          </a:solidFill>
          <a:latin typeface="+mn-lt"/>
          <a:ea typeface="+mn-ea"/>
          <a:cs typeface="+mn-cs"/>
        </a:defRPr>
      </a:lvl3pPr>
      <a:lvl4pPr marL="1828250" algn="l" defTabSz="1218834" rtl="0" eaLnBrk="1" latinLnBrk="0" hangingPunct="1">
        <a:defRPr sz="2399" kern="1200">
          <a:solidFill>
            <a:schemeClr val="tx1"/>
          </a:solidFill>
          <a:latin typeface="+mn-lt"/>
          <a:ea typeface="+mn-ea"/>
          <a:cs typeface="+mn-cs"/>
        </a:defRPr>
      </a:lvl4pPr>
      <a:lvl5pPr marL="2437668" algn="l" defTabSz="1218834" rtl="0" eaLnBrk="1" latinLnBrk="0" hangingPunct="1">
        <a:defRPr sz="2399" kern="1200">
          <a:solidFill>
            <a:schemeClr val="tx1"/>
          </a:solidFill>
          <a:latin typeface="+mn-lt"/>
          <a:ea typeface="+mn-ea"/>
          <a:cs typeface="+mn-cs"/>
        </a:defRPr>
      </a:lvl5pPr>
      <a:lvl6pPr marL="3047086" algn="l" defTabSz="1218834" rtl="0" eaLnBrk="1" latinLnBrk="0" hangingPunct="1">
        <a:defRPr sz="2399" kern="1200">
          <a:solidFill>
            <a:schemeClr val="tx1"/>
          </a:solidFill>
          <a:latin typeface="+mn-lt"/>
          <a:ea typeface="+mn-ea"/>
          <a:cs typeface="+mn-cs"/>
        </a:defRPr>
      </a:lvl6pPr>
      <a:lvl7pPr marL="3656503" algn="l" defTabSz="1218834" rtl="0" eaLnBrk="1" latinLnBrk="0" hangingPunct="1">
        <a:defRPr sz="2399" kern="1200">
          <a:solidFill>
            <a:schemeClr val="tx1"/>
          </a:solidFill>
          <a:latin typeface="+mn-lt"/>
          <a:ea typeface="+mn-ea"/>
          <a:cs typeface="+mn-cs"/>
        </a:defRPr>
      </a:lvl7pPr>
      <a:lvl8pPr marL="4265918" algn="l" defTabSz="1218834" rtl="0" eaLnBrk="1" latinLnBrk="0" hangingPunct="1">
        <a:defRPr sz="2399" kern="1200">
          <a:solidFill>
            <a:schemeClr val="tx1"/>
          </a:solidFill>
          <a:latin typeface="+mn-lt"/>
          <a:ea typeface="+mn-ea"/>
          <a:cs typeface="+mn-cs"/>
        </a:defRPr>
      </a:lvl8pPr>
      <a:lvl9pPr marL="4875336" algn="l" defTabSz="1218834" rtl="0" eaLnBrk="1" latinLnBrk="0" hangingPunct="1">
        <a:defRPr sz="23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041" y="6356939"/>
            <a:ext cx="1462895" cy="230832"/>
          </a:xfrm>
          <a:prstGeom prst="rect">
            <a:avLst/>
          </a:prstGeom>
          <a:noFill/>
        </p:spPr>
        <p:txBody>
          <a:bodyPr wrap="square" rtlCol="0">
            <a:spAutoFit/>
          </a:bodyPr>
          <a:lstStyle/>
          <a:p>
            <a:r>
              <a:rPr lang="en-US" sz="900" dirty="0">
                <a:solidFill>
                  <a:srgbClr val="1D1D1B"/>
                </a:solidFill>
                <a:latin typeface="Arial" pitchFamily="34" charset="0"/>
                <a:ea typeface="Arial Unicode MS" panose="020B0604020202020204" pitchFamily="34" charset="-122"/>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3845" y="6403107"/>
            <a:ext cx="499534" cy="138499"/>
          </a:xfrm>
          <a:prstGeom prst="rect">
            <a:avLst/>
          </a:prstGeom>
          <a:noFill/>
        </p:spPr>
        <p:txBody>
          <a:bodyPr wrap="square" lIns="0" tIns="0" rIns="0" bIns="0" rtlCol="0">
            <a:spAutoFit/>
          </a:bodyPr>
          <a:lstStyle/>
          <a:p>
            <a:pPr defTabSz="890452">
              <a:defRPr/>
            </a:pPr>
            <a:fld id="{C3837181-38C6-AD4F-B8BA-B444770388BB}" type="slidenum">
              <a:rPr lang="en-US" sz="900" smtClean="0">
                <a:solidFill>
                  <a:srgbClr val="1D1D1B"/>
                </a:solidFill>
                <a:latin typeface="Arial" pitchFamily="34" charset="0"/>
                <a:ea typeface="Arial Unicode MS" panose="020B0604020202020204" pitchFamily="34" charset="-122"/>
                <a:cs typeface="Arial" panose="020B0604020202020204" pitchFamily="34" charset="0"/>
              </a:rPr>
              <a:pPr defTabSz="890452">
                <a:defRPr/>
              </a:pPr>
              <a:t>‹#›</a:t>
            </a:fld>
            <a:endParaRPr lang="en-US" sz="900" dirty="0">
              <a:solidFill>
                <a:srgbClr val="1D1D1B"/>
              </a:solidFill>
              <a:latin typeface="Arial" pitchFamily="34" charset="0"/>
              <a:ea typeface="Arial Unicode MS" panose="020B0604020202020204" pitchFamily="34" charset="-122"/>
              <a:cs typeface="Arial" panose="020B0604020202020204" pitchFamily="34" charset="0"/>
            </a:endParaRPr>
          </a:p>
        </p:txBody>
      </p:sp>
      <p:sp>
        <p:nvSpPr>
          <p:cNvPr id="5" name="TextBox 3">
            <a:extLst>
              <a:ext uri="{FF2B5EF4-FFF2-40B4-BE49-F238E27FC236}">
                <a16:creationId xmlns:a16="http://schemas.microsoft.com/office/drawing/2014/main" id="{9C67A124-AD7B-475D-827E-CFF388C2F2C9}"/>
              </a:ext>
            </a:extLst>
          </p:cNvPr>
          <p:cNvSpPr txBox="1"/>
          <p:nvPr userDrawn="1"/>
        </p:nvSpPr>
        <p:spPr>
          <a:xfrm>
            <a:off x="11782737" y="6529267"/>
            <a:ext cx="499729" cy="138499"/>
          </a:xfrm>
          <a:prstGeom prst="rect">
            <a:avLst/>
          </a:prstGeom>
          <a:noFill/>
        </p:spPr>
        <p:txBody>
          <a:bodyPr wrap="square" lIns="0" tIns="0" rIns="0" bIns="0" rtlCol="0">
            <a:spAutoFit/>
          </a:bodyPr>
          <a:lstStyle/>
          <a:p>
            <a:pPr marL="0" marR="0" lvl="0" indent="0" algn="l" defTabSz="890808" rtl="0" eaLnBrk="1" fontAlgn="auto" latinLnBrk="0" hangingPunct="1">
              <a:lnSpc>
                <a:spcPct val="100000"/>
              </a:lnSpc>
              <a:spcBef>
                <a:spcPts val="0"/>
              </a:spcBef>
              <a:spcAft>
                <a:spcPts val="0"/>
              </a:spcAft>
              <a:buClrTx/>
              <a:buSzTx/>
              <a:buFontTx/>
              <a:buNone/>
              <a:tabLst/>
              <a:defRPr/>
            </a:pPr>
            <a:fld id="{C3837181-38C6-AD4F-B8BA-B444770388BB}" type="slidenum">
              <a:rPr lang="en-US" sz="900" smtClean="0">
                <a:solidFill>
                  <a:schemeClr val="tx2"/>
                </a:solidFill>
                <a:latin typeface="Arial" panose="020B0604020202020204" pitchFamily="34" charset="0"/>
                <a:ea typeface="Arial Unicode MS" panose="020B0604020202020204" pitchFamily="34" charset="-122"/>
                <a:cs typeface="Arial" panose="020B0604020202020204" pitchFamily="34" charset="0"/>
              </a:rPr>
              <a:pPr marL="0" marR="0" lvl="0" indent="0" algn="l" defTabSz="890808" rtl="0" eaLnBrk="1" fontAlgn="auto" latinLnBrk="0" hangingPunct="1">
                <a:lnSpc>
                  <a:spcPct val="100000"/>
                </a:lnSpc>
                <a:spcBef>
                  <a:spcPts val="0"/>
                </a:spcBef>
                <a:spcAft>
                  <a:spcPts val="0"/>
                </a:spcAft>
                <a:buClrTx/>
                <a:buSzTx/>
                <a:buFontTx/>
                <a:buNone/>
                <a:tabLst/>
                <a:defRPr/>
              </a:pPr>
              <a:t>‹#›</a:t>
            </a:fld>
            <a:endParaRPr lang="en-US" sz="900" dirty="0">
              <a:solidFill>
                <a:schemeClr val="tx2"/>
              </a:solidFill>
              <a:latin typeface="Arial" panose="020B0604020202020204" pitchFamily="34" charset="0"/>
              <a:ea typeface="Arial Unicode MS" panose="020B0604020202020204" pitchFamily="34" charset="-122"/>
              <a:cs typeface="Arial" panose="020B0604020202020204" pitchFamily="34" charset="0"/>
            </a:endParaRPr>
          </a:p>
        </p:txBody>
      </p:sp>
    </p:spTree>
    <p:extLst>
      <p:ext uri="{BB962C8B-B14F-4D97-AF65-F5344CB8AC3E}">
        <p14:creationId xmlns:p14="http://schemas.microsoft.com/office/powerpoint/2010/main" val="1423038233"/>
      </p:ext>
    </p:extLst>
  </p:cSld>
  <p:clrMap bg1="lt1" tx1="dk1" bg2="lt2" tx2="dk2" accent1="accent1" accent2="accent2" accent3="accent3" accent4="accent4" accent5="accent5" accent6="accent6" hlink="hlink" folHlink="folHlink"/>
  <p:hf hdr="0" ftr="0" dt="0"/>
  <p:txStyles>
    <p:titleStyle>
      <a:lvl1pPr algn="l" defTabSz="1187268" rtl="0" eaLnBrk="1" latinLnBrk="0" hangingPunct="1">
        <a:lnSpc>
          <a:spcPct val="90000"/>
        </a:lnSpc>
        <a:spcBef>
          <a:spcPct val="0"/>
        </a:spcBef>
        <a:buNone/>
        <a:defRPr sz="5714" kern="1200">
          <a:solidFill>
            <a:schemeClr val="tx1"/>
          </a:solidFill>
          <a:latin typeface="Arial"/>
          <a:ea typeface="+mj-ea"/>
          <a:cs typeface="+mj-cs"/>
        </a:defRPr>
      </a:lvl1pPr>
    </p:titleStyle>
    <p:bodyStyle>
      <a:lvl1pPr marL="296817" indent="-296817" algn="l" defTabSz="1187268" rtl="0" eaLnBrk="1" latinLnBrk="0" hangingPunct="1">
        <a:lnSpc>
          <a:spcPct val="90000"/>
        </a:lnSpc>
        <a:spcBef>
          <a:spcPts val="1298"/>
        </a:spcBef>
        <a:buFont typeface="Arial" panose="020B0604020202020204" pitchFamily="34" charset="0"/>
        <a:buChar char="•"/>
        <a:defRPr sz="3635" kern="1200">
          <a:solidFill>
            <a:schemeClr val="tx1"/>
          </a:solidFill>
          <a:latin typeface="Arial"/>
          <a:ea typeface="+mn-ea"/>
          <a:cs typeface="+mn-cs"/>
        </a:defRPr>
      </a:lvl1pPr>
      <a:lvl2pPr marL="890452" indent="-296817" algn="l" defTabSz="1187268" rtl="0" eaLnBrk="1" latinLnBrk="0" hangingPunct="1">
        <a:lnSpc>
          <a:spcPct val="90000"/>
        </a:lnSpc>
        <a:spcBef>
          <a:spcPts val="650"/>
        </a:spcBef>
        <a:buFont typeface="Arial" panose="020B0604020202020204" pitchFamily="34" charset="0"/>
        <a:buChar char="•"/>
        <a:defRPr sz="3117" kern="1200">
          <a:solidFill>
            <a:schemeClr val="tx1"/>
          </a:solidFill>
          <a:latin typeface="Arial"/>
          <a:ea typeface="+mn-ea"/>
          <a:cs typeface="+mn-cs"/>
        </a:defRPr>
      </a:lvl2pPr>
      <a:lvl3pPr marL="1484085" indent="-296817" algn="l" defTabSz="1187268" rtl="0" eaLnBrk="1" latinLnBrk="0" hangingPunct="1">
        <a:lnSpc>
          <a:spcPct val="90000"/>
        </a:lnSpc>
        <a:spcBef>
          <a:spcPts val="650"/>
        </a:spcBef>
        <a:buFont typeface="Arial" panose="020B0604020202020204" pitchFamily="34" charset="0"/>
        <a:buChar char="•"/>
        <a:defRPr sz="2597" kern="1200">
          <a:solidFill>
            <a:schemeClr val="tx1"/>
          </a:solidFill>
          <a:latin typeface="Arial"/>
          <a:ea typeface="+mn-ea"/>
          <a:cs typeface="+mn-cs"/>
        </a:defRPr>
      </a:lvl3pPr>
      <a:lvl4pPr marL="2077720" indent="-296817" algn="l" defTabSz="1187268" rtl="0" eaLnBrk="1" latinLnBrk="0" hangingPunct="1">
        <a:lnSpc>
          <a:spcPct val="90000"/>
        </a:lnSpc>
        <a:spcBef>
          <a:spcPts val="650"/>
        </a:spcBef>
        <a:buFont typeface="Arial" panose="020B0604020202020204" pitchFamily="34" charset="0"/>
        <a:buChar char="•"/>
        <a:defRPr sz="2337" kern="1200">
          <a:solidFill>
            <a:schemeClr val="tx1"/>
          </a:solidFill>
          <a:latin typeface="Arial"/>
          <a:ea typeface="+mn-ea"/>
          <a:cs typeface="+mn-cs"/>
        </a:defRPr>
      </a:lvl4pPr>
      <a:lvl5pPr marL="2671354" indent="-296817" algn="l" defTabSz="1187268" rtl="0" eaLnBrk="1" latinLnBrk="0" hangingPunct="1">
        <a:lnSpc>
          <a:spcPct val="90000"/>
        </a:lnSpc>
        <a:spcBef>
          <a:spcPts val="650"/>
        </a:spcBef>
        <a:buFont typeface="Arial" panose="020B0604020202020204" pitchFamily="34" charset="0"/>
        <a:buChar char="•"/>
        <a:defRPr sz="2337" kern="1200">
          <a:solidFill>
            <a:schemeClr val="tx1"/>
          </a:solidFill>
          <a:latin typeface="Arial"/>
          <a:ea typeface="+mn-ea"/>
          <a:cs typeface="+mn-cs"/>
        </a:defRPr>
      </a:lvl5pPr>
      <a:lvl6pPr marL="3264989" indent="-296817" algn="l" defTabSz="1187268" rtl="0" eaLnBrk="1" latinLnBrk="0" hangingPunct="1">
        <a:lnSpc>
          <a:spcPct val="90000"/>
        </a:lnSpc>
        <a:spcBef>
          <a:spcPts val="650"/>
        </a:spcBef>
        <a:buFont typeface="Arial" panose="020B0604020202020204" pitchFamily="34" charset="0"/>
        <a:buChar char="•"/>
        <a:defRPr sz="2337" kern="1200">
          <a:solidFill>
            <a:schemeClr val="tx1"/>
          </a:solidFill>
          <a:latin typeface="Arial"/>
          <a:ea typeface="+mn-ea"/>
          <a:cs typeface="+mn-cs"/>
        </a:defRPr>
      </a:lvl6pPr>
      <a:lvl7pPr marL="3858623" indent="-296817" algn="l" defTabSz="1187268" rtl="0" eaLnBrk="1" latinLnBrk="0" hangingPunct="1">
        <a:lnSpc>
          <a:spcPct val="90000"/>
        </a:lnSpc>
        <a:spcBef>
          <a:spcPts val="650"/>
        </a:spcBef>
        <a:buFont typeface="Arial" panose="020B0604020202020204" pitchFamily="34" charset="0"/>
        <a:buChar char="•"/>
        <a:defRPr sz="2337" kern="1200">
          <a:solidFill>
            <a:schemeClr val="tx1"/>
          </a:solidFill>
          <a:latin typeface="Arial"/>
          <a:ea typeface="+mn-ea"/>
          <a:cs typeface="+mn-cs"/>
        </a:defRPr>
      </a:lvl7pPr>
      <a:lvl8pPr marL="4452256" indent="-296817" algn="l" defTabSz="1187268" rtl="0" eaLnBrk="1" latinLnBrk="0" hangingPunct="1">
        <a:lnSpc>
          <a:spcPct val="90000"/>
        </a:lnSpc>
        <a:spcBef>
          <a:spcPts val="650"/>
        </a:spcBef>
        <a:buFont typeface="Arial" panose="020B0604020202020204" pitchFamily="34" charset="0"/>
        <a:buChar char="•"/>
        <a:defRPr sz="2337" kern="1200">
          <a:solidFill>
            <a:schemeClr val="tx1"/>
          </a:solidFill>
          <a:latin typeface="Arial"/>
          <a:ea typeface="+mn-ea"/>
          <a:cs typeface="+mn-cs"/>
        </a:defRPr>
      </a:lvl8pPr>
      <a:lvl9pPr marL="5045891" indent="-296817" algn="l" defTabSz="1187268" rtl="0" eaLnBrk="1" latinLnBrk="0" hangingPunct="1">
        <a:lnSpc>
          <a:spcPct val="90000"/>
        </a:lnSpc>
        <a:spcBef>
          <a:spcPts val="650"/>
        </a:spcBef>
        <a:buFont typeface="Arial" panose="020B0604020202020204" pitchFamily="34" charset="0"/>
        <a:buChar char="•"/>
        <a:defRPr sz="2337" kern="1200">
          <a:solidFill>
            <a:schemeClr val="tx1"/>
          </a:solidFill>
          <a:latin typeface="Arial"/>
          <a:ea typeface="+mn-ea"/>
          <a:cs typeface="+mn-cs"/>
        </a:defRPr>
      </a:lvl9pPr>
    </p:bodyStyle>
    <p:otherStyle>
      <a:defPPr>
        <a:defRPr lang="en-US"/>
      </a:defPPr>
      <a:lvl1pPr marL="0" algn="l" defTabSz="1187268" rtl="0" eaLnBrk="1" latinLnBrk="0" hangingPunct="1">
        <a:defRPr sz="2337" kern="1200">
          <a:solidFill>
            <a:schemeClr val="tx1"/>
          </a:solidFill>
          <a:latin typeface="Arial"/>
          <a:ea typeface="+mn-ea"/>
          <a:cs typeface="+mn-cs"/>
        </a:defRPr>
      </a:lvl1pPr>
      <a:lvl2pPr marL="593635" algn="l" defTabSz="1187268" rtl="0" eaLnBrk="1" latinLnBrk="0" hangingPunct="1">
        <a:defRPr sz="2337" kern="1200">
          <a:solidFill>
            <a:schemeClr val="tx1"/>
          </a:solidFill>
          <a:latin typeface="Arial"/>
          <a:ea typeface="+mn-ea"/>
          <a:cs typeface="+mn-cs"/>
        </a:defRPr>
      </a:lvl2pPr>
      <a:lvl3pPr marL="1187268" algn="l" defTabSz="1187268" rtl="0" eaLnBrk="1" latinLnBrk="0" hangingPunct="1">
        <a:defRPr sz="2337" kern="1200">
          <a:solidFill>
            <a:schemeClr val="tx1"/>
          </a:solidFill>
          <a:latin typeface="Arial"/>
          <a:ea typeface="+mn-ea"/>
          <a:cs typeface="+mn-cs"/>
        </a:defRPr>
      </a:lvl3pPr>
      <a:lvl4pPr marL="1780903" algn="l" defTabSz="1187268" rtl="0" eaLnBrk="1" latinLnBrk="0" hangingPunct="1">
        <a:defRPr sz="2337" kern="1200">
          <a:solidFill>
            <a:schemeClr val="tx1"/>
          </a:solidFill>
          <a:latin typeface="Arial"/>
          <a:ea typeface="+mn-ea"/>
          <a:cs typeface="+mn-cs"/>
        </a:defRPr>
      </a:lvl4pPr>
      <a:lvl5pPr marL="2374538" algn="l" defTabSz="1187268" rtl="0" eaLnBrk="1" latinLnBrk="0" hangingPunct="1">
        <a:defRPr sz="2337" kern="1200">
          <a:solidFill>
            <a:schemeClr val="tx1"/>
          </a:solidFill>
          <a:latin typeface="Arial"/>
          <a:ea typeface="+mn-ea"/>
          <a:cs typeface="+mn-cs"/>
        </a:defRPr>
      </a:lvl5pPr>
      <a:lvl6pPr marL="2968172" algn="l" defTabSz="1187268" rtl="0" eaLnBrk="1" latinLnBrk="0" hangingPunct="1">
        <a:defRPr sz="2337" kern="1200">
          <a:solidFill>
            <a:schemeClr val="tx1"/>
          </a:solidFill>
          <a:latin typeface="Arial"/>
          <a:ea typeface="+mn-ea"/>
          <a:cs typeface="+mn-cs"/>
        </a:defRPr>
      </a:lvl6pPr>
      <a:lvl7pPr marL="3561806" algn="l" defTabSz="1187268" rtl="0" eaLnBrk="1" latinLnBrk="0" hangingPunct="1">
        <a:defRPr sz="2337" kern="1200">
          <a:solidFill>
            <a:schemeClr val="tx1"/>
          </a:solidFill>
          <a:latin typeface="Arial"/>
          <a:ea typeface="+mn-ea"/>
          <a:cs typeface="+mn-cs"/>
        </a:defRPr>
      </a:lvl7pPr>
      <a:lvl8pPr marL="4155441" algn="l" defTabSz="1187268" rtl="0" eaLnBrk="1" latinLnBrk="0" hangingPunct="1">
        <a:defRPr sz="2337" kern="1200">
          <a:solidFill>
            <a:schemeClr val="tx1"/>
          </a:solidFill>
          <a:latin typeface="Arial"/>
          <a:ea typeface="+mn-ea"/>
          <a:cs typeface="+mn-cs"/>
        </a:defRPr>
      </a:lvl8pPr>
      <a:lvl9pPr marL="4749074" algn="l" defTabSz="1187268" rtl="0" eaLnBrk="1" latinLnBrk="0" hangingPunct="1">
        <a:defRPr sz="2337" kern="1200">
          <a:solidFill>
            <a:schemeClr val="tx1"/>
          </a:solidFill>
          <a:latin typeface="Arial"/>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0">
          <p15:clr>
            <a:srgbClr val="F26B43"/>
          </p15:clr>
        </p15:guide>
        <p15:guide id="3" pos="458">
          <p15:clr>
            <a:srgbClr val="F26B43"/>
          </p15:clr>
        </p15:guide>
        <p15:guide id="4" pos="7222">
          <p15:clr>
            <a:srgbClr val="F26B43"/>
          </p15:clr>
        </p15:guide>
        <p15:guide id="5" orient="horz" pos="410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27.png"/><Relationship Id="rId7"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jpeg"/><Relationship Id="rId9" Type="http://schemas.openxmlformats.org/officeDocument/2006/relationships/image" Target="../media/image5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3.xml"/><Relationship Id="rId7" Type="http://schemas.openxmlformats.org/officeDocument/2006/relationships/image" Target="../media/image11.png"/><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3.png"/><Relationship Id="rId4" Type="http://schemas.openxmlformats.org/officeDocument/2006/relationships/image" Target="../media/image8.png"/><Relationship Id="rId9"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image" Target="../media/image16.jpeg"/><Relationship Id="rId18" Type="http://schemas.openxmlformats.org/officeDocument/2006/relationships/image" Target="../media/image21.pn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tags" Target="../tags/tag3.xml"/><Relationship Id="rId16" Type="http://schemas.openxmlformats.org/officeDocument/2006/relationships/image" Target="../media/image19.pn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14.gif"/><Relationship Id="rId5" Type="http://schemas.openxmlformats.org/officeDocument/2006/relationships/tags" Target="../tags/tag6.xml"/><Relationship Id="rId15" Type="http://schemas.openxmlformats.org/officeDocument/2006/relationships/image" Target="../media/image18.wmf"/><Relationship Id="rId10" Type="http://schemas.openxmlformats.org/officeDocument/2006/relationships/notesSlide" Target="../notesSlides/notesSlide4.xml"/><Relationship Id="rId4" Type="http://schemas.openxmlformats.org/officeDocument/2006/relationships/tags" Target="../tags/tag5.xml"/><Relationship Id="rId9" Type="http://schemas.openxmlformats.org/officeDocument/2006/relationships/slideLayout" Target="../slideLayouts/slideLayout3.xml"/><Relationship Id="rId1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tags" Target="../tags/tag17.xml"/><Relationship Id="rId13" Type="http://schemas.microsoft.com/office/2007/relationships/hdphoto" Target="../media/hdphoto2.wdp"/><Relationship Id="rId18" Type="http://schemas.openxmlformats.org/officeDocument/2006/relationships/image" Target="../media/image30.png"/><Relationship Id="rId3" Type="http://schemas.openxmlformats.org/officeDocument/2006/relationships/tags" Target="../tags/tag12.xml"/><Relationship Id="rId21" Type="http://schemas.openxmlformats.org/officeDocument/2006/relationships/image" Target="../media/image33.png"/><Relationship Id="rId7" Type="http://schemas.openxmlformats.org/officeDocument/2006/relationships/tags" Target="../tags/tag16.xml"/><Relationship Id="rId12" Type="http://schemas.openxmlformats.org/officeDocument/2006/relationships/image" Target="../media/image25.png"/><Relationship Id="rId17" Type="http://schemas.openxmlformats.org/officeDocument/2006/relationships/image" Target="../media/image29.png"/><Relationship Id="rId2" Type="http://schemas.openxmlformats.org/officeDocument/2006/relationships/tags" Target="../tags/tag11.xml"/><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image" Target="../media/image24.png"/><Relationship Id="rId5" Type="http://schemas.openxmlformats.org/officeDocument/2006/relationships/tags" Target="../tags/tag14.xml"/><Relationship Id="rId15" Type="http://schemas.openxmlformats.org/officeDocument/2006/relationships/image" Target="../media/image27.png"/><Relationship Id="rId10" Type="http://schemas.openxmlformats.org/officeDocument/2006/relationships/notesSlide" Target="../notesSlides/notesSlide6.xml"/><Relationship Id="rId19" Type="http://schemas.openxmlformats.org/officeDocument/2006/relationships/image" Target="../media/image31.png"/><Relationship Id="rId4" Type="http://schemas.openxmlformats.org/officeDocument/2006/relationships/tags" Target="../tags/tag13.xml"/><Relationship Id="rId9" Type="http://schemas.openxmlformats.org/officeDocument/2006/relationships/slideLayout" Target="../slideLayouts/slideLayout3.xml"/><Relationship Id="rId14"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gif"/><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9E1816E-136A-4703-A52E-02E9968C5AC1}"/>
              </a:ext>
            </a:extLst>
          </p:cNvPr>
          <p:cNvSpPr>
            <a:spLocks noGrp="1"/>
          </p:cNvSpPr>
          <p:nvPr>
            <p:ph type="ctrTitle"/>
          </p:nvPr>
        </p:nvSpPr>
        <p:spPr>
          <a:xfrm>
            <a:off x="1282012" y="2827209"/>
            <a:ext cx="9081188" cy="1203582"/>
          </a:xfrm>
        </p:spPr>
        <p:txBody>
          <a:bodyPr/>
          <a:lstStyle/>
          <a:p>
            <a:r>
              <a:rPr lang="en-US" dirty="0"/>
              <a:t>AI Applications and Impacts on Broadband Network</a:t>
            </a:r>
          </a:p>
        </p:txBody>
      </p:sp>
      <p:sp>
        <p:nvSpPr>
          <p:cNvPr id="13" name="Subtitle 12">
            <a:extLst>
              <a:ext uri="{FF2B5EF4-FFF2-40B4-BE49-F238E27FC236}">
                <a16:creationId xmlns:a16="http://schemas.microsoft.com/office/drawing/2014/main" id="{530E1D90-A70F-4287-9EE1-0BACFB566B25}"/>
              </a:ext>
            </a:extLst>
          </p:cNvPr>
          <p:cNvSpPr>
            <a:spLocks noGrp="1"/>
          </p:cNvSpPr>
          <p:nvPr>
            <p:ph type="subTitle" idx="1"/>
          </p:nvPr>
        </p:nvSpPr>
        <p:spPr>
          <a:xfrm>
            <a:off x="1282012" y="4991099"/>
            <a:ext cx="7432728" cy="1114426"/>
          </a:xfrm>
        </p:spPr>
        <p:txBody>
          <a:bodyPr>
            <a:normAutofit lnSpcReduction="10000"/>
          </a:bodyPr>
          <a:lstStyle/>
          <a:p>
            <a:r>
              <a:rPr lang="en-US" sz="2400" dirty="0"/>
              <a:t>Aihua Guo, Principal Architect</a:t>
            </a:r>
          </a:p>
          <a:p>
            <a:r>
              <a:rPr lang="en-US" sz="2400" dirty="0"/>
              <a:t>BBF Town Hall Innovation Series</a:t>
            </a:r>
          </a:p>
          <a:p>
            <a:r>
              <a:rPr lang="en-US" sz="2400" dirty="0"/>
              <a:t>March 2024</a:t>
            </a:r>
          </a:p>
        </p:txBody>
      </p:sp>
    </p:spTree>
    <p:extLst>
      <p:ext uri="{BB962C8B-B14F-4D97-AF65-F5344CB8AC3E}">
        <p14:creationId xmlns:p14="http://schemas.microsoft.com/office/powerpoint/2010/main" val="4081490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5DC873-F261-C06E-7A14-0435B20CA8B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72D51F8-48FF-33CB-D90F-8433F7EC4103}"/>
              </a:ext>
            </a:extLst>
          </p:cNvPr>
          <p:cNvSpPr>
            <a:spLocks noGrp="1"/>
          </p:cNvSpPr>
          <p:nvPr>
            <p:ph type="title"/>
          </p:nvPr>
        </p:nvSpPr>
        <p:spPr>
          <a:xfrm>
            <a:off x="838200" y="365126"/>
            <a:ext cx="11353800" cy="562460"/>
          </a:xfrm>
        </p:spPr>
        <p:txBody>
          <a:bodyPr>
            <a:normAutofit/>
          </a:bodyPr>
          <a:lstStyle/>
          <a:p>
            <a:r>
              <a:rPr lang="en-US" dirty="0"/>
              <a:t>AI Application: Intelligent Wi-Fi Interference Control </a:t>
            </a:r>
          </a:p>
        </p:txBody>
      </p:sp>
      <p:sp>
        <p:nvSpPr>
          <p:cNvPr id="2" name="Content Placeholder 1">
            <a:extLst>
              <a:ext uri="{FF2B5EF4-FFF2-40B4-BE49-F238E27FC236}">
                <a16:creationId xmlns:a16="http://schemas.microsoft.com/office/drawing/2014/main" id="{212B0DFB-313D-3743-E63C-3BE6800C8557}"/>
              </a:ext>
            </a:extLst>
          </p:cNvPr>
          <p:cNvSpPr>
            <a:spLocks noGrp="1"/>
          </p:cNvSpPr>
          <p:nvPr>
            <p:ph idx="1"/>
          </p:nvPr>
        </p:nvSpPr>
        <p:spPr>
          <a:xfrm>
            <a:off x="222164" y="3791637"/>
            <a:ext cx="5431717" cy="2821132"/>
          </a:xfrm>
        </p:spPr>
        <p:txBody>
          <a:bodyPr>
            <a:normAutofit fontScale="92500" lnSpcReduction="10000"/>
          </a:bodyPr>
          <a:lstStyle/>
          <a:p>
            <a:r>
              <a:rPr lang="en-US" dirty="0"/>
              <a:t>Dense ONU deployments with Wi-Fi APs a small area in FTTR scenarios can result in severe signal interference and degraded application experience</a:t>
            </a:r>
          </a:p>
          <a:p>
            <a:pPr lvl="1"/>
            <a:endParaRPr lang="en-US" dirty="0"/>
          </a:p>
          <a:p>
            <a:r>
              <a:rPr lang="en-US" dirty="0"/>
              <a:t># of users connecting to an ONU Wi-Fi AP can vary depending on the movement and bandwidth requirements of the users</a:t>
            </a:r>
          </a:p>
          <a:p>
            <a:pPr>
              <a:buFont typeface="Wingdings" pitchFamily="2" charset="2"/>
              <a:buChar char="ü"/>
            </a:pPr>
            <a:endParaRPr lang="en-US" sz="1600" dirty="0"/>
          </a:p>
        </p:txBody>
      </p:sp>
      <p:pic>
        <p:nvPicPr>
          <p:cNvPr id="3" name="图片 4">
            <a:extLst>
              <a:ext uri="{FF2B5EF4-FFF2-40B4-BE49-F238E27FC236}">
                <a16:creationId xmlns:a16="http://schemas.microsoft.com/office/drawing/2014/main" id="{14DC6705-2C12-E93A-2AE2-2EE9EA018A6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2165" y="1370731"/>
            <a:ext cx="5558370" cy="2043342"/>
          </a:xfrm>
          <a:prstGeom prst="rect">
            <a:avLst/>
          </a:prstGeom>
          <a:noFill/>
          <a:ln>
            <a:noFill/>
          </a:ln>
        </p:spPr>
      </p:pic>
      <p:grpSp>
        <p:nvGrpSpPr>
          <p:cNvPr id="252" name="Group 251">
            <a:extLst>
              <a:ext uri="{FF2B5EF4-FFF2-40B4-BE49-F238E27FC236}">
                <a16:creationId xmlns:a16="http://schemas.microsoft.com/office/drawing/2014/main" id="{BD6BCB07-FE3C-0177-FAD5-A2C71A5EDFED}"/>
              </a:ext>
            </a:extLst>
          </p:cNvPr>
          <p:cNvGrpSpPr/>
          <p:nvPr/>
        </p:nvGrpSpPr>
        <p:grpSpPr>
          <a:xfrm>
            <a:off x="4473913" y="1184764"/>
            <a:ext cx="725654" cy="725653"/>
            <a:chOff x="7077967" y="1133135"/>
            <a:chExt cx="725654" cy="725653"/>
          </a:xfrm>
        </p:grpSpPr>
        <p:sp>
          <p:nvSpPr>
            <p:cNvPr id="250" name="椭圆 172">
              <a:extLst>
                <a:ext uri="{FF2B5EF4-FFF2-40B4-BE49-F238E27FC236}">
                  <a16:creationId xmlns:a16="http://schemas.microsoft.com/office/drawing/2014/main" id="{52279F0B-2DF9-D28A-46FF-FB8862A83EEA}"/>
                </a:ext>
              </a:extLst>
            </p:cNvPr>
            <p:cNvSpPr>
              <a:spLocks noChangeAspect="1"/>
            </p:cNvSpPr>
            <p:nvPr/>
          </p:nvSpPr>
          <p:spPr>
            <a:xfrm>
              <a:off x="7077967" y="1133135"/>
              <a:ext cx="725654" cy="725653"/>
            </a:xfrm>
            <a:prstGeom prst="ellipse">
              <a:avLst/>
            </a:prstGeom>
            <a:gradFill flip="none" rotWithShape="1">
              <a:gsLst>
                <a:gs pos="0">
                  <a:srgbClr val="ED7D31">
                    <a:lumMod val="60000"/>
                    <a:lumOff val="40000"/>
                  </a:srgbClr>
                </a:gs>
                <a:gs pos="100000">
                  <a:sysClr val="window" lastClr="FFFFFF">
                    <a:alpha val="58000"/>
                  </a:sysClr>
                </a:gs>
              </a:gsLst>
              <a:path path="circle">
                <a:fillToRect l="50000" t="50000" r="50000" b="50000"/>
              </a:path>
              <a:tileRect/>
            </a:gradFill>
            <a:ln w="25400" cap="flat" cmpd="sng" algn="ctr">
              <a:solidFill>
                <a:srgbClr val="E7E6E6">
                  <a:lumMod val="90000"/>
                </a:srgbClr>
              </a:solidFill>
              <a:prstDash val="sysDash"/>
              <a:miter lim="800000"/>
            </a:ln>
            <a:effectLst/>
          </p:spPr>
          <p:txBody>
            <a:bodyPr lIns="0" tIns="0" rIns="0" bIns="0" rtlCol="0" anchor="ctr"/>
            <a:lstStyle/>
            <a:p>
              <a:pPr algn="ctr" defTabSz="914035">
                <a:defRPr/>
              </a:pPr>
              <a:endParaRPr lang="en-US" altLang="zh-CN" sz="1000" kern="0" dirty="0">
                <a:solidFill>
                  <a:prstClr val="white">
                    <a:lumMod val="50000"/>
                  </a:prstClr>
                </a:solidFill>
                <a:latin typeface="微软雅黑" panose="020B0503020204020204" pitchFamily="34" charset="-122"/>
                <a:ea typeface="微软雅黑" panose="020B0503020204020204" pitchFamily="34" charset="-122"/>
              </a:endParaRPr>
            </a:p>
          </p:txBody>
        </p:sp>
        <p:grpSp>
          <p:nvGrpSpPr>
            <p:cNvPr id="251" name="Group 250">
              <a:extLst>
                <a:ext uri="{FF2B5EF4-FFF2-40B4-BE49-F238E27FC236}">
                  <a16:creationId xmlns:a16="http://schemas.microsoft.com/office/drawing/2014/main" id="{536AC25F-21D2-6D1D-3C9E-9FB21D46EBAC}"/>
                </a:ext>
              </a:extLst>
            </p:cNvPr>
            <p:cNvGrpSpPr/>
            <p:nvPr/>
          </p:nvGrpSpPr>
          <p:grpSpPr>
            <a:xfrm>
              <a:off x="7198740" y="1277709"/>
              <a:ext cx="484107" cy="436505"/>
              <a:chOff x="7033348" y="1243826"/>
              <a:chExt cx="484107" cy="446506"/>
            </a:xfrm>
          </p:grpSpPr>
          <p:grpSp>
            <p:nvGrpSpPr>
              <p:cNvPr id="18" name="组合 24828">
                <a:extLst>
                  <a:ext uri="{FF2B5EF4-FFF2-40B4-BE49-F238E27FC236}">
                    <a16:creationId xmlns:a16="http://schemas.microsoft.com/office/drawing/2014/main" id="{5B321BC3-1551-5637-D818-944DF8819277}"/>
                  </a:ext>
                </a:extLst>
              </p:cNvPr>
              <p:cNvGrpSpPr>
                <a:grpSpLocks noChangeAspect="1"/>
              </p:cNvGrpSpPr>
              <p:nvPr/>
            </p:nvGrpSpPr>
            <p:grpSpPr>
              <a:xfrm>
                <a:off x="7104873" y="1474416"/>
                <a:ext cx="341056" cy="215916"/>
                <a:chOff x="2382838" y="2278063"/>
                <a:chExt cx="835025" cy="528638"/>
              </a:xfrm>
              <a:solidFill>
                <a:sysClr val="window" lastClr="FFFFFF">
                  <a:lumMod val="50000"/>
                </a:sysClr>
              </a:solidFill>
            </p:grpSpPr>
            <p:sp>
              <p:nvSpPr>
                <p:cNvPr id="36" name="Freeform 137">
                  <a:extLst>
                    <a:ext uri="{FF2B5EF4-FFF2-40B4-BE49-F238E27FC236}">
                      <a16:creationId xmlns:a16="http://schemas.microsoft.com/office/drawing/2014/main" id="{F0D1D2A9-50AF-7B09-C52D-EFB8848D9E77}"/>
                    </a:ext>
                  </a:extLst>
                </p:cNvPr>
                <p:cNvSpPr/>
                <p:nvPr/>
              </p:nvSpPr>
              <p:spPr>
                <a:xfrm>
                  <a:off x="2382838" y="2560638"/>
                  <a:ext cx="835025" cy="246063"/>
                </a:xfrm>
                <a:custGeom>
                  <a:avLst/>
                  <a:gdLst/>
                  <a:ahLst/>
                  <a:cxnLst>
                    <a:cxn ang="0">
                      <a:pos x="2147483646" y="0"/>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1773" h="521">
                      <a:moveTo>
                        <a:pt x="1682" y="0"/>
                      </a:moveTo>
                      <a:lnTo>
                        <a:pt x="1682" y="0"/>
                      </a:lnTo>
                      <a:lnTo>
                        <a:pt x="91" y="0"/>
                      </a:lnTo>
                      <a:cubicBezTo>
                        <a:pt x="41" y="0"/>
                        <a:pt x="0" y="41"/>
                        <a:pt x="0" y="91"/>
                      </a:cubicBezTo>
                      <a:lnTo>
                        <a:pt x="0" y="394"/>
                      </a:lnTo>
                      <a:cubicBezTo>
                        <a:pt x="0" y="444"/>
                        <a:pt x="41" y="485"/>
                        <a:pt x="91" y="485"/>
                      </a:cubicBezTo>
                      <a:lnTo>
                        <a:pt x="1166" y="485"/>
                      </a:lnTo>
                      <a:cubicBezTo>
                        <a:pt x="1178" y="507"/>
                        <a:pt x="1200" y="521"/>
                        <a:pt x="1226" y="521"/>
                      </a:cubicBezTo>
                      <a:cubicBezTo>
                        <a:pt x="1265" y="521"/>
                        <a:pt x="1296" y="490"/>
                        <a:pt x="1296" y="452"/>
                      </a:cubicBezTo>
                      <a:cubicBezTo>
                        <a:pt x="1296" y="414"/>
                        <a:pt x="1265" y="382"/>
                        <a:pt x="1226" y="382"/>
                      </a:cubicBezTo>
                      <a:cubicBezTo>
                        <a:pt x="1200" y="382"/>
                        <a:pt x="1178" y="397"/>
                        <a:pt x="1166" y="419"/>
                      </a:cubicBezTo>
                      <a:lnTo>
                        <a:pt x="91" y="419"/>
                      </a:lnTo>
                      <a:cubicBezTo>
                        <a:pt x="78" y="419"/>
                        <a:pt x="67" y="408"/>
                        <a:pt x="67" y="394"/>
                      </a:cubicBezTo>
                      <a:lnTo>
                        <a:pt x="67" y="91"/>
                      </a:lnTo>
                      <a:cubicBezTo>
                        <a:pt x="67" y="77"/>
                        <a:pt x="78" y="67"/>
                        <a:pt x="91" y="67"/>
                      </a:cubicBezTo>
                      <a:lnTo>
                        <a:pt x="1682" y="67"/>
                      </a:lnTo>
                      <a:cubicBezTo>
                        <a:pt x="1695" y="67"/>
                        <a:pt x="1706" y="77"/>
                        <a:pt x="1706" y="91"/>
                      </a:cubicBezTo>
                      <a:lnTo>
                        <a:pt x="1706" y="394"/>
                      </a:lnTo>
                      <a:cubicBezTo>
                        <a:pt x="1706" y="408"/>
                        <a:pt x="1695" y="419"/>
                        <a:pt x="1682" y="419"/>
                      </a:cubicBezTo>
                      <a:lnTo>
                        <a:pt x="1504" y="419"/>
                      </a:lnTo>
                      <a:cubicBezTo>
                        <a:pt x="1493" y="397"/>
                        <a:pt x="1470" y="382"/>
                        <a:pt x="1444" y="382"/>
                      </a:cubicBezTo>
                      <a:cubicBezTo>
                        <a:pt x="1406" y="382"/>
                        <a:pt x="1374" y="414"/>
                        <a:pt x="1374" y="452"/>
                      </a:cubicBezTo>
                      <a:cubicBezTo>
                        <a:pt x="1374" y="490"/>
                        <a:pt x="1406" y="521"/>
                        <a:pt x="1444" y="521"/>
                      </a:cubicBezTo>
                      <a:cubicBezTo>
                        <a:pt x="1470" y="521"/>
                        <a:pt x="1493" y="507"/>
                        <a:pt x="1504" y="485"/>
                      </a:cubicBezTo>
                      <a:lnTo>
                        <a:pt x="1682" y="485"/>
                      </a:lnTo>
                      <a:cubicBezTo>
                        <a:pt x="1732" y="485"/>
                        <a:pt x="1773" y="444"/>
                        <a:pt x="1773" y="394"/>
                      </a:cubicBezTo>
                      <a:lnTo>
                        <a:pt x="1773" y="91"/>
                      </a:lnTo>
                      <a:cubicBezTo>
                        <a:pt x="1773" y="41"/>
                        <a:pt x="1732" y="0"/>
                        <a:pt x="1682" y="0"/>
                      </a:cubicBez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37" name="Freeform 138">
                  <a:extLst>
                    <a:ext uri="{FF2B5EF4-FFF2-40B4-BE49-F238E27FC236}">
                      <a16:creationId xmlns:a16="http://schemas.microsoft.com/office/drawing/2014/main" id="{2F7C89DD-DB72-1317-63F2-B89D5BDBDF7E}"/>
                    </a:ext>
                  </a:extLst>
                </p:cNvPr>
                <p:cNvSpPr/>
                <p:nvPr/>
              </p:nvSpPr>
              <p:spPr>
                <a:xfrm>
                  <a:off x="2714625" y="2389188"/>
                  <a:ext cx="171450" cy="57150"/>
                </a:xfrm>
                <a:custGeom>
                  <a:avLst/>
                  <a:gdLst/>
                  <a:ahLst/>
                  <a:cxnLst>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365" h="122">
                      <a:moveTo>
                        <a:pt x="353" y="105"/>
                      </a:moveTo>
                      <a:lnTo>
                        <a:pt x="353" y="105"/>
                      </a:lnTo>
                      <a:cubicBezTo>
                        <a:pt x="365" y="91"/>
                        <a:pt x="363" y="70"/>
                        <a:pt x="348" y="58"/>
                      </a:cubicBezTo>
                      <a:cubicBezTo>
                        <a:pt x="301" y="21"/>
                        <a:pt x="242" y="0"/>
                        <a:pt x="182" y="0"/>
                      </a:cubicBezTo>
                      <a:cubicBezTo>
                        <a:pt x="122" y="0"/>
                        <a:pt x="63" y="21"/>
                        <a:pt x="16" y="59"/>
                      </a:cubicBezTo>
                      <a:cubicBezTo>
                        <a:pt x="2" y="70"/>
                        <a:pt x="0" y="91"/>
                        <a:pt x="11" y="105"/>
                      </a:cubicBezTo>
                      <a:cubicBezTo>
                        <a:pt x="18" y="114"/>
                        <a:pt x="27" y="118"/>
                        <a:pt x="37" y="118"/>
                      </a:cubicBezTo>
                      <a:cubicBezTo>
                        <a:pt x="44" y="118"/>
                        <a:pt x="52" y="116"/>
                        <a:pt x="58" y="111"/>
                      </a:cubicBezTo>
                      <a:cubicBezTo>
                        <a:pt x="94" y="82"/>
                        <a:pt x="137" y="67"/>
                        <a:pt x="182" y="67"/>
                      </a:cubicBezTo>
                      <a:cubicBezTo>
                        <a:pt x="228" y="67"/>
                        <a:pt x="271" y="82"/>
                        <a:pt x="307" y="111"/>
                      </a:cubicBezTo>
                      <a:cubicBezTo>
                        <a:pt x="321" y="122"/>
                        <a:pt x="342" y="120"/>
                        <a:pt x="353" y="105"/>
                      </a:cubicBez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39" name="Freeform 139">
                  <a:extLst>
                    <a:ext uri="{FF2B5EF4-FFF2-40B4-BE49-F238E27FC236}">
                      <a16:creationId xmlns:a16="http://schemas.microsoft.com/office/drawing/2014/main" id="{13EB29D2-0CE7-AE64-3441-D3C5322721FB}"/>
                    </a:ext>
                  </a:extLst>
                </p:cNvPr>
                <p:cNvSpPr/>
                <p:nvPr/>
              </p:nvSpPr>
              <p:spPr>
                <a:xfrm>
                  <a:off x="2674938" y="2332038"/>
                  <a:ext cx="250825" cy="74613"/>
                </a:xfrm>
                <a:custGeom>
                  <a:avLst/>
                  <a:gdLst/>
                  <a:ahLst/>
                  <a:cxnLst>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533" h="159">
                      <a:moveTo>
                        <a:pt x="521" y="144"/>
                      </a:moveTo>
                      <a:lnTo>
                        <a:pt x="521" y="144"/>
                      </a:lnTo>
                      <a:cubicBezTo>
                        <a:pt x="533" y="131"/>
                        <a:pt x="532" y="109"/>
                        <a:pt x="519" y="97"/>
                      </a:cubicBezTo>
                      <a:cubicBezTo>
                        <a:pt x="450" y="34"/>
                        <a:pt x="361" y="0"/>
                        <a:pt x="267" y="0"/>
                      </a:cubicBezTo>
                      <a:cubicBezTo>
                        <a:pt x="173" y="0"/>
                        <a:pt x="83" y="35"/>
                        <a:pt x="14" y="99"/>
                      </a:cubicBezTo>
                      <a:cubicBezTo>
                        <a:pt x="1" y="111"/>
                        <a:pt x="0" y="132"/>
                        <a:pt x="12" y="146"/>
                      </a:cubicBezTo>
                      <a:cubicBezTo>
                        <a:pt x="19" y="153"/>
                        <a:pt x="28" y="157"/>
                        <a:pt x="37" y="157"/>
                      </a:cubicBezTo>
                      <a:cubicBezTo>
                        <a:pt x="45" y="157"/>
                        <a:pt x="53" y="154"/>
                        <a:pt x="59" y="148"/>
                      </a:cubicBezTo>
                      <a:cubicBezTo>
                        <a:pt x="116" y="95"/>
                        <a:pt x="190" y="66"/>
                        <a:pt x="267" y="66"/>
                      </a:cubicBezTo>
                      <a:cubicBezTo>
                        <a:pt x="344" y="66"/>
                        <a:pt x="417" y="95"/>
                        <a:pt x="474" y="146"/>
                      </a:cubicBezTo>
                      <a:cubicBezTo>
                        <a:pt x="487" y="159"/>
                        <a:pt x="508" y="158"/>
                        <a:pt x="521" y="144"/>
                      </a:cubicBez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40" name="Freeform 140">
                  <a:extLst>
                    <a:ext uri="{FF2B5EF4-FFF2-40B4-BE49-F238E27FC236}">
                      <a16:creationId xmlns:a16="http://schemas.microsoft.com/office/drawing/2014/main" id="{73B0A9A6-9853-EBBA-E6CA-00E567A5FC97}"/>
                    </a:ext>
                  </a:extLst>
                </p:cNvPr>
                <p:cNvSpPr/>
                <p:nvPr/>
              </p:nvSpPr>
              <p:spPr>
                <a:xfrm>
                  <a:off x="2636838" y="2278063"/>
                  <a:ext cx="327025" cy="90488"/>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Lst>
                  <a:rect l="0" t="0" r="0" b="0"/>
                  <a:pathLst>
                    <a:path w="695" h="194">
                      <a:moveTo>
                        <a:pt x="60" y="182"/>
                      </a:moveTo>
                      <a:lnTo>
                        <a:pt x="60" y="182"/>
                      </a:lnTo>
                      <a:cubicBezTo>
                        <a:pt x="138" y="108"/>
                        <a:pt x="240" y="67"/>
                        <a:pt x="347" y="67"/>
                      </a:cubicBezTo>
                      <a:cubicBezTo>
                        <a:pt x="455" y="67"/>
                        <a:pt x="557" y="108"/>
                        <a:pt x="635" y="182"/>
                      </a:cubicBezTo>
                      <a:cubicBezTo>
                        <a:pt x="641" y="189"/>
                        <a:pt x="650" y="192"/>
                        <a:pt x="658" y="192"/>
                      </a:cubicBezTo>
                      <a:cubicBezTo>
                        <a:pt x="667" y="192"/>
                        <a:pt x="676" y="188"/>
                        <a:pt x="682" y="182"/>
                      </a:cubicBezTo>
                      <a:cubicBezTo>
                        <a:pt x="695" y="168"/>
                        <a:pt x="694" y="147"/>
                        <a:pt x="681" y="134"/>
                      </a:cubicBezTo>
                      <a:cubicBezTo>
                        <a:pt x="591" y="48"/>
                        <a:pt x="472" y="0"/>
                        <a:pt x="347" y="0"/>
                      </a:cubicBezTo>
                      <a:cubicBezTo>
                        <a:pt x="223" y="0"/>
                        <a:pt x="104" y="47"/>
                        <a:pt x="14" y="134"/>
                      </a:cubicBezTo>
                      <a:cubicBezTo>
                        <a:pt x="1" y="146"/>
                        <a:pt x="0" y="167"/>
                        <a:pt x="13" y="181"/>
                      </a:cubicBezTo>
                      <a:cubicBezTo>
                        <a:pt x="26" y="194"/>
                        <a:pt x="47" y="194"/>
                        <a:pt x="60" y="182"/>
                      </a:cubicBez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41" name="Freeform 141">
                  <a:extLst>
                    <a:ext uri="{FF2B5EF4-FFF2-40B4-BE49-F238E27FC236}">
                      <a16:creationId xmlns:a16="http://schemas.microsoft.com/office/drawing/2014/main" id="{8869580C-E6F5-0027-98D6-0FE20F7B3B56}"/>
                    </a:ext>
                  </a:extLst>
                </p:cNvPr>
                <p:cNvSpPr/>
                <p:nvPr/>
              </p:nvSpPr>
              <p:spPr>
                <a:xfrm>
                  <a:off x="2767013" y="2447926"/>
                  <a:ext cx="66675" cy="65088"/>
                </a:xfrm>
                <a:custGeom>
                  <a:avLst/>
                  <a:gdLst/>
                  <a:ahLst/>
                  <a:cxnLst>
                    <a:cxn ang="0">
                      <a:pos x="0" y="2147483646"/>
                    </a:cxn>
                    <a:cxn ang="0">
                      <a:pos x="0" y="2147483646"/>
                    </a:cxn>
                    <a:cxn ang="0">
                      <a:pos x="2147483646" y="2147483646"/>
                    </a:cxn>
                    <a:cxn ang="0">
                      <a:pos x="2147483646" y="2147483646"/>
                    </a:cxn>
                    <a:cxn ang="0">
                      <a:pos x="2147483646" y="0"/>
                    </a:cxn>
                    <a:cxn ang="0">
                      <a:pos x="0" y="2147483646"/>
                    </a:cxn>
                  </a:cxnLst>
                  <a:rect l="0" t="0" r="0" b="0"/>
                  <a:pathLst>
                    <a:path w="139" h="139">
                      <a:moveTo>
                        <a:pt x="0" y="70"/>
                      </a:moveTo>
                      <a:lnTo>
                        <a:pt x="0" y="70"/>
                      </a:lnTo>
                      <a:cubicBezTo>
                        <a:pt x="0" y="108"/>
                        <a:pt x="31" y="139"/>
                        <a:pt x="70" y="139"/>
                      </a:cubicBezTo>
                      <a:cubicBezTo>
                        <a:pt x="108" y="139"/>
                        <a:pt x="139" y="108"/>
                        <a:pt x="139" y="70"/>
                      </a:cubicBezTo>
                      <a:cubicBezTo>
                        <a:pt x="139" y="31"/>
                        <a:pt x="108" y="0"/>
                        <a:pt x="70" y="0"/>
                      </a:cubicBezTo>
                      <a:cubicBezTo>
                        <a:pt x="31" y="0"/>
                        <a:pt x="0" y="31"/>
                        <a:pt x="0" y="70"/>
                      </a:cubicBez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42" name="Freeform 142">
                  <a:extLst>
                    <a:ext uri="{FF2B5EF4-FFF2-40B4-BE49-F238E27FC236}">
                      <a16:creationId xmlns:a16="http://schemas.microsoft.com/office/drawing/2014/main" id="{4EACF26D-7ED7-A1D6-FDC1-8D4CCE06A0F6}"/>
                    </a:ext>
                  </a:extLst>
                </p:cNvPr>
                <p:cNvSpPr/>
                <p:nvPr/>
              </p:nvSpPr>
              <p:spPr>
                <a:xfrm>
                  <a:off x="2419350" y="2278063"/>
                  <a:ext cx="31750" cy="250825"/>
                </a:xfrm>
                <a:custGeom>
                  <a:avLst/>
                  <a:gdLst/>
                  <a:ahLst/>
                  <a:cxnLst>
                    <a:cxn ang="0">
                      <a:pos x="2147483646" y="2147483646"/>
                    </a:cxn>
                    <a:cxn ang="0">
                      <a:pos x="2147483646" y="2147483646"/>
                    </a:cxn>
                    <a:cxn ang="0">
                      <a:pos x="2147483646" y="2147483646"/>
                    </a:cxn>
                    <a:cxn ang="0">
                      <a:pos x="2147483646" y="2147483646"/>
                    </a:cxn>
                    <a:cxn ang="0">
                      <a:pos x="2147483646" y="0"/>
                    </a:cxn>
                    <a:cxn ang="0">
                      <a:pos x="0" y="2147483646"/>
                    </a:cxn>
                    <a:cxn ang="0">
                      <a:pos x="0" y="2147483646"/>
                    </a:cxn>
                    <a:cxn ang="0">
                      <a:pos x="2147483646" y="2147483646"/>
                    </a:cxn>
                  </a:cxnLst>
                  <a:rect l="0" t="0" r="0" b="0"/>
                  <a:pathLst>
                    <a:path w="67" h="533">
                      <a:moveTo>
                        <a:pt x="33" y="533"/>
                      </a:moveTo>
                      <a:lnTo>
                        <a:pt x="33" y="533"/>
                      </a:lnTo>
                      <a:cubicBezTo>
                        <a:pt x="52" y="533"/>
                        <a:pt x="67" y="518"/>
                        <a:pt x="67" y="500"/>
                      </a:cubicBezTo>
                      <a:lnTo>
                        <a:pt x="67" y="33"/>
                      </a:lnTo>
                      <a:cubicBezTo>
                        <a:pt x="67" y="15"/>
                        <a:pt x="52" y="0"/>
                        <a:pt x="33" y="0"/>
                      </a:cubicBezTo>
                      <a:cubicBezTo>
                        <a:pt x="15" y="0"/>
                        <a:pt x="0" y="15"/>
                        <a:pt x="0" y="33"/>
                      </a:cubicBezTo>
                      <a:lnTo>
                        <a:pt x="0" y="500"/>
                      </a:lnTo>
                      <a:cubicBezTo>
                        <a:pt x="0" y="518"/>
                        <a:pt x="15" y="533"/>
                        <a:pt x="33" y="533"/>
                      </a:cubicBez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43" name="Freeform 143">
                  <a:extLst>
                    <a:ext uri="{FF2B5EF4-FFF2-40B4-BE49-F238E27FC236}">
                      <a16:creationId xmlns:a16="http://schemas.microsoft.com/office/drawing/2014/main" id="{15A95AE7-B58F-3074-49E2-2AA621B30E9B}"/>
                    </a:ext>
                  </a:extLst>
                </p:cNvPr>
                <p:cNvSpPr/>
                <p:nvPr/>
              </p:nvSpPr>
              <p:spPr>
                <a:xfrm>
                  <a:off x="3149600" y="2278063"/>
                  <a:ext cx="31750" cy="250825"/>
                </a:xfrm>
                <a:custGeom>
                  <a:avLst/>
                  <a:gdLst/>
                  <a:ahLst/>
                  <a:cxnLst>
                    <a:cxn ang="0">
                      <a:pos x="2147483646" y="2147483646"/>
                    </a:cxn>
                    <a:cxn ang="0">
                      <a:pos x="2147483646" y="2147483646"/>
                    </a:cxn>
                    <a:cxn ang="0">
                      <a:pos x="2147483646" y="2147483646"/>
                    </a:cxn>
                    <a:cxn ang="0">
                      <a:pos x="2147483646" y="2147483646"/>
                    </a:cxn>
                    <a:cxn ang="0">
                      <a:pos x="2147483646" y="0"/>
                    </a:cxn>
                    <a:cxn ang="0">
                      <a:pos x="0" y="2147483646"/>
                    </a:cxn>
                    <a:cxn ang="0">
                      <a:pos x="0" y="2147483646"/>
                    </a:cxn>
                    <a:cxn ang="0">
                      <a:pos x="2147483646" y="2147483646"/>
                    </a:cxn>
                  </a:cxnLst>
                  <a:rect l="0" t="0" r="0" b="0"/>
                  <a:pathLst>
                    <a:path w="67" h="533">
                      <a:moveTo>
                        <a:pt x="34" y="533"/>
                      </a:moveTo>
                      <a:lnTo>
                        <a:pt x="34" y="533"/>
                      </a:lnTo>
                      <a:cubicBezTo>
                        <a:pt x="52" y="533"/>
                        <a:pt x="67" y="518"/>
                        <a:pt x="67" y="500"/>
                      </a:cubicBezTo>
                      <a:lnTo>
                        <a:pt x="67" y="33"/>
                      </a:lnTo>
                      <a:cubicBezTo>
                        <a:pt x="67" y="15"/>
                        <a:pt x="52" y="0"/>
                        <a:pt x="34" y="0"/>
                      </a:cubicBezTo>
                      <a:cubicBezTo>
                        <a:pt x="15" y="0"/>
                        <a:pt x="0" y="15"/>
                        <a:pt x="0" y="33"/>
                      </a:cubicBezTo>
                      <a:lnTo>
                        <a:pt x="0" y="500"/>
                      </a:lnTo>
                      <a:cubicBezTo>
                        <a:pt x="0" y="518"/>
                        <a:pt x="15" y="533"/>
                        <a:pt x="34" y="533"/>
                      </a:cubicBez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44" name="Freeform 144">
                  <a:extLst>
                    <a:ext uri="{FF2B5EF4-FFF2-40B4-BE49-F238E27FC236}">
                      <a16:creationId xmlns:a16="http://schemas.microsoft.com/office/drawing/2014/main" id="{44394F93-A27F-2E85-37DC-D7E7B11F190C}"/>
                    </a:ext>
                  </a:extLst>
                </p:cNvPr>
                <p:cNvSpPr>
                  <a:spLocks noEditPoints="1"/>
                </p:cNvSpPr>
                <p:nvPr/>
              </p:nvSpPr>
              <p:spPr>
                <a:xfrm>
                  <a:off x="2460625" y="2644776"/>
                  <a:ext cx="65088" cy="6350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0"/>
                    </a:cxn>
                    <a:cxn ang="0">
                      <a:pos x="0" y="2147483646"/>
                    </a:cxn>
                  </a:cxnLst>
                  <a:rect l="0" t="0" r="0" b="0"/>
                  <a:pathLst>
                    <a:path w="137" h="137">
                      <a:moveTo>
                        <a:pt x="97" y="69"/>
                      </a:moveTo>
                      <a:lnTo>
                        <a:pt x="97" y="69"/>
                      </a:lnTo>
                      <a:cubicBezTo>
                        <a:pt x="97" y="84"/>
                        <a:pt x="84" y="97"/>
                        <a:pt x="68" y="97"/>
                      </a:cubicBezTo>
                      <a:cubicBezTo>
                        <a:pt x="53" y="97"/>
                        <a:pt x="40" y="84"/>
                        <a:pt x="40" y="69"/>
                      </a:cubicBezTo>
                      <a:cubicBezTo>
                        <a:pt x="40" y="53"/>
                        <a:pt x="53" y="40"/>
                        <a:pt x="68" y="40"/>
                      </a:cubicBezTo>
                      <a:cubicBezTo>
                        <a:pt x="84" y="40"/>
                        <a:pt x="97" y="53"/>
                        <a:pt x="97" y="69"/>
                      </a:cubicBezTo>
                      <a:close/>
                      <a:moveTo>
                        <a:pt x="0" y="69"/>
                      </a:moveTo>
                      <a:lnTo>
                        <a:pt x="0" y="69"/>
                      </a:lnTo>
                      <a:cubicBezTo>
                        <a:pt x="0" y="106"/>
                        <a:pt x="31" y="137"/>
                        <a:pt x="68" y="137"/>
                      </a:cubicBezTo>
                      <a:cubicBezTo>
                        <a:pt x="106" y="137"/>
                        <a:pt x="137" y="106"/>
                        <a:pt x="137" y="69"/>
                      </a:cubicBezTo>
                      <a:cubicBezTo>
                        <a:pt x="137" y="31"/>
                        <a:pt x="106" y="0"/>
                        <a:pt x="68" y="0"/>
                      </a:cubicBezTo>
                      <a:cubicBezTo>
                        <a:pt x="31" y="0"/>
                        <a:pt x="0" y="31"/>
                        <a:pt x="0" y="69"/>
                      </a:cubicBez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45" name="Freeform 145">
                  <a:extLst>
                    <a:ext uri="{FF2B5EF4-FFF2-40B4-BE49-F238E27FC236}">
                      <a16:creationId xmlns:a16="http://schemas.microsoft.com/office/drawing/2014/main" id="{410095D2-F61F-9DE8-0E95-CC03EB5BE38C}"/>
                    </a:ext>
                  </a:extLst>
                </p:cNvPr>
                <p:cNvSpPr/>
                <p:nvPr/>
              </p:nvSpPr>
              <p:spPr>
                <a:xfrm>
                  <a:off x="2905125" y="2646363"/>
                  <a:ext cx="80963" cy="63500"/>
                </a:xfrm>
                <a:custGeom>
                  <a:avLst/>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 ang="0">
                      <a:pos x="2147483646" y="0"/>
                    </a:cxn>
                  </a:cxnLst>
                  <a:rect l="0" t="0" r="0" b="0"/>
                  <a:pathLst>
                    <a:path w="171" h="135">
                      <a:moveTo>
                        <a:pt x="30" y="0"/>
                      </a:moveTo>
                      <a:lnTo>
                        <a:pt x="30" y="0"/>
                      </a:lnTo>
                      <a:lnTo>
                        <a:pt x="30" y="38"/>
                      </a:lnTo>
                      <a:lnTo>
                        <a:pt x="0" y="38"/>
                      </a:lnTo>
                      <a:lnTo>
                        <a:pt x="0" y="135"/>
                      </a:lnTo>
                      <a:lnTo>
                        <a:pt x="171" y="135"/>
                      </a:lnTo>
                      <a:lnTo>
                        <a:pt x="171" y="38"/>
                      </a:lnTo>
                      <a:lnTo>
                        <a:pt x="140" y="38"/>
                      </a:lnTo>
                      <a:lnTo>
                        <a:pt x="140" y="0"/>
                      </a:lnTo>
                      <a:lnTo>
                        <a:pt x="30" y="0"/>
                      </a:ln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46" name="Freeform 146">
                  <a:extLst>
                    <a:ext uri="{FF2B5EF4-FFF2-40B4-BE49-F238E27FC236}">
                      <a16:creationId xmlns:a16="http://schemas.microsoft.com/office/drawing/2014/main" id="{7991A42D-1345-3F2D-AC9C-13AE3974F539}"/>
                    </a:ext>
                  </a:extLst>
                </p:cNvPr>
                <p:cNvSpPr/>
                <p:nvPr/>
              </p:nvSpPr>
              <p:spPr>
                <a:xfrm>
                  <a:off x="2813050" y="2646363"/>
                  <a:ext cx="80963" cy="63500"/>
                </a:xfrm>
                <a:custGeom>
                  <a:avLst/>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 ang="0">
                      <a:pos x="2147483646" y="0"/>
                    </a:cxn>
                  </a:cxnLst>
                  <a:rect l="0" t="0" r="0" b="0"/>
                  <a:pathLst>
                    <a:path w="171" h="135">
                      <a:moveTo>
                        <a:pt x="31" y="0"/>
                      </a:moveTo>
                      <a:lnTo>
                        <a:pt x="31" y="0"/>
                      </a:lnTo>
                      <a:lnTo>
                        <a:pt x="31" y="38"/>
                      </a:lnTo>
                      <a:lnTo>
                        <a:pt x="0" y="38"/>
                      </a:lnTo>
                      <a:lnTo>
                        <a:pt x="0" y="135"/>
                      </a:lnTo>
                      <a:lnTo>
                        <a:pt x="171" y="135"/>
                      </a:lnTo>
                      <a:lnTo>
                        <a:pt x="171" y="38"/>
                      </a:lnTo>
                      <a:lnTo>
                        <a:pt x="140" y="38"/>
                      </a:lnTo>
                      <a:lnTo>
                        <a:pt x="140" y="0"/>
                      </a:lnTo>
                      <a:lnTo>
                        <a:pt x="31" y="0"/>
                      </a:ln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47" name="Freeform 147">
                  <a:extLst>
                    <a:ext uri="{FF2B5EF4-FFF2-40B4-BE49-F238E27FC236}">
                      <a16:creationId xmlns:a16="http://schemas.microsoft.com/office/drawing/2014/main" id="{98951790-5816-4AB7-4CDA-077F9A359A5E}"/>
                    </a:ext>
                  </a:extLst>
                </p:cNvPr>
                <p:cNvSpPr/>
                <p:nvPr/>
              </p:nvSpPr>
              <p:spPr>
                <a:xfrm>
                  <a:off x="2720975" y="2646363"/>
                  <a:ext cx="80963" cy="63500"/>
                </a:xfrm>
                <a:custGeom>
                  <a:avLst/>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 ang="0">
                      <a:pos x="2147483646" y="0"/>
                    </a:cxn>
                  </a:cxnLst>
                  <a:rect l="0" t="0" r="0" b="0"/>
                  <a:pathLst>
                    <a:path w="172" h="135">
                      <a:moveTo>
                        <a:pt x="31" y="0"/>
                      </a:moveTo>
                      <a:lnTo>
                        <a:pt x="31" y="0"/>
                      </a:lnTo>
                      <a:lnTo>
                        <a:pt x="31" y="38"/>
                      </a:lnTo>
                      <a:lnTo>
                        <a:pt x="0" y="38"/>
                      </a:lnTo>
                      <a:lnTo>
                        <a:pt x="0" y="135"/>
                      </a:lnTo>
                      <a:lnTo>
                        <a:pt x="172" y="135"/>
                      </a:lnTo>
                      <a:lnTo>
                        <a:pt x="172" y="38"/>
                      </a:lnTo>
                      <a:lnTo>
                        <a:pt x="141" y="38"/>
                      </a:lnTo>
                      <a:lnTo>
                        <a:pt x="141" y="0"/>
                      </a:lnTo>
                      <a:lnTo>
                        <a:pt x="31" y="0"/>
                      </a:ln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48" name="Freeform 148">
                  <a:extLst>
                    <a:ext uri="{FF2B5EF4-FFF2-40B4-BE49-F238E27FC236}">
                      <a16:creationId xmlns:a16="http://schemas.microsoft.com/office/drawing/2014/main" id="{8D66BF5E-5151-5350-FC93-060332AB25AD}"/>
                    </a:ext>
                  </a:extLst>
                </p:cNvPr>
                <p:cNvSpPr/>
                <p:nvPr/>
              </p:nvSpPr>
              <p:spPr>
                <a:xfrm>
                  <a:off x="2628900" y="2646363"/>
                  <a:ext cx="80963" cy="63500"/>
                </a:xfrm>
                <a:custGeom>
                  <a:avLst/>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 ang="0">
                      <a:pos x="2147483646" y="0"/>
                    </a:cxn>
                  </a:cxnLst>
                  <a:rect l="0" t="0" r="0" b="0"/>
                  <a:pathLst>
                    <a:path w="171" h="135">
                      <a:moveTo>
                        <a:pt x="31" y="0"/>
                      </a:moveTo>
                      <a:lnTo>
                        <a:pt x="31" y="0"/>
                      </a:lnTo>
                      <a:lnTo>
                        <a:pt x="31" y="38"/>
                      </a:lnTo>
                      <a:lnTo>
                        <a:pt x="0" y="38"/>
                      </a:lnTo>
                      <a:lnTo>
                        <a:pt x="0" y="135"/>
                      </a:lnTo>
                      <a:lnTo>
                        <a:pt x="171" y="135"/>
                      </a:lnTo>
                      <a:lnTo>
                        <a:pt x="171" y="38"/>
                      </a:lnTo>
                      <a:lnTo>
                        <a:pt x="140" y="38"/>
                      </a:lnTo>
                      <a:lnTo>
                        <a:pt x="140" y="0"/>
                      </a:lnTo>
                      <a:lnTo>
                        <a:pt x="31" y="0"/>
                      </a:ln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49" name="Freeform 149">
                  <a:extLst>
                    <a:ext uri="{FF2B5EF4-FFF2-40B4-BE49-F238E27FC236}">
                      <a16:creationId xmlns:a16="http://schemas.microsoft.com/office/drawing/2014/main" id="{E7EF3994-3039-9181-2E83-A62850A0703B}"/>
                    </a:ext>
                  </a:extLst>
                </p:cNvPr>
                <p:cNvSpPr/>
                <p:nvPr/>
              </p:nvSpPr>
              <p:spPr>
                <a:xfrm>
                  <a:off x="3022600" y="2643188"/>
                  <a:ext cx="50800" cy="66675"/>
                </a:xfrm>
                <a:custGeom>
                  <a:avLst/>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 ang="0">
                      <a:pos x="2147483646" y="0"/>
                    </a:cxn>
                  </a:cxnLst>
                  <a:rect l="0" t="0" r="0" b="0"/>
                  <a:pathLst>
                    <a:path w="107" h="139">
                      <a:moveTo>
                        <a:pt x="30" y="0"/>
                      </a:moveTo>
                      <a:lnTo>
                        <a:pt x="30" y="0"/>
                      </a:lnTo>
                      <a:lnTo>
                        <a:pt x="30" y="29"/>
                      </a:lnTo>
                      <a:lnTo>
                        <a:pt x="0" y="29"/>
                      </a:lnTo>
                      <a:lnTo>
                        <a:pt x="0" y="139"/>
                      </a:lnTo>
                      <a:lnTo>
                        <a:pt x="107" y="139"/>
                      </a:lnTo>
                      <a:lnTo>
                        <a:pt x="107" y="29"/>
                      </a:lnTo>
                      <a:lnTo>
                        <a:pt x="77" y="29"/>
                      </a:lnTo>
                      <a:lnTo>
                        <a:pt x="77" y="0"/>
                      </a:lnTo>
                      <a:lnTo>
                        <a:pt x="30" y="0"/>
                      </a:ln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50" name="Freeform 150">
                  <a:extLst>
                    <a:ext uri="{FF2B5EF4-FFF2-40B4-BE49-F238E27FC236}">
                      <a16:creationId xmlns:a16="http://schemas.microsoft.com/office/drawing/2014/main" id="{9EC02599-2CE5-D396-0933-22317F188120}"/>
                    </a:ext>
                  </a:extLst>
                </p:cNvPr>
                <p:cNvSpPr/>
                <p:nvPr/>
              </p:nvSpPr>
              <p:spPr>
                <a:xfrm>
                  <a:off x="3082925" y="2643188"/>
                  <a:ext cx="50800" cy="66675"/>
                </a:xfrm>
                <a:custGeom>
                  <a:avLst/>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 ang="0">
                      <a:pos x="2147483646" y="0"/>
                    </a:cxn>
                  </a:cxnLst>
                  <a:rect l="0" t="0" r="0" b="0"/>
                  <a:pathLst>
                    <a:path w="107" h="139">
                      <a:moveTo>
                        <a:pt x="30" y="0"/>
                      </a:moveTo>
                      <a:lnTo>
                        <a:pt x="30" y="0"/>
                      </a:lnTo>
                      <a:lnTo>
                        <a:pt x="30" y="29"/>
                      </a:lnTo>
                      <a:lnTo>
                        <a:pt x="0" y="29"/>
                      </a:lnTo>
                      <a:lnTo>
                        <a:pt x="0" y="139"/>
                      </a:lnTo>
                      <a:lnTo>
                        <a:pt x="107" y="139"/>
                      </a:lnTo>
                      <a:lnTo>
                        <a:pt x="107" y="29"/>
                      </a:lnTo>
                      <a:lnTo>
                        <a:pt x="77" y="29"/>
                      </a:lnTo>
                      <a:lnTo>
                        <a:pt x="77" y="0"/>
                      </a:lnTo>
                      <a:lnTo>
                        <a:pt x="30" y="0"/>
                      </a:ln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grpSp>
          <p:sp>
            <p:nvSpPr>
              <p:cNvPr id="19" name="文本框 183">
                <a:extLst>
                  <a:ext uri="{FF2B5EF4-FFF2-40B4-BE49-F238E27FC236}">
                    <a16:creationId xmlns:a16="http://schemas.microsoft.com/office/drawing/2014/main" id="{8A4D07CD-3298-EF7B-A7D6-DA7B00D90207}"/>
                  </a:ext>
                </a:extLst>
              </p:cNvPr>
              <p:cNvSpPr txBox="1"/>
              <p:nvPr/>
            </p:nvSpPr>
            <p:spPr>
              <a:xfrm>
                <a:off x="7033348" y="1243826"/>
                <a:ext cx="484107" cy="246221"/>
              </a:xfrm>
              <a:prstGeom prst="rect">
                <a:avLst/>
              </a:prstGeom>
              <a:noFill/>
            </p:spPr>
            <p:txBody>
              <a:bodyPr wrap="none" lIns="0" tIns="0" rIns="0" bIns="0" rtlCol="0">
                <a:spAutoFit/>
              </a:bodyPr>
              <a:lstStyle/>
              <a:p>
                <a:pPr algn="ctr" defTabSz="914035">
                  <a:defRPr/>
                </a:pPr>
                <a:r>
                  <a:rPr lang="en-US" altLang="zh-CN" sz="800" kern="0" dirty="0">
                    <a:solidFill>
                      <a:prstClr val="white">
                        <a:lumMod val="50000"/>
                      </a:prstClr>
                    </a:solidFill>
                    <a:latin typeface="微软雅黑" panose="020B0503020204020204" pitchFamily="34" charset="-122"/>
                    <a:ea typeface="微软雅黑" panose="020B0503020204020204" pitchFamily="34" charset="-122"/>
                  </a:rPr>
                  <a:t>Ch. Width</a:t>
                </a:r>
              </a:p>
              <a:p>
                <a:pPr algn="ctr" defTabSz="914035">
                  <a:defRPr/>
                </a:pPr>
                <a:r>
                  <a:rPr lang="en-US" altLang="zh-CN" sz="800" kern="0" dirty="0">
                    <a:solidFill>
                      <a:prstClr val="white">
                        <a:lumMod val="50000"/>
                      </a:prstClr>
                    </a:solidFill>
                    <a:latin typeface="微软雅黑" panose="020B0503020204020204" pitchFamily="34" charset="-122"/>
                    <a:ea typeface="微软雅黑" panose="020B0503020204020204" pitchFamily="34" charset="-122"/>
                  </a:rPr>
                  <a:t>40M</a:t>
                </a:r>
                <a:endParaRPr lang="zh-CN" altLang="en-US" sz="800" kern="0" dirty="0">
                  <a:solidFill>
                    <a:prstClr val="white">
                      <a:lumMod val="50000"/>
                    </a:prstClr>
                  </a:solidFill>
                  <a:latin typeface="微软雅黑" panose="020B0503020204020204" pitchFamily="34" charset="-122"/>
                  <a:ea typeface="微软雅黑" panose="020B0503020204020204" pitchFamily="34" charset="-122"/>
                </a:endParaRPr>
              </a:p>
            </p:txBody>
          </p:sp>
        </p:grpSp>
      </p:grpSp>
      <p:grpSp>
        <p:nvGrpSpPr>
          <p:cNvPr id="253" name="Group 252">
            <a:extLst>
              <a:ext uri="{FF2B5EF4-FFF2-40B4-BE49-F238E27FC236}">
                <a16:creationId xmlns:a16="http://schemas.microsoft.com/office/drawing/2014/main" id="{2151003E-13AE-494D-A01B-9A451604563B}"/>
              </a:ext>
            </a:extLst>
          </p:cNvPr>
          <p:cNvGrpSpPr/>
          <p:nvPr/>
        </p:nvGrpSpPr>
        <p:grpSpPr>
          <a:xfrm>
            <a:off x="4469275" y="1788663"/>
            <a:ext cx="725654" cy="725653"/>
            <a:chOff x="7077967" y="1133135"/>
            <a:chExt cx="725654" cy="725653"/>
          </a:xfrm>
        </p:grpSpPr>
        <p:sp>
          <p:nvSpPr>
            <p:cNvPr id="254" name="椭圆 172">
              <a:extLst>
                <a:ext uri="{FF2B5EF4-FFF2-40B4-BE49-F238E27FC236}">
                  <a16:creationId xmlns:a16="http://schemas.microsoft.com/office/drawing/2014/main" id="{3132007E-7B2C-A6C2-AB6F-73F24721C7AB}"/>
                </a:ext>
              </a:extLst>
            </p:cNvPr>
            <p:cNvSpPr>
              <a:spLocks noChangeAspect="1"/>
            </p:cNvSpPr>
            <p:nvPr/>
          </p:nvSpPr>
          <p:spPr>
            <a:xfrm>
              <a:off x="7077967" y="1133135"/>
              <a:ext cx="725654" cy="725653"/>
            </a:xfrm>
            <a:prstGeom prst="ellipse">
              <a:avLst/>
            </a:prstGeom>
            <a:gradFill flip="none" rotWithShape="1">
              <a:gsLst>
                <a:gs pos="0">
                  <a:srgbClr val="ED7D31">
                    <a:lumMod val="60000"/>
                    <a:lumOff val="40000"/>
                  </a:srgbClr>
                </a:gs>
                <a:gs pos="100000">
                  <a:sysClr val="window" lastClr="FFFFFF">
                    <a:alpha val="58000"/>
                  </a:sysClr>
                </a:gs>
              </a:gsLst>
              <a:path path="circle">
                <a:fillToRect l="50000" t="50000" r="50000" b="50000"/>
              </a:path>
              <a:tileRect/>
            </a:gradFill>
            <a:ln w="25400" cap="flat" cmpd="sng" algn="ctr">
              <a:solidFill>
                <a:srgbClr val="E7E6E6">
                  <a:lumMod val="90000"/>
                </a:srgbClr>
              </a:solidFill>
              <a:prstDash val="sysDash"/>
              <a:miter lim="800000"/>
            </a:ln>
            <a:effectLst/>
          </p:spPr>
          <p:txBody>
            <a:bodyPr lIns="0" tIns="0" rIns="0" bIns="0" rtlCol="0" anchor="ctr"/>
            <a:lstStyle/>
            <a:p>
              <a:pPr algn="ctr" defTabSz="914035">
                <a:defRPr/>
              </a:pPr>
              <a:endParaRPr lang="en-US" altLang="zh-CN" sz="1000" kern="0" dirty="0">
                <a:solidFill>
                  <a:prstClr val="white">
                    <a:lumMod val="50000"/>
                  </a:prstClr>
                </a:solidFill>
                <a:latin typeface="微软雅黑" panose="020B0503020204020204" pitchFamily="34" charset="-122"/>
                <a:ea typeface="微软雅黑" panose="020B0503020204020204" pitchFamily="34" charset="-122"/>
              </a:endParaRPr>
            </a:p>
          </p:txBody>
        </p:sp>
        <p:grpSp>
          <p:nvGrpSpPr>
            <p:cNvPr id="255" name="Group 254">
              <a:extLst>
                <a:ext uri="{FF2B5EF4-FFF2-40B4-BE49-F238E27FC236}">
                  <a16:creationId xmlns:a16="http://schemas.microsoft.com/office/drawing/2014/main" id="{2F271614-3738-7A97-F6B8-1D56CA3D58FF}"/>
                </a:ext>
              </a:extLst>
            </p:cNvPr>
            <p:cNvGrpSpPr/>
            <p:nvPr/>
          </p:nvGrpSpPr>
          <p:grpSpPr>
            <a:xfrm>
              <a:off x="7198740" y="1277709"/>
              <a:ext cx="484107" cy="436505"/>
              <a:chOff x="7033348" y="1243826"/>
              <a:chExt cx="484107" cy="446506"/>
            </a:xfrm>
          </p:grpSpPr>
          <p:grpSp>
            <p:nvGrpSpPr>
              <p:cNvPr id="256" name="组合 24828">
                <a:extLst>
                  <a:ext uri="{FF2B5EF4-FFF2-40B4-BE49-F238E27FC236}">
                    <a16:creationId xmlns:a16="http://schemas.microsoft.com/office/drawing/2014/main" id="{EB918AD3-31FF-819C-8BF8-B7B78DEFA176}"/>
                  </a:ext>
                </a:extLst>
              </p:cNvPr>
              <p:cNvGrpSpPr>
                <a:grpSpLocks noChangeAspect="1"/>
              </p:cNvGrpSpPr>
              <p:nvPr/>
            </p:nvGrpSpPr>
            <p:grpSpPr>
              <a:xfrm>
                <a:off x="7104873" y="1474416"/>
                <a:ext cx="341056" cy="215916"/>
                <a:chOff x="2382838" y="2278063"/>
                <a:chExt cx="835025" cy="528638"/>
              </a:xfrm>
              <a:solidFill>
                <a:sysClr val="window" lastClr="FFFFFF">
                  <a:lumMod val="50000"/>
                </a:sysClr>
              </a:solidFill>
            </p:grpSpPr>
            <p:sp>
              <p:nvSpPr>
                <p:cNvPr id="258" name="Freeform 137">
                  <a:extLst>
                    <a:ext uri="{FF2B5EF4-FFF2-40B4-BE49-F238E27FC236}">
                      <a16:creationId xmlns:a16="http://schemas.microsoft.com/office/drawing/2014/main" id="{F45442DC-4BFD-67FA-3A8F-18B714D252C0}"/>
                    </a:ext>
                  </a:extLst>
                </p:cNvPr>
                <p:cNvSpPr/>
                <p:nvPr/>
              </p:nvSpPr>
              <p:spPr>
                <a:xfrm>
                  <a:off x="2382838" y="2560638"/>
                  <a:ext cx="835025" cy="246063"/>
                </a:xfrm>
                <a:custGeom>
                  <a:avLst/>
                  <a:gdLst/>
                  <a:ahLst/>
                  <a:cxnLst>
                    <a:cxn ang="0">
                      <a:pos x="2147483646" y="0"/>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1773" h="521">
                      <a:moveTo>
                        <a:pt x="1682" y="0"/>
                      </a:moveTo>
                      <a:lnTo>
                        <a:pt x="1682" y="0"/>
                      </a:lnTo>
                      <a:lnTo>
                        <a:pt x="91" y="0"/>
                      </a:lnTo>
                      <a:cubicBezTo>
                        <a:pt x="41" y="0"/>
                        <a:pt x="0" y="41"/>
                        <a:pt x="0" y="91"/>
                      </a:cubicBezTo>
                      <a:lnTo>
                        <a:pt x="0" y="394"/>
                      </a:lnTo>
                      <a:cubicBezTo>
                        <a:pt x="0" y="444"/>
                        <a:pt x="41" y="485"/>
                        <a:pt x="91" y="485"/>
                      </a:cubicBezTo>
                      <a:lnTo>
                        <a:pt x="1166" y="485"/>
                      </a:lnTo>
                      <a:cubicBezTo>
                        <a:pt x="1178" y="507"/>
                        <a:pt x="1200" y="521"/>
                        <a:pt x="1226" y="521"/>
                      </a:cubicBezTo>
                      <a:cubicBezTo>
                        <a:pt x="1265" y="521"/>
                        <a:pt x="1296" y="490"/>
                        <a:pt x="1296" y="452"/>
                      </a:cubicBezTo>
                      <a:cubicBezTo>
                        <a:pt x="1296" y="414"/>
                        <a:pt x="1265" y="382"/>
                        <a:pt x="1226" y="382"/>
                      </a:cubicBezTo>
                      <a:cubicBezTo>
                        <a:pt x="1200" y="382"/>
                        <a:pt x="1178" y="397"/>
                        <a:pt x="1166" y="419"/>
                      </a:cubicBezTo>
                      <a:lnTo>
                        <a:pt x="91" y="419"/>
                      </a:lnTo>
                      <a:cubicBezTo>
                        <a:pt x="78" y="419"/>
                        <a:pt x="67" y="408"/>
                        <a:pt x="67" y="394"/>
                      </a:cubicBezTo>
                      <a:lnTo>
                        <a:pt x="67" y="91"/>
                      </a:lnTo>
                      <a:cubicBezTo>
                        <a:pt x="67" y="77"/>
                        <a:pt x="78" y="67"/>
                        <a:pt x="91" y="67"/>
                      </a:cubicBezTo>
                      <a:lnTo>
                        <a:pt x="1682" y="67"/>
                      </a:lnTo>
                      <a:cubicBezTo>
                        <a:pt x="1695" y="67"/>
                        <a:pt x="1706" y="77"/>
                        <a:pt x="1706" y="91"/>
                      </a:cubicBezTo>
                      <a:lnTo>
                        <a:pt x="1706" y="394"/>
                      </a:lnTo>
                      <a:cubicBezTo>
                        <a:pt x="1706" y="408"/>
                        <a:pt x="1695" y="419"/>
                        <a:pt x="1682" y="419"/>
                      </a:cubicBezTo>
                      <a:lnTo>
                        <a:pt x="1504" y="419"/>
                      </a:lnTo>
                      <a:cubicBezTo>
                        <a:pt x="1493" y="397"/>
                        <a:pt x="1470" y="382"/>
                        <a:pt x="1444" y="382"/>
                      </a:cubicBezTo>
                      <a:cubicBezTo>
                        <a:pt x="1406" y="382"/>
                        <a:pt x="1374" y="414"/>
                        <a:pt x="1374" y="452"/>
                      </a:cubicBezTo>
                      <a:cubicBezTo>
                        <a:pt x="1374" y="490"/>
                        <a:pt x="1406" y="521"/>
                        <a:pt x="1444" y="521"/>
                      </a:cubicBezTo>
                      <a:cubicBezTo>
                        <a:pt x="1470" y="521"/>
                        <a:pt x="1493" y="507"/>
                        <a:pt x="1504" y="485"/>
                      </a:cubicBezTo>
                      <a:lnTo>
                        <a:pt x="1682" y="485"/>
                      </a:lnTo>
                      <a:cubicBezTo>
                        <a:pt x="1732" y="485"/>
                        <a:pt x="1773" y="444"/>
                        <a:pt x="1773" y="394"/>
                      </a:cubicBezTo>
                      <a:lnTo>
                        <a:pt x="1773" y="91"/>
                      </a:lnTo>
                      <a:cubicBezTo>
                        <a:pt x="1773" y="41"/>
                        <a:pt x="1732" y="0"/>
                        <a:pt x="1682" y="0"/>
                      </a:cubicBez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259" name="Freeform 138">
                  <a:extLst>
                    <a:ext uri="{FF2B5EF4-FFF2-40B4-BE49-F238E27FC236}">
                      <a16:creationId xmlns:a16="http://schemas.microsoft.com/office/drawing/2014/main" id="{FDFA2BCB-E0AE-0A8F-E3EF-A9E023BE973E}"/>
                    </a:ext>
                  </a:extLst>
                </p:cNvPr>
                <p:cNvSpPr/>
                <p:nvPr/>
              </p:nvSpPr>
              <p:spPr>
                <a:xfrm>
                  <a:off x="2714625" y="2389188"/>
                  <a:ext cx="171450" cy="57150"/>
                </a:xfrm>
                <a:custGeom>
                  <a:avLst/>
                  <a:gdLst/>
                  <a:ahLst/>
                  <a:cxnLst>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365" h="122">
                      <a:moveTo>
                        <a:pt x="353" y="105"/>
                      </a:moveTo>
                      <a:lnTo>
                        <a:pt x="353" y="105"/>
                      </a:lnTo>
                      <a:cubicBezTo>
                        <a:pt x="365" y="91"/>
                        <a:pt x="363" y="70"/>
                        <a:pt x="348" y="58"/>
                      </a:cubicBezTo>
                      <a:cubicBezTo>
                        <a:pt x="301" y="21"/>
                        <a:pt x="242" y="0"/>
                        <a:pt x="182" y="0"/>
                      </a:cubicBezTo>
                      <a:cubicBezTo>
                        <a:pt x="122" y="0"/>
                        <a:pt x="63" y="21"/>
                        <a:pt x="16" y="59"/>
                      </a:cubicBezTo>
                      <a:cubicBezTo>
                        <a:pt x="2" y="70"/>
                        <a:pt x="0" y="91"/>
                        <a:pt x="11" y="105"/>
                      </a:cubicBezTo>
                      <a:cubicBezTo>
                        <a:pt x="18" y="114"/>
                        <a:pt x="27" y="118"/>
                        <a:pt x="37" y="118"/>
                      </a:cubicBezTo>
                      <a:cubicBezTo>
                        <a:pt x="44" y="118"/>
                        <a:pt x="52" y="116"/>
                        <a:pt x="58" y="111"/>
                      </a:cubicBezTo>
                      <a:cubicBezTo>
                        <a:pt x="94" y="82"/>
                        <a:pt x="137" y="67"/>
                        <a:pt x="182" y="67"/>
                      </a:cubicBezTo>
                      <a:cubicBezTo>
                        <a:pt x="228" y="67"/>
                        <a:pt x="271" y="82"/>
                        <a:pt x="307" y="111"/>
                      </a:cubicBezTo>
                      <a:cubicBezTo>
                        <a:pt x="321" y="122"/>
                        <a:pt x="342" y="120"/>
                        <a:pt x="353" y="105"/>
                      </a:cubicBez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260" name="Freeform 139">
                  <a:extLst>
                    <a:ext uri="{FF2B5EF4-FFF2-40B4-BE49-F238E27FC236}">
                      <a16:creationId xmlns:a16="http://schemas.microsoft.com/office/drawing/2014/main" id="{C09364E9-49C0-57E7-B4CD-0BE74E11B723}"/>
                    </a:ext>
                  </a:extLst>
                </p:cNvPr>
                <p:cNvSpPr/>
                <p:nvPr/>
              </p:nvSpPr>
              <p:spPr>
                <a:xfrm>
                  <a:off x="2674938" y="2332038"/>
                  <a:ext cx="250825" cy="74613"/>
                </a:xfrm>
                <a:custGeom>
                  <a:avLst/>
                  <a:gdLst/>
                  <a:ahLst/>
                  <a:cxnLst>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533" h="159">
                      <a:moveTo>
                        <a:pt x="521" y="144"/>
                      </a:moveTo>
                      <a:lnTo>
                        <a:pt x="521" y="144"/>
                      </a:lnTo>
                      <a:cubicBezTo>
                        <a:pt x="533" y="131"/>
                        <a:pt x="532" y="109"/>
                        <a:pt x="519" y="97"/>
                      </a:cubicBezTo>
                      <a:cubicBezTo>
                        <a:pt x="450" y="34"/>
                        <a:pt x="361" y="0"/>
                        <a:pt x="267" y="0"/>
                      </a:cubicBezTo>
                      <a:cubicBezTo>
                        <a:pt x="173" y="0"/>
                        <a:pt x="83" y="35"/>
                        <a:pt x="14" y="99"/>
                      </a:cubicBezTo>
                      <a:cubicBezTo>
                        <a:pt x="1" y="111"/>
                        <a:pt x="0" y="132"/>
                        <a:pt x="12" y="146"/>
                      </a:cubicBezTo>
                      <a:cubicBezTo>
                        <a:pt x="19" y="153"/>
                        <a:pt x="28" y="157"/>
                        <a:pt x="37" y="157"/>
                      </a:cubicBezTo>
                      <a:cubicBezTo>
                        <a:pt x="45" y="157"/>
                        <a:pt x="53" y="154"/>
                        <a:pt x="59" y="148"/>
                      </a:cubicBezTo>
                      <a:cubicBezTo>
                        <a:pt x="116" y="95"/>
                        <a:pt x="190" y="66"/>
                        <a:pt x="267" y="66"/>
                      </a:cubicBezTo>
                      <a:cubicBezTo>
                        <a:pt x="344" y="66"/>
                        <a:pt x="417" y="95"/>
                        <a:pt x="474" y="146"/>
                      </a:cubicBezTo>
                      <a:cubicBezTo>
                        <a:pt x="487" y="159"/>
                        <a:pt x="508" y="158"/>
                        <a:pt x="521" y="144"/>
                      </a:cubicBez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261" name="Freeform 140">
                  <a:extLst>
                    <a:ext uri="{FF2B5EF4-FFF2-40B4-BE49-F238E27FC236}">
                      <a16:creationId xmlns:a16="http://schemas.microsoft.com/office/drawing/2014/main" id="{3852878E-1C22-2966-4324-907F388EC4E6}"/>
                    </a:ext>
                  </a:extLst>
                </p:cNvPr>
                <p:cNvSpPr/>
                <p:nvPr/>
              </p:nvSpPr>
              <p:spPr>
                <a:xfrm>
                  <a:off x="2636838" y="2278063"/>
                  <a:ext cx="327025" cy="90488"/>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Lst>
                  <a:rect l="0" t="0" r="0" b="0"/>
                  <a:pathLst>
                    <a:path w="695" h="194">
                      <a:moveTo>
                        <a:pt x="60" y="182"/>
                      </a:moveTo>
                      <a:lnTo>
                        <a:pt x="60" y="182"/>
                      </a:lnTo>
                      <a:cubicBezTo>
                        <a:pt x="138" y="108"/>
                        <a:pt x="240" y="67"/>
                        <a:pt x="347" y="67"/>
                      </a:cubicBezTo>
                      <a:cubicBezTo>
                        <a:pt x="455" y="67"/>
                        <a:pt x="557" y="108"/>
                        <a:pt x="635" y="182"/>
                      </a:cubicBezTo>
                      <a:cubicBezTo>
                        <a:pt x="641" y="189"/>
                        <a:pt x="650" y="192"/>
                        <a:pt x="658" y="192"/>
                      </a:cubicBezTo>
                      <a:cubicBezTo>
                        <a:pt x="667" y="192"/>
                        <a:pt x="676" y="188"/>
                        <a:pt x="682" y="182"/>
                      </a:cubicBezTo>
                      <a:cubicBezTo>
                        <a:pt x="695" y="168"/>
                        <a:pt x="694" y="147"/>
                        <a:pt x="681" y="134"/>
                      </a:cubicBezTo>
                      <a:cubicBezTo>
                        <a:pt x="591" y="48"/>
                        <a:pt x="472" y="0"/>
                        <a:pt x="347" y="0"/>
                      </a:cubicBezTo>
                      <a:cubicBezTo>
                        <a:pt x="223" y="0"/>
                        <a:pt x="104" y="47"/>
                        <a:pt x="14" y="134"/>
                      </a:cubicBezTo>
                      <a:cubicBezTo>
                        <a:pt x="1" y="146"/>
                        <a:pt x="0" y="167"/>
                        <a:pt x="13" y="181"/>
                      </a:cubicBezTo>
                      <a:cubicBezTo>
                        <a:pt x="26" y="194"/>
                        <a:pt x="47" y="194"/>
                        <a:pt x="60" y="182"/>
                      </a:cubicBez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262" name="Freeform 141">
                  <a:extLst>
                    <a:ext uri="{FF2B5EF4-FFF2-40B4-BE49-F238E27FC236}">
                      <a16:creationId xmlns:a16="http://schemas.microsoft.com/office/drawing/2014/main" id="{C2F41AD7-BC57-5BA1-29E6-E4B6247C80D2}"/>
                    </a:ext>
                  </a:extLst>
                </p:cNvPr>
                <p:cNvSpPr/>
                <p:nvPr/>
              </p:nvSpPr>
              <p:spPr>
                <a:xfrm>
                  <a:off x="2767013" y="2447926"/>
                  <a:ext cx="66675" cy="65088"/>
                </a:xfrm>
                <a:custGeom>
                  <a:avLst/>
                  <a:gdLst/>
                  <a:ahLst/>
                  <a:cxnLst>
                    <a:cxn ang="0">
                      <a:pos x="0" y="2147483646"/>
                    </a:cxn>
                    <a:cxn ang="0">
                      <a:pos x="0" y="2147483646"/>
                    </a:cxn>
                    <a:cxn ang="0">
                      <a:pos x="2147483646" y="2147483646"/>
                    </a:cxn>
                    <a:cxn ang="0">
                      <a:pos x="2147483646" y="2147483646"/>
                    </a:cxn>
                    <a:cxn ang="0">
                      <a:pos x="2147483646" y="0"/>
                    </a:cxn>
                    <a:cxn ang="0">
                      <a:pos x="0" y="2147483646"/>
                    </a:cxn>
                  </a:cxnLst>
                  <a:rect l="0" t="0" r="0" b="0"/>
                  <a:pathLst>
                    <a:path w="139" h="139">
                      <a:moveTo>
                        <a:pt x="0" y="70"/>
                      </a:moveTo>
                      <a:lnTo>
                        <a:pt x="0" y="70"/>
                      </a:lnTo>
                      <a:cubicBezTo>
                        <a:pt x="0" y="108"/>
                        <a:pt x="31" y="139"/>
                        <a:pt x="70" y="139"/>
                      </a:cubicBezTo>
                      <a:cubicBezTo>
                        <a:pt x="108" y="139"/>
                        <a:pt x="139" y="108"/>
                        <a:pt x="139" y="70"/>
                      </a:cubicBezTo>
                      <a:cubicBezTo>
                        <a:pt x="139" y="31"/>
                        <a:pt x="108" y="0"/>
                        <a:pt x="70" y="0"/>
                      </a:cubicBezTo>
                      <a:cubicBezTo>
                        <a:pt x="31" y="0"/>
                        <a:pt x="0" y="31"/>
                        <a:pt x="0" y="70"/>
                      </a:cubicBez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263" name="Freeform 142">
                  <a:extLst>
                    <a:ext uri="{FF2B5EF4-FFF2-40B4-BE49-F238E27FC236}">
                      <a16:creationId xmlns:a16="http://schemas.microsoft.com/office/drawing/2014/main" id="{9FEBB467-568A-0340-C6CC-73D9C790D3C6}"/>
                    </a:ext>
                  </a:extLst>
                </p:cNvPr>
                <p:cNvSpPr/>
                <p:nvPr/>
              </p:nvSpPr>
              <p:spPr>
                <a:xfrm>
                  <a:off x="2419350" y="2278063"/>
                  <a:ext cx="31750" cy="250825"/>
                </a:xfrm>
                <a:custGeom>
                  <a:avLst/>
                  <a:gdLst/>
                  <a:ahLst/>
                  <a:cxnLst>
                    <a:cxn ang="0">
                      <a:pos x="2147483646" y="2147483646"/>
                    </a:cxn>
                    <a:cxn ang="0">
                      <a:pos x="2147483646" y="2147483646"/>
                    </a:cxn>
                    <a:cxn ang="0">
                      <a:pos x="2147483646" y="2147483646"/>
                    </a:cxn>
                    <a:cxn ang="0">
                      <a:pos x="2147483646" y="2147483646"/>
                    </a:cxn>
                    <a:cxn ang="0">
                      <a:pos x="2147483646" y="0"/>
                    </a:cxn>
                    <a:cxn ang="0">
                      <a:pos x="0" y="2147483646"/>
                    </a:cxn>
                    <a:cxn ang="0">
                      <a:pos x="0" y="2147483646"/>
                    </a:cxn>
                    <a:cxn ang="0">
                      <a:pos x="2147483646" y="2147483646"/>
                    </a:cxn>
                  </a:cxnLst>
                  <a:rect l="0" t="0" r="0" b="0"/>
                  <a:pathLst>
                    <a:path w="67" h="533">
                      <a:moveTo>
                        <a:pt x="33" y="533"/>
                      </a:moveTo>
                      <a:lnTo>
                        <a:pt x="33" y="533"/>
                      </a:lnTo>
                      <a:cubicBezTo>
                        <a:pt x="52" y="533"/>
                        <a:pt x="67" y="518"/>
                        <a:pt x="67" y="500"/>
                      </a:cubicBezTo>
                      <a:lnTo>
                        <a:pt x="67" y="33"/>
                      </a:lnTo>
                      <a:cubicBezTo>
                        <a:pt x="67" y="15"/>
                        <a:pt x="52" y="0"/>
                        <a:pt x="33" y="0"/>
                      </a:cubicBezTo>
                      <a:cubicBezTo>
                        <a:pt x="15" y="0"/>
                        <a:pt x="0" y="15"/>
                        <a:pt x="0" y="33"/>
                      </a:cubicBezTo>
                      <a:lnTo>
                        <a:pt x="0" y="500"/>
                      </a:lnTo>
                      <a:cubicBezTo>
                        <a:pt x="0" y="518"/>
                        <a:pt x="15" y="533"/>
                        <a:pt x="33" y="533"/>
                      </a:cubicBez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264" name="Freeform 143">
                  <a:extLst>
                    <a:ext uri="{FF2B5EF4-FFF2-40B4-BE49-F238E27FC236}">
                      <a16:creationId xmlns:a16="http://schemas.microsoft.com/office/drawing/2014/main" id="{E3672C80-BE97-0097-4BD8-DA68FA85D050}"/>
                    </a:ext>
                  </a:extLst>
                </p:cNvPr>
                <p:cNvSpPr/>
                <p:nvPr/>
              </p:nvSpPr>
              <p:spPr>
                <a:xfrm>
                  <a:off x="3149600" y="2278063"/>
                  <a:ext cx="31750" cy="250825"/>
                </a:xfrm>
                <a:custGeom>
                  <a:avLst/>
                  <a:gdLst/>
                  <a:ahLst/>
                  <a:cxnLst>
                    <a:cxn ang="0">
                      <a:pos x="2147483646" y="2147483646"/>
                    </a:cxn>
                    <a:cxn ang="0">
                      <a:pos x="2147483646" y="2147483646"/>
                    </a:cxn>
                    <a:cxn ang="0">
                      <a:pos x="2147483646" y="2147483646"/>
                    </a:cxn>
                    <a:cxn ang="0">
                      <a:pos x="2147483646" y="2147483646"/>
                    </a:cxn>
                    <a:cxn ang="0">
                      <a:pos x="2147483646" y="0"/>
                    </a:cxn>
                    <a:cxn ang="0">
                      <a:pos x="0" y="2147483646"/>
                    </a:cxn>
                    <a:cxn ang="0">
                      <a:pos x="0" y="2147483646"/>
                    </a:cxn>
                    <a:cxn ang="0">
                      <a:pos x="2147483646" y="2147483646"/>
                    </a:cxn>
                  </a:cxnLst>
                  <a:rect l="0" t="0" r="0" b="0"/>
                  <a:pathLst>
                    <a:path w="67" h="533">
                      <a:moveTo>
                        <a:pt x="34" y="533"/>
                      </a:moveTo>
                      <a:lnTo>
                        <a:pt x="34" y="533"/>
                      </a:lnTo>
                      <a:cubicBezTo>
                        <a:pt x="52" y="533"/>
                        <a:pt x="67" y="518"/>
                        <a:pt x="67" y="500"/>
                      </a:cubicBezTo>
                      <a:lnTo>
                        <a:pt x="67" y="33"/>
                      </a:lnTo>
                      <a:cubicBezTo>
                        <a:pt x="67" y="15"/>
                        <a:pt x="52" y="0"/>
                        <a:pt x="34" y="0"/>
                      </a:cubicBezTo>
                      <a:cubicBezTo>
                        <a:pt x="15" y="0"/>
                        <a:pt x="0" y="15"/>
                        <a:pt x="0" y="33"/>
                      </a:cubicBezTo>
                      <a:lnTo>
                        <a:pt x="0" y="500"/>
                      </a:lnTo>
                      <a:cubicBezTo>
                        <a:pt x="0" y="518"/>
                        <a:pt x="15" y="533"/>
                        <a:pt x="34" y="533"/>
                      </a:cubicBez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265" name="Freeform 144">
                  <a:extLst>
                    <a:ext uri="{FF2B5EF4-FFF2-40B4-BE49-F238E27FC236}">
                      <a16:creationId xmlns:a16="http://schemas.microsoft.com/office/drawing/2014/main" id="{EF748318-F9BE-C529-794D-882CE594D9C4}"/>
                    </a:ext>
                  </a:extLst>
                </p:cNvPr>
                <p:cNvSpPr>
                  <a:spLocks noEditPoints="1"/>
                </p:cNvSpPr>
                <p:nvPr/>
              </p:nvSpPr>
              <p:spPr>
                <a:xfrm>
                  <a:off x="2460625" y="2644776"/>
                  <a:ext cx="65088" cy="6350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0"/>
                    </a:cxn>
                    <a:cxn ang="0">
                      <a:pos x="0" y="2147483646"/>
                    </a:cxn>
                  </a:cxnLst>
                  <a:rect l="0" t="0" r="0" b="0"/>
                  <a:pathLst>
                    <a:path w="137" h="137">
                      <a:moveTo>
                        <a:pt x="97" y="69"/>
                      </a:moveTo>
                      <a:lnTo>
                        <a:pt x="97" y="69"/>
                      </a:lnTo>
                      <a:cubicBezTo>
                        <a:pt x="97" y="84"/>
                        <a:pt x="84" y="97"/>
                        <a:pt x="68" y="97"/>
                      </a:cubicBezTo>
                      <a:cubicBezTo>
                        <a:pt x="53" y="97"/>
                        <a:pt x="40" y="84"/>
                        <a:pt x="40" y="69"/>
                      </a:cubicBezTo>
                      <a:cubicBezTo>
                        <a:pt x="40" y="53"/>
                        <a:pt x="53" y="40"/>
                        <a:pt x="68" y="40"/>
                      </a:cubicBezTo>
                      <a:cubicBezTo>
                        <a:pt x="84" y="40"/>
                        <a:pt x="97" y="53"/>
                        <a:pt x="97" y="69"/>
                      </a:cubicBezTo>
                      <a:close/>
                      <a:moveTo>
                        <a:pt x="0" y="69"/>
                      </a:moveTo>
                      <a:lnTo>
                        <a:pt x="0" y="69"/>
                      </a:lnTo>
                      <a:cubicBezTo>
                        <a:pt x="0" y="106"/>
                        <a:pt x="31" y="137"/>
                        <a:pt x="68" y="137"/>
                      </a:cubicBezTo>
                      <a:cubicBezTo>
                        <a:pt x="106" y="137"/>
                        <a:pt x="137" y="106"/>
                        <a:pt x="137" y="69"/>
                      </a:cubicBezTo>
                      <a:cubicBezTo>
                        <a:pt x="137" y="31"/>
                        <a:pt x="106" y="0"/>
                        <a:pt x="68" y="0"/>
                      </a:cubicBezTo>
                      <a:cubicBezTo>
                        <a:pt x="31" y="0"/>
                        <a:pt x="0" y="31"/>
                        <a:pt x="0" y="69"/>
                      </a:cubicBez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266" name="Freeform 145">
                  <a:extLst>
                    <a:ext uri="{FF2B5EF4-FFF2-40B4-BE49-F238E27FC236}">
                      <a16:creationId xmlns:a16="http://schemas.microsoft.com/office/drawing/2014/main" id="{3BB6ACA1-A79C-4F32-9FA8-2AF217DB7FF6}"/>
                    </a:ext>
                  </a:extLst>
                </p:cNvPr>
                <p:cNvSpPr/>
                <p:nvPr/>
              </p:nvSpPr>
              <p:spPr>
                <a:xfrm>
                  <a:off x="2905125" y="2646363"/>
                  <a:ext cx="80963" cy="63500"/>
                </a:xfrm>
                <a:custGeom>
                  <a:avLst/>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 ang="0">
                      <a:pos x="2147483646" y="0"/>
                    </a:cxn>
                  </a:cxnLst>
                  <a:rect l="0" t="0" r="0" b="0"/>
                  <a:pathLst>
                    <a:path w="171" h="135">
                      <a:moveTo>
                        <a:pt x="30" y="0"/>
                      </a:moveTo>
                      <a:lnTo>
                        <a:pt x="30" y="0"/>
                      </a:lnTo>
                      <a:lnTo>
                        <a:pt x="30" y="38"/>
                      </a:lnTo>
                      <a:lnTo>
                        <a:pt x="0" y="38"/>
                      </a:lnTo>
                      <a:lnTo>
                        <a:pt x="0" y="135"/>
                      </a:lnTo>
                      <a:lnTo>
                        <a:pt x="171" y="135"/>
                      </a:lnTo>
                      <a:lnTo>
                        <a:pt x="171" y="38"/>
                      </a:lnTo>
                      <a:lnTo>
                        <a:pt x="140" y="38"/>
                      </a:lnTo>
                      <a:lnTo>
                        <a:pt x="140" y="0"/>
                      </a:lnTo>
                      <a:lnTo>
                        <a:pt x="30" y="0"/>
                      </a:ln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267" name="Freeform 146">
                  <a:extLst>
                    <a:ext uri="{FF2B5EF4-FFF2-40B4-BE49-F238E27FC236}">
                      <a16:creationId xmlns:a16="http://schemas.microsoft.com/office/drawing/2014/main" id="{99B50624-2F61-5CA3-AE7C-A3F2CD4ED028}"/>
                    </a:ext>
                  </a:extLst>
                </p:cNvPr>
                <p:cNvSpPr/>
                <p:nvPr/>
              </p:nvSpPr>
              <p:spPr>
                <a:xfrm>
                  <a:off x="2813050" y="2646363"/>
                  <a:ext cx="80963" cy="63500"/>
                </a:xfrm>
                <a:custGeom>
                  <a:avLst/>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 ang="0">
                      <a:pos x="2147483646" y="0"/>
                    </a:cxn>
                  </a:cxnLst>
                  <a:rect l="0" t="0" r="0" b="0"/>
                  <a:pathLst>
                    <a:path w="171" h="135">
                      <a:moveTo>
                        <a:pt x="31" y="0"/>
                      </a:moveTo>
                      <a:lnTo>
                        <a:pt x="31" y="0"/>
                      </a:lnTo>
                      <a:lnTo>
                        <a:pt x="31" y="38"/>
                      </a:lnTo>
                      <a:lnTo>
                        <a:pt x="0" y="38"/>
                      </a:lnTo>
                      <a:lnTo>
                        <a:pt x="0" y="135"/>
                      </a:lnTo>
                      <a:lnTo>
                        <a:pt x="171" y="135"/>
                      </a:lnTo>
                      <a:lnTo>
                        <a:pt x="171" y="38"/>
                      </a:lnTo>
                      <a:lnTo>
                        <a:pt x="140" y="38"/>
                      </a:lnTo>
                      <a:lnTo>
                        <a:pt x="140" y="0"/>
                      </a:lnTo>
                      <a:lnTo>
                        <a:pt x="31" y="0"/>
                      </a:ln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268" name="Freeform 147">
                  <a:extLst>
                    <a:ext uri="{FF2B5EF4-FFF2-40B4-BE49-F238E27FC236}">
                      <a16:creationId xmlns:a16="http://schemas.microsoft.com/office/drawing/2014/main" id="{8E942315-2CDA-971C-3EC9-E80C478D81C1}"/>
                    </a:ext>
                  </a:extLst>
                </p:cNvPr>
                <p:cNvSpPr/>
                <p:nvPr/>
              </p:nvSpPr>
              <p:spPr>
                <a:xfrm>
                  <a:off x="2720975" y="2646363"/>
                  <a:ext cx="80963" cy="63500"/>
                </a:xfrm>
                <a:custGeom>
                  <a:avLst/>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 ang="0">
                      <a:pos x="2147483646" y="0"/>
                    </a:cxn>
                  </a:cxnLst>
                  <a:rect l="0" t="0" r="0" b="0"/>
                  <a:pathLst>
                    <a:path w="172" h="135">
                      <a:moveTo>
                        <a:pt x="31" y="0"/>
                      </a:moveTo>
                      <a:lnTo>
                        <a:pt x="31" y="0"/>
                      </a:lnTo>
                      <a:lnTo>
                        <a:pt x="31" y="38"/>
                      </a:lnTo>
                      <a:lnTo>
                        <a:pt x="0" y="38"/>
                      </a:lnTo>
                      <a:lnTo>
                        <a:pt x="0" y="135"/>
                      </a:lnTo>
                      <a:lnTo>
                        <a:pt x="172" y="135"/>
                      </a:lnTo>
                      <a:lnTo>
                        <a:pt x="172" y="38"/>
                      </a:lnTo>
                      <a:lnTo>
                        <a:pt x="141" y="38"/>
                      </a:lnTo>
                      <a:lnTo>
                        <a:pt x="141" y="0"/>
                      </a:lnTo>
                      <a:lnTo>
                        <a:pt x="31" y="0"/>
                      </a:ln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269" name="Freeform 148">
                  <a:extLst>
                    <a:ext uri="{FF2B5EF4-FFF2-40B4-BE49-F238E27FC236}">
                      <a16:creationId xmlns:a16="http://schemas.microsoft.com/office/drawing/2014/main" id="{EFB7130D-B57A-3908-C373-515EBBC5AAEA}"/>
                    </a:ext>
                  </a:extLst>
                </p:cNvPr>
                <p:cNvSpPr/>
                <p:nvPr/>
              </p:nvSpPr>
              <p:spPr>
                <a:xfrm>
                  <a:off x="2628900" y="2646363"/>
                  <a:ext cx="80963" cy="63500"/>
                </a:xfrm>
                <a:custGeom>
                  <a:avLst/>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 ang="0">
                      <a:pos x="2147483646" y="0"/>
                    </a:cxn>
                  </a:cxnLst>
                  <a:rect l="0" t="0" r="0" b="0"/>
                  <a:pathLst>
                    <a:path w="171" h="135">
                      <a:moveTo>
                        <a:pt x="31" y="0"/>
                      </a:moveTo>
                      <a:lnTo>
                        <a:pt x="31" y="0"/>
                      </a:lnTo>
                      <a:lnTo>
                        <a:pt x="31" y="38"/>
                      </a:lnTo>
                      <a:lnTo>
                        <a:pt x="0" y="38"/>
                      </a:lnTo>
                      <a:lnTo>
                        <a:pt x="0" y="135"/>
                      </a:lnTo>
                      <a:lnTo>
                        <a:pt x="171" y="135"/>
                      </a:lnTo>
                      <a:lnTo>
                        <a:pt x="171" y="38"/>
                      </a:lnTo>
                      <a:lnTo>
                        <a:pt x="140" y="38"/>
                      </a:lnTo>
                      <a:lnTo>
                        <a:pt x="140" y="0"/>
                      </a:lnTo>
                      <a:lnTo>
                        <a:pt x="31" y="0"/>
                      </a:ln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270" name="Freeform 149">
                  <a:extLst>
                    <a:ext uri="{FF2B5EF4-FFF2-40B4-BE49-F238E27FC236}">
                      <a16:creationId xmlns:a16="http://schemas.microsoft.com/office/drawing/2014/main" id="{CEF6FFC7-03E6-E4F6-84CF-7009E0F439C7}"/>
                    </a:ext>
                  </a:extLst>
                </p:cNvPr>
                <p:cNvSpPr/>
                <p:nvPr/>
              </p:nvSpPr>
              <p:spPr>
                <a:xfrm>
                  <a:off x="3022600" y="2643188"/>
                  <a:ext cx="50800" cy="66675"/>
                </a:xfrm>
                <a:custGeom>
                  <a:avLst/>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 ang="0">
                      <a:pos x="2147483646" y="0"/>
                    </a:cxn>
                  </a:cxnLst>
                  <a:rect l="0" t="0" r="0" b="0"/>
                  <a:pathLst>
                    <a:path w="107" h="139">
                      <a:moveTo>
                        <a:pt x="30" y="0"/>
                      </a:moveTo>
                      <a:lnTo>
                        <a:pt x="30" y="0"/>
                      </a:lnTo>
                      <a:lnTo>
                        <a:pt x="30" y="29"/>
                      </a:lnTo>
                      <a:lnTo>
                        <a:pt x="0" y="29"/>
                      </a:lnTo>
                      <a:lnTo>
                        <a:pt x="0" y="139"/>
                      </a:lnTo>
                      <a:lnTo>
                        <a:pt x="107" y="139"/>
                      </a:lnTo>
                      <a:lnTo>
                        <a:pt x="107" y="29"/>
                      </a:lnTo>
                      <a:lnTo>
                        <a:pt x="77" y="29"/>
                      </a:lnTo>
                      <a:lnTo>
                        <a:pt x="77" y="0"/>
                      </a:lnTo>
                      <a:lnTo>
                        <a:pt x="30" y="0"/>
                      </a:ln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271" name="Freeform 150">
                  <a:extLst>
                    <a:ext uri="{FF2B5EF4-FFF2-40B4-BE49-F238E27FC236}">
                      <a16:creationId xmlns:a16="http://schemas.microsoft.com/office/drawing/2014/main" id="{E767BB65-EB7A-0BC6-4413-BA76473539D5}"/>
                    </a:ext>
                  </a:extLst>
                </p:cNvPr>
                <p:cNvSpPr/>
                <p:nvPr/>
              </p:nvSpPr>
              <p:spPr>
                <a:xfrm>
                  <a:off x="3082925" y="2643188"/>
                  <a:ext cx="50800" cy="66675"/>
                </a:xfrm>
                <a:custGeom>
                  <a:avLst/>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 ang="0">
                      <a:pos x="2147483646" y="0"/>
                    </a:cxn>
                  </a:cxnLst>
                  <a:rect l="0" t="0" r="0" b="0"/>
                  <a:pathLst>
                    <a:path w="107" h="139">
                      <a:moveTo>
                        <a:pt x="30" y="0"/>
                      </a:moveTo>
                      <a:lnTo>
                        <a:pt x="30" y="0"/>
                      </a:lnTo>
                      <a:lnTo>
                        <a:pt x="30" y="29"/>
                      </a:lnTo>
                      <a:lnTo>
                        <a:pt x="0" y="29"/>
                      </a:lnTo>
                      <a:lnTo>
                        <a:pt x="0" y="139"/>
                      </a:lnTo>
                      <a:lnTo>
                        <a:pt x="107" y="139"/>
                      </a:lnTo>
                      <a:lnTo>
                        <a:pt x="107" y="29"/>
                      </a:lnTo>
                      <a:lnTo>
                        <a:pt x="77" y="29"/>
                      </a:lnTo>
                      <a:lnTo>
                        <a:pt x="77" y="0"/>
                      </a:lnTo>
                      <a:lnTo>
                        <a:pt x="30" y="0"/>
                      </a:ln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grpSp>
          <p:sp>
            <p:nvSpPr>
              <p:cNvPr id="257" name="文本框 183">
                <a:extLst>
                  <a:ext uri="{FF2B5EF4-FFF2-40B4-BE49-F238E27FC236}">
                    <a16:creationId xmlns:a16="http://schemas.microsoft.com/office/drawing/2014/main" id="{018805F4-1BAF-8F5D-B983-66B198FE4373}"/>
                  </a:ext>
                </a:extLst>
              </p:cNvPr>
              <p:cNvSpPr txBox="1"/>
              <p:nvPr/>
            </p:nvSpPr>
            <p:spPr>
              <a:xfrm>
                <a:off x="7033348" y="1243826"/>
                <a:ext cx="484107" cy="246221"/>
              </a:xfrm>
              <a:prstGeom prst="rect">
                <a:avLst/>
              </a:prstGeom>
              <a:noFill/>
            </p:spPr>
            <p:txBody>
              <a:bodyPr wrap="none" lIns="0" tIns="0" rIns="0" bIns="0" rtlCol="0">
                <a:spAutoFit/>
              </a:bodyPr>
              <a:lstStyle/>
              <a:p>
                <a:pPr algn="ctr" defTabSz="914035">
                  <a:defRPr/>
                </a:pPr>
                <a:r>
                  <a:rPr lang="en-US" altLang="zh-CN" sz="800" kern="0" dirty="0">
                    <a:solidFill>
                      <a:prstClr val="white">
                        <a:lumMod val="50000"/>
                      </a:prstClr>
                    </a:solidFill>
                    <a:latin typeface="微软雅黑" panose="020B0503020204020204" pitchFamily="34" charset="-122"/>
                    <a:ea typeface="微软雅黑" panose="020B0503020204020204" pitchFamily="34" charset="-122"/>
                  </a:rPr>
                  <a:t>Ch. Width</a:t>
                </a:r>
              </a:p>
              <a:p>
                <a:pPr algn="ctr" defTabSz="914035">
                  <a:defRPr/>
                </a:pPr>
                <a:r>
                  <a:rPr lang="en-US" altLang="zh-CN" sz="800" kern="0" dirty="0">
                    <a:solidFill>
                      <a:prstClr val="white">
                        <a:lumMod val="50000"/>
                      </a:prstClr>
                    </a:solidFill>
                    <a:latin typeface="微软雅黑" panose="020B0503020204020204" pitchFamily="34" charset="-122"/>
                    <a:ea typeface="微软雅黑" panose="020B0503020204020204" pitchFamily="34" charset="-122"/>
                  </a:rPr>
                  <a:t>40M</a:t>
                </a:r>
                <a:endParaRPr lang="zh-CN" altLang="en-US" sz="800" kern="0" dirty="0">
                  <a:solidFill>
                    <a:prstClr val="white">
                      <a:lumMod val="50000"/>
                    </a:prstClr>
                  </a:solidFill>
                  <a:latin typeface="微软雅黑" panose="020B0503020204020204" pitchFamily="34" charset="-122"/>
                  <a:ea typeface="微软雅黑" panose="020B0503020204020204" pitchFamily="34" charset="-122"/>
                </a:endParaRPr>
              </a:p>
            </p:txBody>
          </p:sp>
        </p:grpSp>
      </p:grpSp>
      <p:grpSp>
        <p:nvGrpSpPr>
          <p:cNvPr id="272" name="Group 271">
            <a:extLst>
              <a:ext uri="{FF2B5EF4-FFF2-40B4-BE49-F238E27FC236}">
                <a16:creationId xmlns:a16="http://schemas.microsoft.com/office/drawing/2014/main" id="{3ECD237D-2BB3-F7EB-AF2A-AFC373966A65}"/>
              </a:ext>
            </a:extLst>
          </p:cNvPr>
          <p:cNvGrpSpPr/>
          <p:nvPr/>
        </p:nvGrpSpPr>
        <p:grpSpPr>
          <a:xfrm>
            <a:off x="4487029" y="2411135"/>
            <a:ext cx="725654" cy="725653"/>
            <a:chOff x="7077967" y="1133135"/>
            <a:chExt cx="725654" cy="725653"/>
          </a:xfrm>
        </p:grpSpPr>
        <p:sp>
          <p:nvSpPr>
            <p:cNvPr id="273" name="椭圆 172">
              <a:extLst>
                <a:ext uri="{FF2B5EF4-FFF2-40B4-BE49-F238E27FC236}">
                  <a16:creationId xmlns:a16="http://schemas.microsoft.com/office/drawing/2014/main" id="{9BAA6D75-33CD-7662-CC40-37CAD27B0159}"/>
                </a:ext>
              </a:extLst>
            </p:cNvPr>
            <p:cNvSpPr>
              <a:spLocks noChangeAspect="1"/>
            </p:cNvSpPr>
            <p:nvPr/>
          </p:nvSpPr>
          <p:spPr>
            <a:xfrm>
              <a:off x="7077967" y="1133135"/>
              <a:ext cx="725654" cy="725653"/>
            </a:xfrm>
            <a:prstGeom prst="ellipse">
              <a:avLst/>
            </a:prstGeom>
            <a:gradFill flip="none" rotWithShape="1">
              <a:gsLst>
                <a:gs pos="0">
                  <a:srgbClr val="ED7D31">
                    <a:lumMod val="60000"/>
                    <a:lumOff val="40000"/>
                  </a:srgbClr>
                </a:gs>
                <a:gs pos="100000">
                  <a:sysClr val="window" lastClr="FFFFFF">
                    <a:alpha val="58000"/>
                  </a:sysClr>
                </a:gs>
              </a:gsLst>
              <a:path path="circle">
                <a:fillToRect l="50000" t="50000" r="50000" b="50000"/>
              </a:path>
              <a:tileRect/>
            </a:gradFill>
            <a:ln w="25400" cap="flat" cmpd="sng" algn="ctr">
              <a:solidFill>
                <a:srgbClr val="E7E6E6">
                  <a:lumMod val="90000"/>
                </a:srgbClr>
              </a:solidFill>
              <a:prstDash val="sysDash"/>
              <a:miter lim="800000"/>
            </a:ln>
            <a:effectLst/>
          </p:spPr>
          <p:txBody>
            <a:bodyPr lIns="0" tIns="0" rIns="0" bIns="0" rtlCol="0" anchor="ctr"/>
            <a:lstStyle/>
            <a:p>
              <a:pPr algn="ctr" defTabSz="914035">
                <a:defRPr/>
              </a:pPr>
              <a:endParaRPr lang="en-US" altLang="zh-CN" sz="1000" kern="0" dirty="0">
                <a:solidFill>
                  <a:prstClr val="white">
                    <a:lumMod val="50000"/>
                  </a:prstClr>
                </a:solidFill>
                <a:latin typeface="微软雅黑" panose="020B0503020204020204" pitchFamily="34" charset="-122"/>
                <a:ea typeface="微软雅黑" panose="020B0503020204020204" pitchFamily="34" charset="-122"/>
              </a:endParaRPr>
            </a:p>
          </p:txBody>
        </p:sp>
        <p:grpSp>
          <p:nvGrpSpPr>
            <p:cNvPr id="274" name="Group 273">
              <a:extLst>
                <a:ext uri="{FF2B5EF4-FFF2-40B4-BE49-F238E27FC236}">
                  <a16:creationId xmlns:a16="http://schemas.microsoft.com/office/drawing/2014/main" id="{3D201D2F-1046-065E-C2EC-39DB14631AE2}"/>
                </a:ext>
              </a:extLst>
            </p:cNvPr>
            <p:cNvGrpSpPr/>
            <p:nvPr/>
          </p:nvGrpSpPr>
          <p:grpSpPr>
            <a:xfrm>
              <a:off x="7198740" y="1277709"/>
              <a:ext cx="484107" cy="436505"/>
              <a:chOff x="7033348" y="1243826"/>
              <a:chExt cx="484107" cy="446506"/>
            </a:xfrm>
          </p:grpSpPr>
          <p:grpSp>
            <p:nvGrpSpPr>
              <p:cNvPr id="275" name="组合 24828">
                <a:extLst>
                  <a:ext uri="{FF2B5EF4-FFF2-40B4-BE49-F238E27FC236}">
                    <a16:creationId xmlns:a16="http://schemas.microsoft.com/office/drawing/2014/main" id="{89AABF14-EA73-258A-086B-3B2F91E5EDAA}"/>
                  </a:ext>
                </a:extLst>
              </p:cNvPr>
              <p:cNvGrpSpPr>
                <a:grpSpLocks noChangeAspect="1"/>
              </p:cNvGrpSpPr>
              <p:nvPr/>
            </p:nvGrpSpPr>
            <p:grpSpPr>
              <a:xfrm>
                <a:off x="7104873" y="1474416"/>
                <a:ext cx="341056" cy="215916"/>
                <a:chOff x="2382838" y="2278063"/>
                <a:chExt cx="835025" cy="528638"/>
              </a:xfrm>
              <a:solidFill>
                <a:sysClr val="window" lastClr="FFFFFF">
                  <a:lumMod val="50000"/>
                </a:sysClr>
              </a:solidFill>
            </p:grpSpPr>
            <p:sp>
              <p:nvSpPr>
                <p:cNvPr id="277" name="Freeform 137">
                  <a:extLst>
                    <a:ext uri="{FF2B5EF4-FFF2-40B4-BE49-F238E27FC236}">
                      <a16:creationId xmlns:a16="http://schemas.microsoft.com/office/drawing/2014/main" id="{F17A8C62-74AA-C388-7A72-159ED8A91EE8}"/>
                    </a:ext>
                  </a:extLst>
                </p:cNvPr>
                <p:cNvSpPr/>
                <p:nvPr/>
              </p:nvSpPr>
              <p:spPr>
                <a:xfrm>
                  <a:off x="2382838" y="2560638"/>
                  <a:ext cx="835025" cy="246063"/>
                </a:xfrm>
                <a:custGeom>
                  <a:avLst/>
                  <a:gdLst/>
                  <a:ahLst/>
                  <a:cxnLst>
                    <a:cxn ang="0">
                      <a:pos x="2147483646" y="0"/>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1773" h="521">
                      <a:moveTo>
                        <a:pt x="1682" y="0"/>
                      </a:moveTo>
                      <a:lnTo>
                        <a:pt x="1682" y="0"/>
                      </a:lnTo>
                      <a:lnTo>
                        <a:pt x="91" y="0"/>
                      </a:lnTo>
                      <a:cubicBezTo>
                        <a:pt x="41" y="0"/>
                        <a:pt x="0" y="41"/>
                        <a:pt x="0" y="91"/>
                      </a:cubicBezTo>
                      <a:lnTo>
                        <a:pt x="0" y="394"/>
                      </a:lnTo>
                      <a:cubicBezTo>
                        <a:pt x="0" y="444"/>
                        <a:pt x="41" y="485"/>
                        <a:pt x="91" y="485"/>
                      </a:cubicBezTo>
                      <a:lnTo>
                        <a:pt x="1166" y="485"/>
                      </a:lnTo>
                      <a:cubicBezTo>
                        <a:pt x="1178" y="507"/>
                        <a:pt x="1200" y="521"/>
                        <a:pt x="1226" y="521"/>
                      </a:cubicBezTo>
                      <a:cubicBezTo>
                        <a:pt x="1265" y="521"/>
                        <a:pt x="1296" y="490"/>
                        <a:pt x="1296" y="452"/>
                      </a:cubicBezTo>
                      <a:cubicBezTo>
                        <a:pt x="1296" y="414"/>
                        <a:pt x="1265" y="382"/>
                        <a:pt x="1226" y="382"/>
                      </a:cubicBezTo>
                      <a:cubicBezTo>
                        <a:pt x="1200" y="382"/>
                        <a:pt x="1178" y="397"/>
                        <a:pt x="1166" y="419"/>
                      </a:cubicBezTo>
                      <a:lnTo>
                        <a:pt x="91" y="419"/>
                      </a:lnTo>
                      <a:cubicBezTo>
                        <a:pt x="78" y="419"/>
                        <a:pt x="67" y="408"/>
                        <a:pt x="67" y="394"/>
                      </a:cubicBezTo>
                      <a:lnTo>
                        <a:pt x="67" y="91"/>
                      </a:lnTo>
                      <a:cubicBezTo>
                        <a:pt x="67" y="77"/>
                        <a:pt x="78" y="67"/>
                        <a:pt x="91" y="67"/>
                      </a:cubicBezTo>
                      <a:lnTo>
                        <a:pt x="1682" y="67"/>
                      </a:lnTo>
                      <a:cubicBezTo>
                        <a:pt x="1695" y="67"/>
                        <a:pt x="1706" y="77"/>
                        <a:pt x="1706" y="91"/>
                      </a:cubicBezTo>
                      <a:lnTo>
                        <a:pt x="1706" y="394"/>
                      </a:lnTo>
                      <a:cubicBezTo>
                        <a:pt x="1706" y="408"/>
                        <a:pt x="1695" y="419"/>
                        <a:pt x="1682" y="419"/>
                      </a:cubicBezTo>
                      <a:lnTo>
                        <a:pt x="1504" y="419"/>
                      </a:lnTo>
                      <a:cubicBezTo>
                        <a:pt x="1493" y="397"/>
                        <a:pt x="1470" y="382"/>
                        <a:pt x="1444" y="382"/>
                      </a:cubicBezTo>
                      <a:cubicBezTo>
                        <a:pt x="1406" y="382"/>
                        <a:pt x="1374" y="414"/>
                        <a:pt x="1374" y="452"/>
                      </a:cubicBezTo>
                      <a:cubicBezTo>
                        <a:pt x="1374" y="490"/>
                        <a:pt x="1406" y="521"/>
                        <a:pt x="1444" y="521"/>
                      </a:cubicBezTo>
                      <a:cubicBezTo>
                        <a:pt x="1470" y="521"/>
                        <a:pt x="1493" y="507"/>
                        <a:pt x="1504" y="485"/>
                      </a:cubicBezTo>
                      <a:lnTo>
                        <a:pt x="1682" y="485"/>
                      </a:lnTo>
                      <a:cubicBezTo>
                        <a:pt x="1732" y="485"/>
                        <a:pt x="1773" y="444"/>
                        <a:pt x="1773" y="394"/>
                      </a:cubicBezTo>
                      <a:lnTo>
                        <a:pt x="1773" y="91"/>
                      </a:lnTo>
                      <a:cubicBezTo>
                        <a:pt x="1773" y="41"/>
                        <a:pt x="1732" y="0"/>
                        <a:pt x="1682" y="0"/>
                      </a:cubicBez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278" name="Freeform 138">
                  <a:extLst>
                    <a:ext uri="{FF2B5EF4-FFF2-40B4-BE49-F238E27FC236}">
                      <a16:creationId xmlns:a16="http://schemas.microsoft.com/office/drawing/2014/main" id="{167DABF1-987B-368B-E5FF-274B59754BB0}"/>
                    </a:ext>
                  </a:extLst>
                </p:cNvPr>
                <p:cNvSpPr/>
                <p:nvPr/>
              </p:nvSpPr>
              <p:spPr>
                <a:xfrm>
                  <a:off x="2714625" y="2389188"/>
                  <a:ext cx="171450" cy="57150"/>
                </a:xfrm>
                <a:custGeom>
                  <a:avLst/>
                  <a:gdLst/>
                  <a:ahLst/>
                  <a:cxnLst>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365" h="122">
                      <a:moveTo>
                        <a:pt x="353" y="105"/>
                      </a:moveTo>
                      <a:lnTo>
                        <a:pt x="353" y="105"/>
                      </a:lnTo>
                      <a:cubicBezTo>
                        <a:pt x="365" y="91"/>
                        <a:pt x="363" y="70"/>
                        <a:pt x="348" y="58"/>
                      </a:cubicBezTo>
                      <a:cubicBezTo>
                        <a:pt x="301" y="21"/>
                        <a:pt x="242" y="0"/>
                        <a:pt x="182" y="0"/>
                      </a:cubicBezTo>
                      <a:cubicBezTo>
                        <a:pt x="122" y="0"/>
                        <a:pt x="63" y="21"/>
                        <a:pt x="16" y="59"/>
                      </a:cubicBezTo>
                      <a:cubicBezTo>
                        <a:pt x="2" y="70"/>
                        <a:pt x="0" y="91"/>
                        <a:pt x="11" y="105"/>
                      </a:cubicBezTo>
                      <a:cubicBezTo>
                        <a:pt x="18" y="114"/>
                        <a:pt x="27" y="118"/>
                        <a:pt x="37" y="118"/>
                      </a:cubicBezTo>
                      <a:cubicBezTo>
                        <a:pt x="44" y="118"/>
                        <a:pt x="52" y="116"/>
                        <a:pt x="58" y="111"/>
                      </a:cubicBezTo>
                      <a:cubicBezTo>
                        <a:pt x="94" y="82"/>
                        <a:pt x="137" y="67"/>
                        <a:pt x="182" y="67"/>
                      </a:cubicBezTo>
                      <a:cubicBezTo>
                        <a:pt x="228" y="67"/>
                        <a:pt x="271" y="82"/>
                        <a:pt x="307" y="111"/>
                      </a:cubicBezTo>
                      <a:cubicBezTo>
                        <a:pt x="321" y="122"/>
                        <a:pt x="342" y="120"/>
                        <a:pt x="353" y="105"/>
                      </a:cubicBez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279" name="Freeform 139">
                  <a:extLst>
                    <a:ext uri="{FF2B5EF4-FFF2-40B4-BE49-F238E27FC236}">
                      <a16:creationId xmlns:a16="http://schemas.microsoft.com/office/drawing/2014/main" id="{02CA9D76-EB4E-E786-2734-209D79DF312C}"/>
                    </a:ext>
                  </a:extLst>
                </p:cNvPr>
                <p:cNvSpPr/>
                <p:nvPr/>
              </p:nvSpPr>
              <p:spPr>
                <a:xfrm>
                  <a:off x="2674938" y="2332038"/>
                  <a:ext cx="250825" cy="74613"/>
                </a:xfrm>
                <a:custGeom>
                  <a:avLst/>
                  <a:gdLst/>
                  <a:ahLst/>
                  <a:cxnLst>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533" h="159">
                      <a:moveTo>
                        <a:pt x="521" y="144"/>
                      </a:moveTo>
                      <a:lnTo>
                        <a:pt x="521" y="144"/>
                      </a:lnTo>
                      <a:cubicBezTo>
                        <a:pt x="533" y="131"/>
                        <a:pt x="532" y="109"/>
                        <a:pt x="519" y="97"/>
                      </a:cubicBezTo>
                      <a:cubicBezTo>
                        <a:pt x="450" y="34"/>
                        <a:pt x="361" y="0"/>
                        <a:pt x="267" y="0"/>
                      </a:cubicBezTo>
                      <a:cubicBezTo>
                        <a:pt x="173" y="0"/>
                        <a:pt x="83" y="35"/>
                        <a:pt x="14" y="99"/>
                      </a:cubicBezTo>
                      <a:cubicBezTo>
                        <a:pt x="1" y="111"/>
                        <a:pt x="0" y="132"/>
                        <a:pt x="12" y="146"/>
                      </a:cubicBezTo>
                      <a:cubicBezTo>
                        <a:pt x="19" y="153"/>
                        <a:pt x="28" y="157"/>
                        <a:pt x="37" y="157"/>
                      </a:cubicBezTo>
                      <a:cubicBezTo>
                        <a:pt x="45" y="157"/>
                        <a:pt x="53" y="154"/>
                        <a:pt x="59" y="148"/>
                      </a:cubicBezTo>
                      <a:cubicBezTo>
                        <a:pt x="116" y="95"/>
                        <a:pt x="190" y="66"/>
                        <a:pt x="267" y="66"/>
                      </a:cubicBezTo>
                      <a:cubicBezTo>
                        <a:pt x="344" y="66"/>
                        <a:pt x="417" y="95"/>
                        <a:pt x="474" y="146"/>
                      </a:cubicBezTo>
                      <a:cubicBezTo>
                        <a:pt x="487" y="159"/>
                        <a:pt x="508" y="158"/>
                        <a:pt x="521" y="144"/>
                      </a:cubicBez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280" name="Freeform 140">
                  <a:extLst>
                    <a:ext uri="{FF2B5EF4-FFF2-40B4-BE49-F238E27FC236}">
                      <a16:creationId xmlns:a16="http://schemas.microsoft.com/office/drawing/2014/main" id="{D81DCD72-D87E-92E3-90E8-4ACE8CD3187E}"/>
                    </a:ext>
                  </a:extLst>
                </p:cNvPr>
                <p:cNvSpPr/>
                <p:nvPr/>
              </p:nvSpPr>
              <p:spPr>
                <a:xfrm>
                  <a:off x="2636838" y="2278063"/>
                  <a:ext cx="327025" cy="90488"/>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Lst>
                  <a:rect l="0" t="0" r="0" b="0"/>
                  <a:pathLst>
                    <a:path w="695" h="194">
                      <a:moveTo>
                        <a:pt x="60" y="182"/>
                      </a:moveTo>
                      <a:lnTo>
                        <a:pt x="60" y="182"/>
                      </a:lnTo>
                      <a:cubicBezTo>
                        <a:pt x="138" y="108"/>
                        <a:pt x="240" y="67"/>
                        <a:pt x="347" y="67"/>
                      </a:cubicBezTo>
                      <a:cubicBezTo>
                        <a:pt x="455" y="67"/>
                        <a:pt x="557" y="108"/>
                        <a:pt x="635" y="182"/>
                      </a:cubicBezTo>
                      <a:cubicBezTo>
                        <a:pt x="641" y="189"/>
                        <a:pt x="650" y="192"/>
                        <a:pt x="658" y="192"/>
                      </a:cubicBezTo>
                      <a:cubicBezTo>
                        <a:pt x="667" y="192"/>
                        <a:pt x="676" y="188"/>
                        <a:pt x="682" y="182"/>
                      </a:cubicBezTo>
                      <a:cubicBezTo>
                        <a:pt x="695" y="168"/>
                        <a:pt x="694" y="147"/>
                        <a:pt x="681" y="134"/>
                      </a:cubicBezTo>
                      <a:cubicBezTo>
                        <a:pt x="591" y="48"/>
                        <a:pt x="472" y="0"/>
                        <a:pt x="347" y="0"/>
                      </a:cubicBezTo>
                      <a:cubicBezTo>
                        <a:pt x="223" y="0"/>
                        <a:pt x="104" y="47"/>
                        <a:pt x="14" y="134"/>
                      </a:cubicBezTo>
                      <a:cubicBezTo>
                        <a:pt x="1" y="146"/>
                        <a:pt x="0" y="167"/>
                        <a:pt x="13" y="181"/>
                      </a:cubicBezTo>
                      <a:cubicBezTo>
                        <a:pt x="26" y="194"/>
                        <a:pt x="47" y="194"/>
                        <a:pt x="60" y="182"/>
                      </a:cubicBez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281" name="Freeform 141">
                  <a:extLst>
                    <a:ext uri="{FF2B5EF4-FFF2-40B4-BE49-F238E27FC236}">
                      <a16:creationId xmlns:a16="http://schemas.microsoft.com/office/drawing/2014/main" id="{2CB777EC-0B6E-30C8-0089-8396A11BCD87}"/>
                    </a:ext>
                  </a:extLst>
                </p:cNvPr>
                <p:cNvSpPr/>
                <p:nvPr/>
              </p:nvSpPr>
              <p:spPr>
                <a:xfrm>
                  <a:off x="2767013" y="2447926"/>
                  <a:ext cx="66675" cy="65088"/>
                </a:xfrm>
                <a:custGeom>
                  <a:avLst/>
                  <a:gdLst/>
                  <a:ahLst/>
                  <a:cxnLst>
                    <a:cxn ang="0">
                      <a:pos x="0" y="2147483646"/>
                    </a:cxn>
                    <a:cxn ang="0">
                      <a:pos x="0" y="2147483646"/>
                    </a:cxn>
                    <a:cxn ang="0">
                      <a:pos x="2147483646" y="2147483646"/>
                    </a:cxn>
                    <a:cxn ang="0">
                      <a:pos x="2147483646" y="2147483646"/>
                    </a:cxn>
                    <a:cxn ang="0">
                      <a:pos x="2147483646" y="0"/>
                    </a:cxn>
                    <a:cxn ang="0">
                      <a:pos x="0" y="2147483646"/>
                    </a:cxn>
                  </a:cxnLst>
                  <a:rect l="0" t="0" r="0" b="0"/>
                  <a:pathLst>
                    <a:path w="139" h="139">
                      <a:moveTo>
                        <a:pt x="0" y="70"/>
                      </a:moveTo>
                      <a:lnTo>
                        <a:pt x="0" y="70"/>
                      </a:lnTo>
                      <a:cubicBezTo>
                        <a:pt x="0" y="108"/>
                        <a:pt x="31" y="139"/>
                        <a:pt x="70" y="139"/>
                      </a:cubicBezTo>
                      <a:cubicBezTo>
                        <a:pt x="108" y="139"/>
                        <a:pt x="139" y="108"/>
                        <a:pt x="139" y="70"/>
                      </a:cubicBezTo>
                      <a:cubicBezTo>
                        <a:pt x="139" y="31"/>
                        <a:pt x="108" y="0"/>
                        <a:pt x="70" y="0"/>
                      </a:cubicBezTo>
                      <a:cubicBezTo>
                        <a:pt x="31" y="0"/>
                        <a:pt x="0" y="31"/>
                        <a:pt x="0" y="70"/>
                      </a:cubicBez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282" name="Freeform 142">
                  <a:extLst>
                    <a:ext uri="{FF2B5EF4-FFF2-40B4-BE49-F238E27FC236}">
                      <a16:creationId xmlns:a16="http://schemas.microsoft.com/office/drawing/2014/main" id="{2938E00D-F28B-88AF-6B5F-015ECE0AF40B}"/>
                    </a:ext>
                  </a:extLst>
                </p:cNvPr>
                <p:cNvSpPr/>
                <p:nvPr/>
              </p:nvSpPr>
              <p:spPr>
                <a:xfrm>
                  <a:off x="2419350" y="2278063"/>
                  <a:ext cx="31750" cy="250825"/>
                </a:xfrm>
                <a:custGeom>
                  <a:avLst/>
                  <a:gdLst/>
                  <a:ahLst/>
                  <a:cxnLst>
                    <a:cxn ang="0">
                      <a:pos x="2147483646" y="2147483646"/>
                    </a:cxn>
                    <a:cxn ang="0">
                      <a:pos x="2147483646" y="2147483646"/>
                    </a:cxn>
                    <a:cxn ang="0">
                      <a:pos x="2147483646" y="2147483646"/>
                    </a:cxn>
                    <a:cxn ang="0">
                      <a:pos x="2147483646" y="2147483646"/>
                    </a:cxn>
                    <a:cxn ang="0">
                      <a:pos x="2147483646" y="0"/>
                    </a:cxn>
                    <a:cxn ang="0">
                      <a:pos x="0" y="2147483646"/>
                    </a:cxn>
                    <a:cxn ang="0">
                      <a:pos x="0" y="2147483646"/>
                    </a:cxn>
                    <a:cxn ang="0">
                      <a:pos x="2147483646" y="2147483646"/>
                    </a:cxn>
                  </a:cxnLst>
                  <a:rect l="0" t="0" r="0" b="0"/>
                  <a:pathLst>
                    <a:path w="67" h="533">
                      <a:moveTo>
                        <a:pt x="33" y="533"/>
                      </a:moveTo>
                      <a:lnTo>
                        <a:pt x="33" y="533"/>
                      </a:lnTo>
                      <a:cubicBezTo>
                        <a:pt x="52" y="533"/>
                        <a:pt x="67" y="518"/>
                        <a:pt x="67" y="500"/>
                      </a:cubicBezTo>
                      <a:lnTo>
                        <a:pt x="67" y="33"/>
                      </a:lnTo>
                      <a:cubicBezTo>
                        <a:pt x="67" y="15"/>
                        <a:pt x="52" y="0"/>
                        <a:pt x="33" y="0"/>
                      </a:cubicBezTo>
                      <a:cubicBezTo>
                        <a:pt x="15" y="0"/>
                        <a:pt x="0" y="15"/>
                        <a:pt x="0" y="33"/>
                      </a:cubicBezTo>
                      <a:lnTo>
                        <a:pt x="0" y="500"/>
                      </a:lnTo>
                      <a:cubicBezTo>
                        <a:pt x="0" y="518"/>
                        <a:pt x="15" y="533"/>
                        <a:pt x="33" y="533"/>
                      </a:cubicBez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283" name="Freeform 143">
                  <a:extLst>
                    <a:ext uri="{FF2B5EF4-FFF2-40B4-BE49-F238E27FC236}">
                      <a16:creationId xmlns:a16="http://schemas.microsoft.com/office/drawing/2014/main" id="{3143DC9E-A033-2D6B-BC29-922064B180A1}"/>
                    </a:ext>
                  </a:extLst>
                </p:cNvPr>
                <p:cNvSpPr/>
                <p:nvPr/>
              </p:nvSpPr>
              <p:spPr>
                <a:xfrm>
                  <a:off x="3149600" y="2278063"/>
                  <a:ext cx="31750" cy="250825"/>
                </a:xfrm>
                <a:custGeom>
                  <a:avLst/>
                  <a:gdLst/>
                  <a:ahLst/>
                  <a:cxnLst>
                    <a:cxn ang="0">
                      <a:pos x="2147483646" y="2147483646"/>
                    </a:cxn>
                    <a:cxn ang="0">
                      <a:pos x="2147483646" y="2147483646"/>
                    </a:cxn>
                    <a:cxn ang="0">
                      <a:pos x="2147483646" y="2147483646"/>
                    </a:cxn>
                    <a:cxn ang="0">
                      <a:pos x="2147483646" y="2147483646"/>
                    </a:cxn>
                    <a:cxn ang="0">
                      <a:pos x="2147483646" y="0"/>
                    </a:cxn>
                    <a:cxn ang="0">
                      <a:pos x="0" y="2147483646"/>
                    </a:cxn>
                    <a:cxn ang="0">
                      <a:pos x="0" y="2147483646"/>
                    </a:cxn>
                    <a:cxn ang="0">
                      <a:pos x="2147483646" y="2147483646"/>
                    </a:cxn>
                  </a:cxnLst>
                  <a:rect l="0" t="0" r="0" b="0"/>
                  <a:pathLst>
                    <a:path w="67" h="533">
                      <a:moveTo>
                        <a:pt x="34" y="533"/>
                      </a:moveTo>
                      <a:lnTo>
                        <a:pt x="34" y="533"/>
                      </a:lnTo>
                      <a:cubicBezTo>
                        <a:pt x="52" y="533"/>
                        <a:pt x="67" y="518"/>
                        <a:pt x="67" y="500"/>
                      </a:cubicBezTo>
                      <a:lnTo>
                        <a:pt x="67" y="33"/>
                      </a:lnTo>
                      <a:cubicBezTo>
                        <a:pt x="67" y="15"/>
                        <a:pt x="52" y="0"/>
                        <a:pt x="34" y="0"/>
                      </a:cubicBezTo>
                      <a:cubicBezTo>
                        <a:pt x="15" y="0"/>
                        <a:pt x="0" y="15"/>
                        <a:pt x="0" y="33"/>
                      </a:cubicBezTo>
                      <a:lnTo>
                        <a:pt x="0" y="500"/>
                      </a:lnTo>
                      <a:cubicBezTo>
                        <a:pt x="0" y="518"/>
                        <a:pt x="15" y="533"/>
                        <a:pt x="34" y="533"/>
                      </a:cubicBez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284" name="Freeform 144">
                  <a:extLst>
                    <a:ext uri="{FF2B5EF4-FFF2-40B4-BE49-F238E27FC236}">
                      <a16:creationId xmlns:a16="http://schemas.microsoft.com/office/drawing/2014/main" id="{4EC3995C-B373-0AB3-D2F3-FD0B785A927A}"/>
                    </a:ext>
                  </a:extLst>
                </p:cNvPr>
                <p:cNvSpPr>
                  <a:spLocks noEditPoints="1"/>
                </p:cNvSpPr>
                <p:nvPr/>
              </p:nvSpPr>
              <p:spPr>
                <a:xfrm>
                  <a:off x="2460625" y="2644776"/>
                  <a:ext cx="65088" cy="6350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0"/>
                    </a:cxn>
                    <a:cxn ang="0">
                      <a:pos x="0" y="2147483646"/>
                    </a:cxn>
                  </a:cxnLst>
                  <a:rect l="0" t="0" r="0" b="0"/>
                  <a:pathLst>
                    <a:path w="137" h="137">
                      <a:moveTo>
                        <a:pt x="97" y="69"/>
                      </a:moveTo>
                      <a:lnTo>
                        <a:pt x="97" y="69"/>
                      </a:lnTo>
                      <a:cubicBezTo>
                        <a:pt x="97" y="84"/>
                        <a:pt x="84" y="97"/>
                        <a:pt x="68" y="97"/>
                      </a:cubicBezTo>
                      <a:cubicBezTo>
                        <a:pt x="53" y="97"/>
                        <a:pt x="40" y="84"/>
                        <a:pt x="40" y="69"/>
                      </a:cubicBezTo>
                      <a:cubicBezTo>
                        <a:pt x="40" y="53"/>
                        <a:pt x="53" y="40"/>
                        <a:pt x="68" y="40"/>
                      </a:cubicBezTo>
                      <a:cubicBezTo>
                        <a:pt x="84" y="40"/>
                        <a:pt x="97" y="53"/>
                        <a:pt x="97" y="69"/>
                      </a:cubicBezTo>
                      <a:close/>
                      <a:moveTo>
                        <a:pt x="0" y="69"/>
                      </a:moveTo>
                      <a:lnTo>
                        <a:pt x="0" y="69"/>
                      </a:lnTo>
                      <a:cubicBezTo>
                        <a:pt x="0" y="106"/>
                        <a:pt x="31" y="137"/>
                        <a:pt x="68" y="137"/>
                      </a:cubicBezTo>
                      <a:cubicBezTo>
                        <a:pt x="106" y="137"/>
                        <a:pt x="137" y="106"/>
                        <a:pt x="137" y="69"/>
                      </a:cubicBezTo>
                      <a:cubicBezTo>
                        <a:pt x="137" y="31"/>
                        <a:pt x="106" y="0"/>
                        <a:pt x="68" y="0"/>
                      </a:cubicBezTo>
                      <a:cubicBezTo>
                        <a:pt x="31" y="0"/>
                        <a:pt x="0" y="31"/>
                        <a:pt x="0" y="69"/>
                      </a:cubicBez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285" name="Freeform 145">
                  <a:extLst>
                    <a:ext uri="{FF2B5EF4-FFF2-40B4-BE49-F238E27FC236}">
                      <a16:creationId xmlns:a16="http://schemas.microsoft.com/office/drawing/2014/main" id="{B832A27D-CE42-0582-3D0E-3F77BC99B189}"/>
                    </a:ext>
                  </a:extLst>
                </p:cNvPr>
                <p:cNvSpPr/>
                <p:nvPr/>
              </p:nvSpPr>
              <p:spPr>
                <a:xfrm>
                  <a:off x="2905125" y="2646363"/>
                  <a:ext cx="80963" cy="63500"/>
                </a:xfrm>
                <a:custGeom>
                  <a:avLst/>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 ang="0">
                      <a:pos x="2147483646" y="0"/>
                    </a:cxn>
                  </a:cxnLst>
                  <a:rect l="0" t="0" r="0" b="0"/>
                  <a:pathLst>
                    <a:path w="171" h="135">
                      <a:moveTo>
                        <a:pt x="30" y="0"/>
                      </a:moveTo>
                      <a:lnTo>
                        <a:pt x="30" y="0"/>
                      </a:lnTo>
                      <a:lnTo>
                        <a:pt x="30" y="38"/>
                      </a:lnTo>
                      <a:lnTo>
                        <a:pt x="0" y="38"/>
                      </a:lnTo>
                      <a:lnTo>
                        <a:pt x="0" y="135"/>
                      </a:lnTo>
                      <a:lnTo>
                        <a:pt x="171" y="135"/>
                      </a:lnTo>
                      <a:lnTo>
                        <a:pt x="171" y="38"/>
                      </a:lnTo>
                      <a:lnTo>
                        <a:pt x="140" y="38"/>
                      </a:lnTo>
                      <a:lnTo>
                        <a:pt x="140" y="0"/>
                      </a:lnTo>
                      <a:lnTo>
                        <a:pt x="30" y="0"/>
                      </a:ln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286" name="Freeform 146">
                  <a:extLst>
                    <a:ext uri="{FF2B5EF4-FFF2-40B4-BE49-F238E27FC236}">
                      <a16:creationId xmlns:a16="http://schemas.microsoft.com/office/drawing/2014/main" id="{CA1AA107-2094-472C-41B5-D2D15A2D96EC}"/>
                    </a:ext>
                  </a:extLst>
                </p:cNvPr>
                <p:cNvSpPr/>
                <p:nvPr/>
              </p:nvSpPr>
              <p:spPr>
                <a:xfrm>
                  <a:off x="2813050" y="2646363"/>
                  <a:ext cx="80963" cy="63500"/>
                </a:xfrm>
                <a:custGeom>
                  <a:avLst/>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 ang="0">
                      <a:pos x="2147483646" y="0"/>
                    </a:cxn>
                  </a:cxnLst>
                  <a:rect l="0" t="0" r="0" b="0"/>
                  <a:pathLst>
                    <a:path w="171" h="135">
                      <a:moveTo>
                        <a:pt x="31" y="0"/>
                      </a:moveTo>
                      <a:lnTo>
                        <a:pt x="31" y="0"/>
                      </a:lnTo>
                      <a:lnTo>
                        <a:pt x="31" y="38"/>
                      </a:lnTo>
                      <a:lnTo>
                        <a:pt x="0" y="38"/>
                      </a:lnTo>
                      <a:lnTo>
                        <a:pt x="0" y="135"/>
                      </a:lnTo>
                      <a:lnTo>
                        <a:pt x="171" y="135"/>
                      </a:lnTo>
                      <a:lnTo>
                        <a:pt x="171" y="38"/>
                      </a:lnTo>
                      <a:lnTo>
                        <a:pt x="140" y="38"/>
                      </a:lnTo>
                      <a:lnTo>
                        <a:pt x="140" y="0"/>
                      </a:lnTo>
                      <a:lnTo>
                        <a:pt x="31" y="0"/>
                      </a:ln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287" name="Freeform 147">
                  <a:extLst>
                    <a:ext uri="{FF2B5EF4-FFF2-40B4-BE49-F238E27FC236}">
                      <a16:creationId xmlns:a16="http://schemas.microsoft.com/office/drawing/2014/main" id="{54B12EA6-E841-C92C-1A47-8E047A0E5570}"/>
                    </a:ext>
                  </a:extLst>
                </p:cNvPr>
                <p:cNvSpPr/>
                <p:nvPr/>
              </p:nvSpPr>
              <p:spPr>
                <a:xfrm>
                  <a:off x="2720975" y="2646363"/>
                  <a:ext cx="80963" cy="63500"/>
                </a:xfrm>
                <a:custGeom>
                  <a:avLst/>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 ang="0">
                      <a:pos x="2147483646" y="0"/>
                    </a:cxn>
                  </a:cxnLst>
                  <a:rect l="0" t="0" r="0" b="0"/>
                  <a:pathLst>
                    <a:path w="172" h="135">
                      <a:moveTo>
                        <a:pt x="31" y="0"/>
                      </a:moveTo>
                      <a:lnTo>
                        <a:pt x="31" y="0"/>
                      </a:lnTo>
                      <a:lnTo>
                        <a:pt x="31" y="38"/>
                      </a:lnTo>
                      <a:lnTo>
                        <a:pt x="0" y="38"/>
                      </a:lnTo>
                      <a:lnTo>
                        <a:pt x="0" y="135"/>
                      </a:lnTo>
                      <a:lnTo>
                        <a:pt x="172" y="135"/>
                      </a:lnTo>
                      <a:lnTo>
                        <a:pt x="172" y="38"/>
                      </a:lnTo>
                      <a:lnTo>
                        <a:pt x="141" y="38"/>
                      </a:lnTo>
                      <a:lnTo>
                        <a:pt x="141" y="0"/>
                      </a:lnTo>
                      <a:lnTo>
                        <a:pt x="31" y="0"/>
                      </a:ln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288" name="Freeform 148">
                  <a:extLst>
                    <a:ext uri="{FF2B5EF4-FFF2-40B4-BE49-F238E27FC236}">
                      <a16:creationId xmlns:a16="http://schemas.microsoft.com/office/drawing/2014/main" id="{EEB809C3-D1CE-C4D8-FBB6-5DE0822B2540}"/>
                    </a:ext>
                  </a:extLst>
                </p:cNvPr>
                <p:cNvSpPr/>
                <p:nvPr/>
              </p:nvSpPr>
              <p:spPr>
                <a:xfrm>
                  <a:off x="2628900" y="2646363"/>
                  <a:ext cx="80963" cy="63500"/>
                </a:xfrm>
                <a:custGeom>
                  <a:avLst/>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 ang="0">
                      <a:pos x="2147483646" y="0"/>
                    </a:cxn>
                  </a:cxnLst>
                  <a:rect l="0" t="0" r="0" b="0"/>
                  <a:pathLst>
                    <a:path w="171" h="135">
                      <a:moveTo>
                        <a:pt x="31" y="0"/>
                      </a:moveTo>
                      <a:lnTo>
                        <a:pt x="31" y="0"/>
                      </a:lnTo>
                      <a:lnTo>
                        <a:pt x="31" y="38"/>
                      </a:lnTo>
                      <a:lnTo>
                        <a:pt x="0" y="38"/>
                      </a:lnTo>
                      <a:lnTo>
                        <a:pt x="0" y="135"/>
                      </a:lnTo>
                      <a:lnTo>
                        <a:pt x="171" y="135"/>
                      </a:lnTo>
                      <a:lnTo>
                        <a:pt x="171" y="38"/>
                      </a:lnTo>
                      <a:lnTo>
                        <a:pt x="140" y="38"/>
                      </a:lnTo>
                      <a:lnTo>
                        <a:pt x="140" y="0"/>
                      </a:lnTo>
                      <a:lnTo>
                        <a:pt x="31" y="0"/>
                      </a:ln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289" name="Freeform 149">
                  <a:extLst>
                    <a:ext uri="{FF2B5EF4-FFF2-40B4-BE49-F238E27FC236}">
                      <a16:creationId xmlns:a16="http://schemas.microsoft.com/office/drawing/2014/main" id="{0994AF1C-D550-CF40-92B9-A629A72D28A1}"/>
                    </a:ext>
                  </a:extLst>
                </p:cNvPr>
                <p:cNvSpPr/>
                <p:nvPr/>
              </p:nvSpPr>
              <p:spPr>
                <a:xfrm>
                  <a:off x="3022600" y="2643188"/>
                  <a:ext cx="50800" cy="66675"/>
                </a:xfrm>
                <a:custGeom>
                  <a:avLst/>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 ang="0">
                      <a:pos x="2147483646" y="0"/>
                    </a:cxn>
                  </a:cxnLst>
                  <a:rect l="0" t="0" r="0" b="0"/>
                  <a:pathLst>
                    <a:path w="107" h="139">
                      <a:moveTo>
                        <a:pt x="30" y="0"/>
                      </a:moveTo>
                      <a:lnTo>
                        <a:pt x="30" y="0"/>
                      </a:lnTo>
                      <a:lnTo>
                        <a:pt x="30" y="29"/>
                      </a:lnTo>
                      <a:lnTo>
                        <a:pt x="0" y="29"/>
                      </a:lnTo>
                      <a:lnTo>
                        <a:pt x="0" y="139"/>
                      </a:lnTo>
                      <a:lnTo>
                        <a:pt x="107" y="139"/>
                      </a:lnTo>
                      <a:lnTo>
                        <a:pt x="107" y="29"/>
                      </a:lnTo>
                      <a:lnTo>
                        <a:pt x="77" y="29"/>
                      </a:lnTo>
                      <a:lnTo>
                        <a:pt x="77" y="0"/>
                      </a:lnTo>
                      <a:lnTo>
                        <a:pt x="30" y="0"/>
                      </a:ln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290" name="Freeform 150">
                  <a:extLst>
                    <a:ext uri="{FF2B5EF4-FFF2-40B4-BE49-F238E27FC236}">
                      <a16:creationId xmlns:a16="http://schemas.microsoft.com/office/drawing/2014/main" id="{0484EA5B-8F29-3A74-FFAE-C24D8294E55B}"/>
                    </a:ext>
                  </a:extLst>
                </p:cNvPr>
                <p:cNvSpPr/>
                <p:nvPr/>
              </p:nvSpPr>
              <p:spPr>
                <a:xfrm>
                  <a:off x="3082925" y="2643188"/>
                  <a:ext cx="50800" cy="66675"/>
                </a:xfrm>
                <a:custGeom>
                  <a:avLst/>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 ang="0">
                      <a:pos x="2147483646" y="0"/>
                    </a:cxn>
                  </a:cxnLst>
                  <a:rect l="0" t="0" r="0" b="0"/>
                  <a:pathLst>
                    <a:path w="107" h="139">
                      <a:moveTo>
                        <a:pt x="30" y="0"/>
                      </a:moveTo>
                      <a:lnTo>
                        <a:pt x="30" y="0"/>
                      </a:lnTo>
                      <a:lnTo>
                        <a:pt x="30" y="29"/>
                      </a:lnTo>
                      <a:lnTo>
                        <a:pt x="0" y="29"/>
                      </a:lnTo>
                      <a:lnTo>
                        <a:pt x="0" y="139"/>
                      </a:lnTo>
                      <a:lnTo>
                        <a:pt x="107" y="139"/>
                      </a:lnTo>
                      <a:lnTo>
                        <a:pt x="107" y="29"/>
                      </a:lnTo>
                      <a:lnTo>
                        <a:pt x="77" y="29"/>
                      </a:lnTo>
                      <a:lnTo>
                        <a:pt x="77" y="0"/>
                      </a:lnTo>
                      <a:lnTo>
                        <a:pt x="30" y="0"/>
                      </a:ln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grpSp>
          <p:sp>
            <p:nvSpPr>
              <p:cNvPr id="276" name="文本框 183">
                <a:extLst>
                  <a:ext uri="{FF2B5EF4-FFF2-40B4-BE49-F238E27FC236}">
                    <a16:creationId xmlns:a16="http://schemas.microsoft.com/office/drawing/2014/main" id="{7F0A5D8B-F77C-1056-A972-6349152D1EBA}"/>
                  </a:ext>
                </a:extLst>
              </p:cNvPr>
              <p:cNvSpPr txBox="1"/>
              <p:nvPr/>
            </p:nvSpPr>
            <p:spPr>
              <a:xfrm>
                <a:off x="7033348" y="1243826"/>
                <a:ext cx="484107" cy="246221"/>
              </a:xfrm>
              <a:prstGeom prst="rect">
                <a:avLst/>
              </a:prstGeom>
              <a:noFill/>
            </p:spPr>
            <p:txBody>
              <a:bodyPr wrap="none" lIns="0" tIns="0" rIns="0" bIns="0" rtlCol="0">
                <a:spAutoFit/>
              </a:bodyPr>
              <a:lstStyle/>
              <a:p>
                <a:pPr algn="ctr" defTabSz="914035">
                  <a:defRPr/>
                </a:pPr>
                <a:r>
                  <a:rPr lang="en-US" altLang="zh-CN" sz="800" kern="0" dirty="0">
                    <a:solidFill>
                      <a:prstClr val="white">
                        <a:lumMod val="50000"/>
                      </a:prstClr>
                    </a:solidFill>
                    <a:latin typeface="微软雅黑" panose="020B0503020204020204" pitchFamily="34" charset="-122"/>
                    <a:ea typeface="微软雅黑" panose="020B0503020204020204" pitchFamily="34" charset="-122"/>
                  </a:rPr>
                  <a:t>Ch. Width</a:t>
                </a:r>
              </a:p>
              <a:p>
                <a:pPr algn="ctr" defTabSz="914035">
                  <a:defRPr/>
                </a:pPr>
                <a:r>
                  <a:rPr lang="en-US" altLang="zh-CN" sz="800" kern="0" dirty="0">
                    <a:solidFill>
                      <a:prstClr val="white">
                        <a:lumMod val="50000"/>
                      </a:prstClr>
                    </a:solidFill>
                    <a:latin typeface="微软雅黑" panose="020B0503020204020204" pitchFamily="34" charset="-122"/>
                    <a:ea typeface="微软雅黑" panose="020B0503020204020204" pitchFamily="34" charset="-122"/>
                  </a:rPr>
                  <a:t>40M</a:t>
                </a:r>
                <a:endParaRPr lang="zh-CN" altLang="en-US" sz="800" kern="0" dirty="0">
                  <a:solidFill>
                    <a:prstClr val="white">
                      <a:lumMod val="50000"/>
                    </a:prstClr>
                  </a:solidFill>
                  <a:latin typeface="微软雅黑" panose="020B0503020204020204" pitchFamily="34" charset="-122"/>
                  <a:ea typeface="微软雅黑" panose="020B0503020204020204" pitchFamily="34" charset="-122"/>
                </a:endParaRPr>
              </a:p>
            </p:txBody>
          </p:sp>
        </p:grpSp>
      </p:grpSp>
      <p:sp>
        <p:nvSpPr>
          <p:cNvPr id="291" name="矩形 198">
            <a:extLst>
              <a:ext uri="{FF2B5EF4-FFF2-40B4-BE49-F238E27FC236}">
                <a16:creationId xmlns:a16="http://schemas.microsoft.com/office/drawing/2014/main" id="{4C1F3E29-6949-D571-D92D-D4772DD2C606}"/>
              </a:ext>
            </a:extLst>
          </p:cNvPr>
          <p:cNvSpPr/>
          <p:nvPr/>
        </p:nvSpPr>
        <p:spPr>
          <a:xfrm>
            <a:off x="4454964" y="1740749"/>
            <a:ext cx="1020610" cy="253916"/>
          </a:xfrm>
          <a:prstGeom prst="rect">
            <a:avLst/>
          </a:prstGeom>
        </p:spPr>
        <p:txBody>
          <a:bodyPr wrap="square">
            <a:spAutoFit/>
          </a:bodyPr>
          <a:lstStyle/>
          <a:p>
            <a:pPr algn="ctr" defTabSz="914034" fontAlgn="base">
              <a:spcBef>
                <a:spcPct val="0"/>
              </a:spcBef>
              <a:spcAft>
                <a:spcPct val="0"/>
              </a:spcAft>
            </a:pPr>
            <a:r>
              <a:rPr lang="en-US" altLang="zh-CN" sz="1050" b="1" dirty="0">
                <a:solidFill>
                  <a:srgbClr val="C00000"/>
                </a:solidFill>
                <a:latin typeface="微软雅黑" panose="020B0503020204020204" pitchFamily="34" charset="-122"/>
                <a:ea typeface="微软雅黑" panose="020B0503020204020204" pitchFamily="34" charset="-122"/>
              </a:rPr>
              <a:t>Interference</a:t>
            </a:r>
            <a:endParaRPr lang="zh-CN" altLang="en-US" sz="1050" b="1" dirty="0">
              <a:solidFill>
                <a:srgbClr val="C00000"/>
              </a:solidFill>
              <a:latin typeface="微软雅黑" panose="020B0503020204020204" pitchFamily="34" charset="-122"/>
              <a:ea typeface="微软雅黑" panose="020B0503020204020204" pitchFamily="34" charset="-122"/>
            </a:endParaRPr>
          </a:p>
        </p:txBody>
      </p:sp>
      <p:sp>
        <p:nvSpPr>
          <p:cNvPr id="292" name="矩形 198">
            <a:extLst>
              <a:ext uri="{FF2B5EF4-FFF2-40B4-BE49-F238E27FC236}">
                <a16:creationId xmlns:a16="http://schemas.microsoft.com/office/drawing/2014/main" id="{617F2D45-EE26-FB1D-60FA-EDFF44FA0A69}"/>
              </a:ext>
            </a:extLst>
          </p:cNvPr>
          <p:cNvSpPr/>
          <p:nvPr/>
        </p:nvSpPr>
        <p:spPr>
          <a:xfrm>
            <a:off x="4430325" y="2372229"/>
            <a:ext cx="1020610" cy="253916"/>
          </a:xfrm>
          <a:prstGeom prst="rect">
            <a:avLst/>
          </a:prstGeom>
        </p:spPr>
        <p:txBody>
          <a:bodyPr wrap="square">
            <a:spAutoFit/>
          </a:bodyPr>
          <a:lstStyle/>
          <a:p>
            <a:pPr algn="ctr" defTabSz="914034" fontAlgn="base">
              <a:spcBef>
                <a:spcPct val="0"/>
              </a:spcBef>
              <a:spcAft>
                <a:spcPct val="0"/>
              </a:spcAft>
            </a:pPr>
            <a:r>
              <a:rPr lang="en-US" altLang="zh-CN" sz="1050" b="1" dirty="0">
                <a:solidFill>
                  <a:srgbClr val="C00000"/>
                </a:solidFill>
                <a:latin typeface="微软雅黑" panose="020B0503020204020204" pitchFamily="34" charset="-122"/>
                <a:ea typeface="微软雅黑" panose="020B0503020204020204" pitchFamily="34" charset="-122"/>
              </a:rPr>
              <a:t>Interference</a:t>
            </a:r>
            <a:endParaRPr lang="zh-CN" altLang="en-US" sz="1050" b="1" dirty="0">
              <a:solidFill>
                <a:srgbClr val="C00000"/>
              </a:solidFill>
              <a:latin typeface="微软雅黑" panose="020B0503020204020204" pitchFamily="34" charset="-122"/>
              <a:ea typeface="微软雅黑" panose="020B0503020204020204" pitchFamily="34" charset="-122"/>
            </a:endParaRPr>
          </a:p>
        </p:txBody>
      </p:sp>
      <p:sp>
        <p:nvSpPr>
          <p:cNvPr id="294" name="矩形 204">
            <a:extLst>
              <a:ext uri="{FF2B5EF4-FFF2-40B4-BE49-F238E27FC236}">
                <a16:creationId xmlns:a16="http://schemas.microsoft.com/office/drawing/2014/main" id="{25BDDC5F-5BF1-2E78-81AE-7836A5773246}"/>
              </a:ext>
            </a:extLst>
          </p:cNvPr>
          <p:cNvSpPr/>
          <p:nvPr/>
        </p:nvSpPr>
        <p:spPr>
          <a:xfrm>
            <a:off x="12536188" y="5153530"/>
            <a:ext cx="1580236" cy="246157"/>
          </a:xfrm>
          <a:prstGeom prst="rect">
            <a:avLst/>
          </a:prstGeom>
        </p:spPr>
        <p:txBody>
          <a:bodyPr wrap="square">
            <a:spAutoFit/>
          </a:bodyPr>
          <a:lstStyle/>
          <a:p>
            <a:pPr defTabSz="1919481">
              <a:defRPr/>
            </a:pPr>
            <a:r>
              <a:rPr lang="zh-CN" altLang="en-US" sz="1000" i="1" kern="0" dirty="0">
                <a:solidFill>
                  <a:prstClr val="white"/>
                </a:solidFill>
                <a:latin typeface="Arial"/>
                <a:ea typeface="微软雅黑"/>
                <a:sym typeface="Arial" panose="020B0604020202020204" pitchFamily="34" charset="0"/>
              </a:rPr>
              <a:t>首次支持版本：</a:t>
            </a:r>
            <a:r>
              <a:rPr lang="en-US" altLang="zh-CN" sz="1000" i="1" kern="0" dirty="0">
                <a:solidFill>
                  <a:prstClr val="white"/>
                </a:solidFill>
                <a:latin typeface="Arial"/>
                <a:ea typeface="微软雅黑"/>
                <a:sym typeface="Arial" panose="020B0604020202020204" pitchFamily="34" charset="0"/>
              </a:rPr>
              <a:t>R21C10</a:t>
            </a:r>
          </a:p>
        </p:txBody>
      </p:sp>
      <p:sp>
        <p:nvSpPr>
          <p:cNvPr id="468" name="TextBox 467">
            <a:extLst>
              <a:ext uri="{FF2B5EF4-FFF2-40B4-BE49-F238E27FC236}">
                <a16:creationId xmlns:a16="http://schemas.microsoft.com/office/drawing/2014/main" id="{7272E693-EBE7-3A45-598F-F5A04981FA52}"/>
              </a:ext>
            </a:extLst>
          </p:cNvPr>
          <p:cNvSpPr txBox="1"/>
          <p:nvPr/>
        </p:nvSpPr>
        <p:spPr>
          <a:xfrm>
            <a:off x="6121429" y="3715117"/>
            <a:ext cx="5490281" cy="3108543"/>
          </a:xfrm>
          <a:prstGeom prst="rect">
            <a:avLst/>
          </a:prstGeom>
          <a:noFill/>
        </p:spPr>
        <p:txBody>
          <a:bodyPr wrap="square">
            <a:spAutoFit/>
          </a:bodyPr>
          <a:lstStyle/>
          <a:p>
            <a:pPr marL="342900" indent="-342900">
              <a:buFont typeface="+mj-lt"/>
              <a:buAutoNum type="arabicPeriod"/>
            </a:pPr>
            <a:r>
              <a:rPr lang="en-US" dirty="0">
                <a:solidFill>
                  <a:srgbClr val="3333FF"/>
                </a:solidFill>
              </a:rPr>
              <a:t>Real-time status of all Wi-Fi devices are streamed to PON controller to build up Wi-Fi topologies</a:t>
            </a:r>
          </a:p>
          <a:p>
            <a:pPr marL="342900" indent="-342900">
              <a:buFont typeface="+mj-lt"/>
              <a:buAutoNum type="arabicPeriod"/>
            </a:pPr>
            <a:endParaRPr lang="en-US" dirty="0">
              <a:solidFill>
                <a:srgbClr val="3333FF"/>
              </a:solidFill>
            </a:endParaRPr>
          </a:p>
          <a:p>
            <a:pPr marL="342900" indent="-342900">
              <a:buFont typeface="+mj-lt"/>
              <a:buAutoNum type="arabicPeriod"/>
            </a:pPr>
            <a:r>
              <a:rPr lang="en-US" dirty="0">
                <a:solidFill>
                  <a:srgbClr val="3333FF"/>
                </a:solidFill>
              </a:rPr>
              <a:t>Scenario-based AI algorithms are used to analyze interference hotspots and create optimal Wi-Fi configurations</a:t>
            </a:r>
          </a:p>
          <a:p>
            <a:pPr marL="342900" indent="-342900">
              <a:buFont typeface="+mj-lt"/>
              <a:buAutoNum type="arabicPeriod"/>
            </a:pPr>
            <a:endParaRPr lang="en-US" dirty="0">
              <a:solidFill>
                <a:srgbClr val="3333FF"/>
              </a:solidFill>
            </a:endParaRPr>
          </a:p>
          <a:p>
            <a:pPr marL="342900" indent="-342900">
              <a:buFont typeface="+mj-lt"/>
              <a:buAutoNum type="arabicPeriod"/>
            </a:pPr>
            <a:r>
              <a:rPr lang="en-US" dirty="0">
                <a:solidFill>
                  <a:srgbClr val="3333FF"/>
                </a:solidFill>
              </a:rPr>
              <a:t>Optimal Wi-Fi configurations are pushed to the ONUs to take effect</a:t>
            </a:r>
          </a:p>
          <a:p>
            <a:pPr marL="342900" indent="-342900">
              <a:buAutoNum type="arabicPeriod"/>
            </a:pPr>
            <a:endParaRPr lang="en-US" sz="1600" dirty="0">
              <a:ea typeface="DengXian" panose="02010600030101010101" pitchFamily="2" charset="-122"/>
            </a:endParaRPr>
          </a:p>
        </p:txBody>
      </p:sp>
      <p:grpSp>
        <p:nvGrpSpPr>
          <p:cNvPr id="469" name="Group 468">
            <a:extLst>
              <a:ext uri="{FF2B5EF4-FFF2-40B4-BE49-F238E27FC236}">
                <a16:creationId xmlns:a16="http://schemas.microsoft.com/office/drawing/2014/main" id="{B0C1987B-D733-4977-AB39-79A36EB905D1}"/>
              </a:ext>
            </a:extLst>
          </p:cNvPr>
          <p:cNvGrpSpPr/>
          <p:nvPr/>
        </p:nvGrpSpPr>
        <p:grpSpPr>
          <a:xfrm>
            <a:off x="6647543" y="1255067"/>
            <a:ext cx="4422007" cy="2229349"/>
            <a:chOff x="0" y="1096876"/>
            <a:chExt cx="6025269" cy="3650260"/>
          </a:xfrm>
        </p:grpSpPr>
        <p:pic>
          <p:nvPicPr>
            <p:cNvPr id="470" name="Picture 469">
              <a:extLst>
                <a:ext uri="{FF2B5EF4-FFF2-40B4-BE49-F238E27FC236}">
                  <a16:creationId xmlns:a16="http://schemas.microsoft.com/office/drawing/2014/main" id="{03A483F7-D345-9A95-AB5F-A007FE7AB1D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096876"/>
              <a:ext cx="6025269" cy="3650260"/>
            </a:xfrm>
            <a:prstGeom prst="rect">
              <a:avLst/>
            </a:prstGeom>
            <a:noFill/>
            <a:ln>
              <a:noFill/>
            </a:ln>
          </p:spPr>
        </p:pic>
        <p:cxnSp>
          <p:nvCxnSpPr>
            <p:cNvPr id="471" name="Straight Arrow Connector 470">
              <a:extLst>
                <a:ext uri="{FF2B5EF4-FFF2-40B4-BE49-F238E27FC236}">
                  <a16:creationId xmlns:a16="http://schemas.microsoft.com/office/drawing/2014/main" id="{9888AA7F-6485-6F49-6C37-62F3A67AD2B0}"/>
                </a:ext>
              </a:extLst>
            </p:cNvPr>
            <p:cNvCxnSpPr/>
            <p:nvPr/>
          </p:nvCxnSpPr>
          <p:spPr>
            <a:xfrm flipV="1">
              <a:off x="924448" y="3429000"/>
              <a:ext cx="1155561" cy="389374"/>
            </a:xfrm>
            <a:prstGeom prst="straightConnector1">
              <a:avLst/>
            </a:prstGeom>
            <a:ln w="9525" cap="flat" cmpd="sng" algn="ctr">
              <a:solidFill>
                <a:schemeClr val="accent5">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2" name="Straight Arrow Connector 471">
              <a:extLst>
                <a:ext uri="{FF2B5EF4-FFF2-40B4-BE49-F238E27FC236}">
                  <a16:creationId xmlns:a16="http://schemas.microsoft.com/office/drawing/2014/main" id="{37DE9157-50EC-A357-31A1-F8635E55D333}"/>
                </a:ext>
              </a:extLst>
            </p:cNvPr>
            <p:cNvCxnSpPr>
              <a:cxnSpLocks/>
            </p:cNvCxnSpPr>
            <p:nvPr/>
          </p:nvCxnSpPr>
          <p:spPr>
            <a:xfrm flipV="1">
              <a:off x="2230734" y="3539531"/>
              <a:ext cx="391886" cy="389374"/>
            </a:xfrm>
            <a:prstGeom prst="straightConnector1">
              <a:avLst/>
            </a:prstGeom>
            <a:ln w="9525" cap="flat" cmpd="sng" algn="ctr">
              <a:solidFill>
                <a:schemeClr val="accent5">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3" name="Straight Arrow Connector 472">
              <a:extLst>
                <a:ext uri="{FF2B5EF4-FFF2-40B4-BE49-F238E27FC236}">
                  <a16:creationId xmlns:a16="http://schemas.microsoft.com/office/drawing/2014/main" id="{5ED5C50A-E756-C6E6-3A75-3D6E60EFD407}"/>
                </a:ext>
              </a:extLst>
            </p:cNvPr>
            <p:cNvCxnSpPr>
              <a:cxnSpLocks/>
            </p:cNvCxnSpPr>
            <p:nvPr/>
          </p:nvCxnSpPr>
          <p:spPr>
            <a:xfrm flipH="1" flipV="1">
              <a:off x="3104941" y="3539531"/>
              <a:ext cx="359869" cy="389374"/>
            </a:xfrm>
            <a:prstGeom prst="straightConnector1">
              <a:avLst/>
            </a:prstGeom>
            <a:ln w="9525" cap="flat" cmpd="sng" algn="ctr">
              <a:solidFill>
                <a:schemeClr val="accent5">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4" name="Straight Arrow Connector 473">
              <a:extLst>
                <a:ext uri="{FF2B5EF4-FFF2-40B4-BE49-F238E27FC236}">
                  <a16:creationId xmlns:a16="http://schemas.microsoft.com/office/drawing/2014/main" id="{49B0FD8E-880A-41DF-0155-ACF1DA37E876}"/>
                </a:ext>
              </a:extLst>
            </p:cNvPr>
            <p:cNvCxnSpPr>
              <a:cxnSpLocks/>
            </p:cNvCxnSpPr>
            <p:nvPr/>
          </p:nvCxnSpPr>
          <p:spPr>
            <a:xfrm flipH="1" flipV="1">
              <a:off x="3535541" y="3539531"/>
              <a:ext cx="955136" cy="370982"/>
            </a:xfrm>
            <a:prstGeom prst="straightConnector1">
              <a:avLst/>
            </a:prstGeom>
            <a:ln w="9525" cap="flat" cmpd="sng" algn="ctr">
              <a:solidFill>
                <a:schemeClr val="accent5">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475" name="Group 474">
              <a:extLst>
                <a:ext uri="{FF2B5EF4-FFF2-40B4-BE49-F238E27FC236}">
                  <a16:creationId xmlns:a16="http://schemas.microsoft.com/office/drawing/2014/main" id="{8B9A7633-9293-551C-D1F1-6800A724C7CC}"/>
                </a:ext>
              </a:extLst>
            </p:cNvPr>
            <p:cNvGrpSpPr/>
            <p:nvPr/>
          </p:nvGrpSpPr>
          <p:grpSpPr>
            <a:xfrm>
              <a:off x="1680695" y="3230701"/>
              <a:ext cx="270465" cy="281353"/>
              <a:chOff x="1156401" y="3336054"/>
              <a:chExt cx="270465" cy="281353"/>
            </a:xfrm>
          </p:grpSpPr>
          <p:sp>
            <p:nvSpPr>
              <p:cNvPr id="490" name="Oval 489">
                <a:extLst>
                  <a:ext uri="{FF2B5EF4-FFF2-40B4-BE49-F238E27FC236}">
                    <a16:creationId xmlns:a16="http://schemas.microsoft.com/office/drawing/2014/main" id="{030A27C8-C421-9E2C-F32D-876225074B4B}"/>
                  </a:ext>
                </a:extLst>
              </p:cNvPr>
              <p:cNvSpPr/>
              <p:nvPr/>
            </p:nvSpPr>
            <p:spPr>
              <a:xfrm>
                <a:off x="1165609" y="3356149"/>
                <a:ext cx="261257" cy="261258"/>
              </a:xfrm>
              <a:prstGeom prst="ellipse">
                <a:avLst/>
              </a:prstGeom>
              <a:noFill/>
              <a:ln w="19050">
                <a:solidFill>
                  <a:srgbClr val="336699"/>
                </a:solidFill>
                <a:headEnd type="none" w="med" len="med"/>
                <a:tailEnd type="triangle" w="med" len="med"/>
              </a:ln>
            </p:spPr>
            <p:txBody>
              <a:bodyPr rtlCol="0" anchor="ctr"/>
              <a:lstStyle/>
              <a:p>
                <a:pPr algn="l"/>
                <a:endParaRPr lang="en-US" sz="1200" dirty="0"/>
              </a:p>
            </p:txBody>
          </p:sp>
          <p:sp>
            <p:nvSpPr>
              <p:cNvPr id="491" name="TextBox 490">
                <a:extLst>
                  <a:ext uri="{FF2B5EF4-FFF2-40B4-BE49-F238E27FC236}">
                    <a16:creationId xmlns:a16="http://schemas.microsoft.com/office/drawing/2014/main" id="{2BA4F3FC-192B-68C7-BDB1-81E94F35AC28}"/>
                  </a:ext>
                </a:extLst>
              </p:cNvPr>
              <p:cNvSpPr txBox="1"/>
              <p:nvPr/>
            </p:nvSpPr>
            <p:spPr>
              <a:xfrm>
                <a:off x="1156401" y="3336054"/>
                <a:ext cx="210175" cy="276999"/>
              </a:xfrm>
              <a:prstGeom prst="rect">
                <a:avLst/>
              </a:prstGeom>
              <a:noFill/>
            </p:spPr>
            <p:txBody>
              <a:bodyPr wrap="square" rtlCol="0">
                <a:spAutoFit/>
              </a:bodyPr>
              <a:lstStyle/>
              <a:p>
                <a:pPr algn="l"/>
                <a:r>
                  <a:rPr lang="en-US" sz="1200" dirty="0"/>
                  <a:t>1</a:t>
                </a:r>
              </a:p>
            </p:txBody>
          </p:sp>
        </p:grpSp>
        <p:grpSp>
          <p:nvGrpSpPr>
            <p:cNvPr id="477" name="Group 476">
              <a:extLst>
                <a:ext uri="{FF2B5EF4-FFF2-40B4-BE49-F238E27FC236}">
                  <a16:creationId xmlns:a16="http://schemas.microsoft.com/office/drawing/2014/main" id="{EE8D0B76-CE60-37B4-B183-1985C6A56FC3}"/>
                </a:ext>
              </a:extLst>
            </p:cNvPr>
            <p:cNvGrpSpPr/>
            <p:nvPr/>
          </p:nvGrpSpPr>
          <p:grpSpPr>
            <a:xfrm>
              <a:off x="3682354" y="2562231"/>
              <a:ext cx="270465" cy="453548"/>
              <a:chOff x="1156401" y="3336054"/>
              <a:chExt cx="270465" cy="453548"/>
            </a:xfrm>
          </p:grpSpPr>
          <p:sp>
            <p:nvSpPr>
              <p:cNvPr id="488" name="Oval 487">
                <a:extLst>
                  <a:ext uri="{FF2B5EF4-FFF2-40B4-BE49-F238E27FC236}">
                    <a16:creationId xmlns:a16="http://schemas.microsoft.com/office/drawing/2014/main" id="{14F97ACF-553D-4C90-6EA1-19948FD03B02}"/>
                  </a:ext>
                </a:extLst>
              </p:cNvPr>
              <p:cNvSpPr/>
              <p:nvPr/>
            </p:nvSpPr>
            <p:spPr>
              <a:xfrm>
                <a:off x="1165609" y="3356149"/>
                <a:ext cx="261257" cy="261258"/>
              </a:xfrm>
              <a:prstGeom prst="ellipse">
                <a:avLst/>
              </a:prstGeom>
              <a:noFill/>
              <a:ln w="19050">
                <a:solidFill>
                  <a:srgbClr val="336699"/>
                </a:solidFill>
                <a:headEnd type="none" w="med" len="med"/>
                <a:tailEnd type="triangle" w="med" len="med"/>
              </a:ln>
            </p:spPr>
            <p:txBody>
              <a:bodyPr rtlCol="0" anchor="ctr"/>
              <a:lstStyle/>
              <a:p>
                <a:pPr algn="l"/>
                <a:endParaRPr lang="en-US" sz="1200" dirty="0"/>
              </a:p>
            </p:txBody>
          </p:sp>
          <p:sp>
            <p:nvSpPr>
              <p:cNvPr id="489" name="TextBox 488">
                <a:extLst>
                  <a:ext uri="{FF2B5EF4-FFF2-40B4-BE49-F238E27FC236}">
                    <a16:creationId xmlns:a16="http://schemas.microsoft.com/office/drawing/2014/main" id="{5D3D6EB2-AA0D-8296-BECA-3C36EDCB5FBB}"/>
                  </a:ext>
                </a:extLst>
              </p:cNvPr>
              <p:cNvSpPr txBox="1"/>
              <p:nvPr/>
            </p:nvSpPr>
            <p:spPr>
              <a:xfrm>
                <a:off x="1156401" y="3336054"/>
                <a:ext cx="210176" cy="453548"/>
              </a:xfrm>
              <a:prstGeom prst="rect">
                <a:avLst/>
              </a:prstGeom>
              <a:noFill/>
            </p:spPr>
            <p:txBody>
              <a:bodyPr wrap="square" rtlCol="0">
                <a:spAutoFit/>
              </a:bodyPr>
              <a:lstStyle/>
              <a:p>
                <a:pPr algn="l"/>
                <a:r>
                  <a:rPr lang="en-US" sz="1200" dirty="0"/>
                  <a:t>1</a:t>
                </a:r>
              </a:p>
            </p:txBody>
          </p:sp>
        </p:grpSp>
        <p:grpSp>
          <p:nvGrpSpPr>
            <p:cNvPr id="478" name="Group 477">
              <a:extLst>
                <a:ext uri="{FF2B5EF4-FFF2-40B4-BE49-F238E27FC236}">
                  <a16:creationId xmlns:a16="http://schemas.microsoft.com/office/drawing/2014/main" id="{D08E6809-B82E-3506-1461-F52A15A70280}"/>
                </a:ext>
              </a:extLst>
            </p:cNvPr>
            <p:cNvGrpSpPr/>
            <p:nvPr/>
          </p:nvGrpSpPr>
          <p:grpSpPr>
            <a:xfrm>
              <a:off x="4110000" y="1268642"/>
              <a:ext cx="270465" cy="453548"/>
              <a:chOff x="1156401" y="3336054"/>
              <a:chExt cx="270465" cy="453548"/>
            </a:xfrm>
          </p:grpSpPr>
          <p:sp>
            <p:nvSpPr>
              <p:cNvPr id="486" name="Oval 485">
                <a:extLst>
                  <a:ext uri="{FF2B5EF4-FFF2-40B4-BE49-F238E27FC236}">
                    <a16:creationId xmlns:a16="http://schemas.microsoft.com/office/drawing/2014/main" id="{D324BF5B-93D6-4F99-5CEB-635110E75309}"/>
                  </a:ext>
                </a:extLst>
              </p:cNvPr>
              <p:cNvSpPr/>
              <p:nvPr/>
            </p:nvSpPr>
            <p:spPr>
              <a:xfrm>
                <a:off x="1165609" y="3356149"/>
                <a:ext cx="261257" cy="261258"/>
              </a:xfrm>
              <a:prstGeom prst="ellipse">
                <a:avLst/>
              </a:prstGeom>
              <a:noFill/>
              <a:ln w="19050">
                <a:solidFill>
                  <a:srgbClr val="336699"/>
                </a:solidFill>
                <a:headEnd type="none" w="med" len="med"/>
                <a:tailEnd type="triangle" w="med" len="med"/>
              </a:ln>
            </p:spPr>
            <p:txBody>
              <a:bodyPr rtlCol="0" anchor="ctr"/>
              <a:lstStyle/>
              <a:p>
                <a:pPr algn="l"/>
                <a:endParaRPr lang="en-US" sz="1200" dirty="0"/>
              </a:p>
            </p:txBody>
          </p:sp>
          <p:sp>
            <p:nvSpPr>
              <p:cNvPr id="487" name="TextBox 486">
                <a:extLst>
                  <a:ext uri="{FF2B5EF4-FFF2-40B4-BE49-F238E27FC236}">
                    <a16:creationId xmlns:a16="http://schemas.microsoft.com/office/drawing/2014/main" id="{11FF2A11-20BC-F52D-7141-9EBAE0A09040}"/>
                  </a:ext>
                </a:extLst>
              </p:cNvPr>
              <p:cNvSpPr txBox="1"/>
              <p:nvPr/>
            </p:nvSpPr>
            <p:spPr>
              <a:xfrm>
                <a:off x="1156401" y="3336054"/>
                <a:ext cx="210176" cy="453548"/>
              </a:xfrm>
              <a:prstGeom prst="rect">
                <a:avLst/>
              </a:prstGeom>
              <a:noFill/>
            </p:spPr>
            <p:txBody>
              <a:bodyPr wrap="square" rtlCol="0">
                <a:spAutoFit/>
              </a:bodyPr>
              <a:lstStyle/>
              <a:p>
                <a:pPr algn="l"/>
                <a:r>
                  <a:rPr lang="en-US" sz="1200" dirty="0"/>
                  <a:t>2</a:t>
                </a:r>
              </a:p>
            </p:txBody>
          </p:sp>
        </p:grpSp>
        <p:grpSp>
          <p:nvGrpSpPr>
            <p:cNvPr id="479" name="Group 478">
              <a:extLst>
                <a:ext uri="{FF2B5EF4-FFF2-40B4-BE49-F238E27FC236}">
                  <a16:creationId xmlns:a16="http://schemas.microsoft.com/office/drawing/2014/main" id="{BDA2594E-6A7D-706C-CC5A-A85C970C8CFD}"/>
                </a:ext>
              </a:extLst>
            </p:cNvPr>
            <p:cNvGrpSpPr/>
            <p:nvPr/>
          </p:nvGrpSpPr>
          <p:grpSpPr>
            <a:xfrm>
              <a:off x="1471566" y="3816175"/>
              <a:ext cx="270465" cy="453548"/>
              <a:chOff x="1156401" y="3336054"/>
              <a:chExt cx="270465" cy="453548"/>
            </a:xfrm>
          </p:grpSpPr>
          <p:sp>
            <p:nvSpPr>
              <p:cNvPr id="484" name="Oval 483">
                <a:extLst>
                  <a:ext uri="{FF2B5EF4-FFF2-40B4-BE49-F238E27FC236}">
                    <a16:creationId xmlns:a16="http://schemas.microsoft.com/office/drawing/2014/main" id="{2031E899-A8FA-E973-3C00-8E6409224812}"/>
                  </a:ext>
                </a:extLst>
              </p:cNvPr>
              <p:cNvSpPr/>
              <p:nvPr/>
            </p:nvSpPr>
            <p:spPr>
              <a:xfrm>
                <a:off x="1165609" y="3356149"/>
                <a:ext cx="261257" cy="261258"/>
              </a:xfrm>
              <a:prstGeom prst="ellipse">
                <a:avLst/>
              </a:prstGeom>
              <a:noFill/>
              <a:ln w="19050">
                <a:solidFill>
                  <a:srgbClr val="336699"/>
                </a:solidFill>
                <a:headEnd type="none" w="med" len="med"/>
                <a:tailEnd type="triangle" w="med" len="med"/>
              </a:ln>
            </p:spPr>
            <p:txBody>
              <a:bodyPr rtlCol="0" anchor="ctr"/>
              <a:lstStyle/>
              <a:p>
                <a:pPr algn="l"/>
                <a:endParaRPr lang="en-US" sz="1200" dirty="0"/>
              </a:p>
            </p:txBody>
          </p:sp>
          <p:sp>
            <p:nvSpPr>
              <p:cNvPr id="485" name="TextBox 484">
                <a:extLst>
                  <a:ext uri="{FF2B5EF4-FFF2-40B4-BE49-F238E27FC236}">
                    <a16:creationId xmlns:a16="http://schemas.microsoft.com/office/drawing/2014/main" id="{A4FE4635-DDE6-FDC2-4473-3B0FAB9A0FC2}"/>
                  </a:ext>
                </a:extLst>
              </p:cNvPr>
              <p:cNvSpPr txBox="1"/>
              <p:nvPr/>
            </p:nvSpPr>
            <p:spPr>
              <a:xfrm>
                <a:off x="1156401" y="3336054"/>
                <a:ext cx="210176" cy="453548"/>
              </a:xfrm>
              <a:prstGeom prst="rect">
                <a:avLst/>
              </a:prstGeom>
              <a:noFill/>
            </p:spPr>
            <p:txBody>
              <a:bodyPr wrap="square" rtlCol="0">
                <a:spAutoFit/>
              </a:bodyPr>
              <a:lstStyle/>
              <a:p>
                <a:pPr algn="l"/>
                <a:r>
                  <a:rPr lang="en-US" sz="1200" dirty="0"/>
                  <a:t>3</a:t>
                </a:r>
              </a:p>
            </p:txBody>
          </p:sp>
        </p:grpSp>
        <p:cxnSp>
          <p:nvCxnSpPr>
            <p:cNvPr id="480" name="Straight Arrow Connector 479">
              <a:extLst>
                <a:ext uri="{FF2B5EF4-FFF2-40B4-BE49-F238E27FC236}">
                  <a16:creationId xmlns:a16="http://schemas.microsoft.com/office/drawing/2014/main" id="{F4AC70B0-DBD0-ED54-BDBB-ED81ECDE1A27}"/>
                </a:ext>
              </a:extLst>
            </p:cNvPr>
            <p:cNvCxnSpPr>
              <a:cxnSpLocks/>
            </p:cNvCxnSpPr>
            <p:nvPr/>
          </p:nvCxnSpPr>
          <p:spPr>
            <a:xfrm flipH="1">
              <a:off x="1311777" y="3499885"/>
              <a:ext cx="1169229" cy="445183"/>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81" name="Straight Arrow Connector 480">
              <a:extLst>
                <a:ext uri="{FF2B5EF4-FFF2-40B4-BE49-F238E27FC236}">
                  <a16:creationId xmlns:a16="http://schemas.microsoft.com/office/drawing/2014/main" id="{5F6C892E-F1B3-2D66-E406-3AB3E97631C3}"/>
                </a:ext>
              </a:extLst>
            </p:cNvPr>
            <p:cNvCxnSpPr>
              <a:cxnSpLocks/>
            </p:cNvCxnSpPr>
            <p:nvPr/>
          </p:nvCxnSpPr>
          <p:spPr>
            <a:xfrm flipH="1">
              <a:off x="2504922" y="3389244"/>
              <a:ext cx="458405" cy="519288"/>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82" name="Straight Arrow Connector 481">
              <a:extLst>
                <a:ext uri="{FF2B5EF4-FFF2-40B4-BE49-F238E27FC236}">
                  <a16:creationId xmlns:a16="http://schemas.microsoft.com/office/drawing/2014/main" id="{27FE72EB-665A-B83E-A939-54D6F2C9F01A}"/>
                </a:ext>
              </a:extLst>
            </p:cNvPr>
            <p:cNvCxnSpPr>
              <a:cxnSpLocks/>
            </p:cNvCxnSpPr>
            <p:nvPr/>
          </p:nvCxnSpPr>
          <p:spPr>
            <a:xfrm>
              <a:off x="3270973" y="3435386"/>
              <a:ext cx="516468" cy="493519"/>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83" name="Straight Arrow Connector 482">
              <a:extLst>
                <a:ext uri="{FF2B5EF4-FFF2-40B4-BE49-F238E27FC236}">
                  <a16:creationId xmlns:a16="http://schemas.microsoft.com/office/drawing/2014/main" id="{E3E77EB7-5A85-3F11-5BD7-E920734ADF3B}"/>
                </a:ext>
              </a:extLst>
            </p:cNvPr>
            <p:cNvCxnSpPr>
              <a:cxnSpLocks/>
            </p:cNvCxnSpPr>
            <p:nvPr/>
          </p:nvCxnSpPr>
          <p:spPr>
            <a:xfrm>
              <a:off x="3558194" y="3355254"/>
              <a:ext cx="1233537" cy="419030"/>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pic>
        <p:nvPicPr>
          <p:cNvPr id="492" name="图片 29">
            <a:extLst>
              <a:ext uri="{FF2B5EF4-FFF2-40B4-BE49-F238E27FC236}">
                <a16:creationId xmlns:a16="http://schemas.microsoft.com/office/drawing/2014/main" id="{801B4B92-FF01-986F-1960-D12DD960969E}"/>
              </a:ext>
            </a:extLst>
          </p:cNvPr>
          <p:cNvPicPr>
            <a:picLocks noChangeAspect="1"/>
          </p:cNvPicPr>
          <p:nvPr/>
        </p:nvPicPr>
        <p:blipFill>
          <a:blip r:embed="rId5"/>
          <a:stretch>
            <a:fillRect/>
          </a:stretch>
        </p:blipFill>
        <p:spPr>
          <a:xfrm>
            <a:off x="9999884" y="1329338"/>
            <a:ext cx="328719" cy="302065"/>
          </a:xfrm>
          <a:prstGeom prst="rect">
            <a:avLst/>
          </a:prstGeom>
          <a:effectLst>
            <a:glow rad="495300">
              <a:srgbClr val="1F497D">
                <a:alpha val="40000"/>
              </a:srgbClr>
            </a:glow>
          </a:effectLst>
        </p:spPr>
      </p:pic>
      <p:sp>
        <p:nvSpPr>
          <p:cNvPr id="494" name="TextBox 493">
            <a:extLst>
              <a:ext uri="{FF2B5EF4-FFF2-40B4-BE49-F238E27FC236}">
                <a16:creationId xmlns:a16="http://schemas.microsoft.com/office/drawing/2014/main" id="{A0452FDC-A2CE-901D-EA2B-68BC510DD8BE}"/>
              </a:ext>
            </a:extLst>
          </p:cNvPr>
          <p:cNvSpPr txBox="1"/>
          <p:nvPr/>
        </p:nvSpPr>
        <p:spPr>
          <a:xfrm>
            <a:off x="9824922" y="883902"/>
            <a:ext cx="1479498" cy="523220"/>
          </a:xfrm>
          <a:prstGeom prst="rect">
            <a:avLst/>
          </a:prstGeom>
          <a:noFill/>
        </p:spPr>
        <p:txBody>
          <a:bodyPr wrap="square">
            <a:spAutoFit/>
          </a:bodyPr>
          <a:lstStyle/>
          <a:p>
            <a:pPr algn="l"/>
            <a:r>
              <a:rPr lang="en-US" sz="1400" dirty="0"/>
              <a:t>Scenario-based AI Algorithms</a:t>
            </a:r>
          </a:p>
        </p:txBody>
      </p:sp>
      <p:grpSp>
        <p:nvGrpSpPr>
          <p:cNvPr id="495" name="Group 494">
            <a:extLst>
              <a:ext uri="{FF2B5EF4-FFF2-40B4-BE49-F238E27FC236}">
                <a16:creationId xmlns:a16="http://schemas.microsoft.com/office/drawing/2014/main" id="{E97F94BD-2574-DFF6-6466-FEB4E2E68F7B}"/>
              </a:ext>
            </a:extLst>
          </p:cNvPr>
          <p:cNvGrpSpPr/>
          <p:nvPr/>
        </p:nvGrpSpPr>
        <p:grpSpPr>
          <a:xfrm>
            <a:off x="6265184" y="2831050"/>
            <a:ext cx="725654" cy="725653"/>
            <a:chOff x="7077967" y="1133135"/>
            <a:chExt cx="725654" cy="725653"/>
          </a:xfrm>
        </p:grpSpPr>
        <p:sp>
          <p:nvSpPr>
            <p:cNvPr id="496" name="椭圆 172">
              <a:extLst>
                <a:ext uri="{FF2B5EF4-FFF2-40B4-BE49-F238E27FC236}">
                  <a16:creationId xmlns:a16="http://schemas.microsoft.com/office/drawing/2014/main" id="{3B86C053-12B3-F0E8-DAC2-DF3D7B3EC2F6}"/>
                </a:ext>
              </a:extLst>
            </p:cNvPr>
            <p:cNvSpPr>
              <a:spLocks noChangeAspect="1"/>
            </p:cNvSpPr>
            <p:nvPr/>
          </p:nvSpPr>
          <p:spPr>
            <a:xfrm>
              <a:off x="7077967" y="1133135"/>
              <a:ext cx="725654" cy="725653"/>
            </a:xfrm>
            <a:prstGeom prst="ellipse">
              <a:avLst/>
            </a:prstGeom>
            <a:gradFill flip="none" rotWithShape="1">
              <a:gsLst>
                <a:gs pos="0">
                  <a:srgbClr val="ED7D31">
                    <a:lumMod val="60000"/>
                    <a:lumOff val="40000"/>
                  </a:srgbClr>
                </a:gs>
                <a:gs pos="100000">
                  <a:sysClr val="window" lastClr="FFFFFF">
                    <a:alpha val="58000"/>
                  </a:sysClr>
                </a:gs>
              </a:gsLst>
              <a:path path="circle">
                <a:fillToRect l="50000" t="50000" r="50000" b="50000"/>
              </a:path>
              <a:tileRect/>
            </a:gradFill>
            <a:ln w="25400" cap="flat" cmpd="sng" algn="ctr">
              <a:solidFill>
                <a:srgbClr val="E7E6E6">
                  <a:lumMod val="90000"/>
                </a:srgbClr>
              </a:solidFill>
              <a:prstDash val="sysDash"/>
              <a:miter lim="800000"/>
            </a:ln>
            <a:effectLst/>
          </p:spPr>
          <p:txBody>
            <a:bodyPr lIns="0" tIns="0" rIns="0" bIns="0" rtlCol="0" anchor="ctr"/>
            <a:lstStyle/>
            <a:p>
              <a:pPr algn="ctr" defTabSz="914035">
                <a:defRPr/>
              </a:pPr>
              <a:endParaRPr lang="en-US" altLang="zh-CN" sz="1000" kern="0" dirty="0">
                <a:solidFill>
                  <a:prstClr val="white">
                    <a:lumMod val="50000"/>
                  </a:prstClr>
                </a:solidFill>
                <a:latin typeface="微软雅黑" panose="020B0503020204020204" pitchFamily="34" charset="-122"/>
                <a:ea typeface="微软雅黑" panose="020B0503020204020204" pitchFamily="34" charset="-122"/>
              </a:endParaRPr>
            </a:p>
          </p:txBody>
        </p:sp>
        <p:grpSp>
          <p:nvGrpSpPr>
            <p:cNvPr id="497" name="Group 496">
              <a:extLst>
                <a:ext uri="{FF2B5EF4-FFF2-40B4-BE49-F238E27FC236}">
                  <a16:creationId xmlns:a16="http://schemas.microsoft.com/office/drawing/2014/main" id="{AFC87AD2-91EE-2BA2-3DD2-17A51BA398B3}"/>
                </a:ext>
              </a:extLst>
            </p:cNvPr>
            <p:cNvGrpSpPr/>
            <p:nvPr/>
          </p:nvGrpSpPr>
          <p:grpSpPr>
            <a:xfrm>
              <a:off x="7198740" y="1277709"/>
              <a:ext cx="484107" cy="436505"/>
              <a:chOff x="7033348" y="1243826"/>
              <a:chExt cx="484107" cy="446506"/>
            </a:xfrm>
          </p:grpSpPr>
          <p:grpSp>
            <p:nvGrpSpPr>
              <p:cNvPr id="498" name="组合 24828">
                <a:extLst>
                  <a:ext uri="{FF2B5EF4-FFF2-40B4-BE49-F238E27FC236}">
                    <a16:creationId xmlns:a16="http://schemas.microsoft.com/office/drawing/2014/main" id="{593C98E8-66CA-F6A1-46C7-A09601B8FDCA}"/>
                  </a:ext>
                </a:extLst>
              </p:cNvPr>
              <p:cNvGrpSpPr>
                <a:grpSpLocks noChangeAspect="1"/>
              </p:cNvGrpSpPr>
              <p:nvPr/>
            </p:nvGrpSpPr>
            <p:grpSpPr>
              <a:xfrm>
                <a:off x="7104873" y="1474416"/>
                <a:ext cx="341056" cy="215916"/>
                <a:chOff x="2382838" y="2278063"/>
                <a:chExt cx="835025" cy="528638"/>
              </a:xfrm>
              <a:solidFill>
                <a:sysClr val="window" lastClr="FFFFFF">
                  <a:lumMod val="50000"/>
                </a:sysClr>
              </a:solidFill>
            </p:grpSpPr>
            <p:sp>
              <p:nvSpPr>
                <p:cNvPr id="500" name="Freeform 137">
                  <a:extLst>
                    <a:ext uri="{FF2B5EF4-FFF2-40B4-BE49-F238E27FC236}">
                      <a16:creationId xmlns:a16="http://schemas.microsoft.com/office/drawing/2014/main" id="{04C8413B-5EE2-0F78-DB5F-63D872CF7DC1}"/>
                    </a:ext>
                  </a:extLst>
                </p:cNvPr>
                <p:cNvSpPr/>
                <p:nvPr/>
              </p:nvSpPr>
              <p:spPr>
                <a:xfrm>
                  <a:off x="2382838" y="2560638"/>
                  <a:ext cx="835025" cy="246063"/>
                </a:xfrm>
                <a:custGeom>
                  <a:avLst/>
                  <a:gdLst/>
                  <a:ahLst/>
                  <a:cxnLst>
                    <a:cxn ang="0">
                      <a:pos x="2147483646" y="0"/>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1773" h="521">
                      <a:moveTo>
                        <a:pt x="1682" y="0"/>
                      </a:moveTo>
                      <a:lnTo>
                        <a:pt x="1682" y="0"/>
                      </a:lnTo>
                      <a:lnTo>
                        <a:pt x="91" y="0"/>
                      </a:lnTo>
                      <a:cubicBezTo>
                        <a:pt x="41" y="0"/>
                        <a:pt x="0" y="41"/>
                        <a:pt x="0" y="91"/>
                      </a:cubicBezTo>
                      <a:lnTo>
                        <a:pt x="0" y="394"/>
                      </a:lnTo>
                      <a:cubicBezTo>
                        <a:pt x="0" y="444"/>
                        <a:pt x="41" y="485"/>
                        <a:pt x="91" y="485"/>
                      </a:cubicBezTo>
                      <a:lnTo>
                        <a:pt x="1166" y="485"/>
                      </a:lnTo>
                      <a:cubicBezTo>
                        <a:pt x="1178" y="507"/>
                        <a:pt x="1200" y="521"/>
                        <a:pt x="1226" y="521"/>
                      </a:cubicBezTo>
                      <a:cubicBezTo>
                        <a:pt x="1265" y="521"/>
                        <a:pt x="1296" y="490"/>
                        <a:pt x="1296" y="452"/>
                      </a:cubicBezTo>
                      <a:cubicBezTo>
                        <a:pt x="1296" y="414"/>
                        <a:pt x="1265" y="382"/>
                        <a:pt x="1226" y="382"/>
                      </a:cubicBezTo>
                      <a:cubicBezTo>
                        <a:pt x="1200" y="382"/>
                        <a:pt x="1178" y="397"/>
                        <a:pt x="1166" y="419"/>
                      </a:cubicBezTo>
                      <a:lnTo>
                        <a:pt x="91" y="419"/>
                      </a:lnTo>
                      <a:cubicBezTo>
                        <a:pt x="78" y="419"/>
                        <a:pt x="67" y="408"/>
                        <a:pt x="67" y="394"/>
                      </a:cubicBezTo>
                      <a:lnTo>
                        <a:pt x="67" y="91"/>
                      </a:lnTo>
                      <a:cubicBezTo>
                        <a:pt x="67" y="77"/>
                        <a:pt x="78" y="67"/>
                        <a:pt x="91" y="67"/>
                      </a:cubicBezTo>
                      <a:lnTo>
                        <a:pt x="1682" y="67"/>
                      </a:lnTo>
                      <a:cubicBezTo>
                        <a:pt x="1695" y="67"/>
                        <a:pt x="1706" y="77"/>
                        <a:pt x="1706" y="91"/>
                      </a:cubicBezTo>
                      <a:lnTo>
                        <a:pt x="1706" y="394"/>
                      </a:lnTo>
                      <a:cubicBezTo>
                        <a:pt x="1706" y="408"/>
                        <a:pt x="1695" y="419"/>
                        <a:pt x="1682" y="419"/>
                      </a:cubicBezTo>
                      <a:lnTo>
                        <a:pt x="1504" y="419"/>
                      </a:lnTo>
                      <a:cubicBezTo>
                        <a:pt x="1493" y="397"/>
                        <a:pt x="1470" y="382"/>
                        <a:pt x="1444" y="382"/>
                      </a:cubicBezTo>
                      <a:cubicBezTo>
                        <a:pt x="1406" y="382"/>
                        <a:pt x="1374" y="414"/>
                        <a:pt x="1374" y="452"/>
                      </a:cubicBezTo>
                      <a:cubicBezTo>
                        <a:pt x="1374" y="490"/>
                        <a:pt x="1406" y="521"/>
                        <a:pt x="1444" y="521"/>
                      </a:cubicBezTo>
                      <a:cubicBezTo>
                        <a:pt x="1470" y="521"/>
                        <a:pt x="1493" y="507"/>
                        <a:pt x="1504" y="485"/>
                      </a:cubicBezTo>
                      <a:lnTo>
                        <a:pt x="1682" y="485"/>
                      </a:lnTo>
                      <a:cubicBezTo>
                        <a:pt x="1732" y="485"/>
                        <a:pt x="1773" y="444"/>
                        <a:pt x="1773" y="394"/>
                      </a:cubicBezTo>
                      <a:lnTo>
                        <a:pt x="1773" y="91"/>
                      </a:lnTo>
                      <a:cubicBezTo>
                        <a:pt x="1773" y="41"/>
                        <a:pt x="1732" y="0"/>
                        <a:pt x="1682" y="0"/>
                      </a:cubicBez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501" name="Freeform 138">
                  <a:extLst>
                    <a:ext uri="{FF2B5EF4-FFF2-40B4-BE49-F238E27FC236}">
                      <a16:creationId xmlns:a16="http://schemas.microsoft.com/office/drawing/2014/main" id="{27C83E54-EF84-7DDC-9BC3-D47795B49408}"/>
                    </a:ext>
                  </a:extLst>
                </p:cNvPr>
                <p:cNvSpPr/>
                <p:nvPr/>
              </p:nvSpPr>
              <p:spPr>
                <a:xfrm>
                  <a:off x="2714625" y="2389188"/>
                  <a:ext cx="171450" cy="57150"/>
                </a:xfrm>
                <a:custGeom>
                  <a:avLst/>
                  <a:gdLst/>
                  <a:ahLst/>
                  <a:cxnLst>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365" h="122">
                      <a:moveTo>
                        <a:pt x="353" y="105"/>
                      </a:moveTo>
                      <a:lnTo>
                        <a:pt x="353" y="105"/>
                      </a:lnTo>
                      <a:cubicBezTo>
                        <a:pt x="365" y="91"/>
                        <a:pt x="363" y="70"/>
                        <a:pt x="348" y="58"/>
                      </a:cubicBezTo>
                      <a:cubicBezTo>
                        <a:pt x="301" y="21"/>
                        <a:pt x="242" y="0"/>
                        <a:pt x="182" y="0"/>
                      </a:cubicBezTo>
                      <a:cubicBezTo>
                        <a:pt x="122" y="0"/>
                        <a:pt x="63" y="21"/>
                        <a:pt x="16" y="59"/>
                      </a:cubicBezTo>
                      <a:cubicBezTo>
                        <a:pt x="2" y="70"/>
                        <a:pt x="0" y="91"/>
                        <a:pt x="11" y="105"/>
                      </a:cubicBezTo>
                      <a:cubicBezTo>
                        <a:pt x="18" y="114"/>
                        <a:pt x="27" y="118"/>
                        <a:pt x="37" y="118"/>
                      </a:cubicBezTo>
                      <a:cubicBezTo>
                        <a:pt x="44" y="118"/>
                        <a:pt x="52" y="116"/>
                        <a:pt x="58" y="111"/>
                      </a:cubicBezTo>
                      <a:cubicBezTo>
                        <a:pt x="94" y="82"/>
                        <a:pt x="137" y="67"/>
                        <a:pt x="182" y="67"/>
                      </a:cubicBezTo>
                      <a:cubicBezTo>
                        <a:pt x="228" y="67"/>
                        <a:pt x="271" y="82"/>
                        <a:pt x="307" y="111"/>
                      </a:cubicBezTo>
                      <a:cubicBezTo>
                        <a:pt x="321" y="122"/>
                        <a:pt x="342" y="120"/>
                        <a:pt x="353" y="105"/>
                      </a:cubicBez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502" name="Freeform 139">
                  <a:extLst>
                    <a:ext uri="{FF2B5EF4-FFF2-40B4-BE49-F238E27FC236}">
                      <a16:creationId xmlns:a16="http://schemas.microsoft.com/office/drawing/2014/main" id="{21FDEE46-6A38-6E7A-09D2-F3DB5EE8A3F4}"/>
                    </a:ext>
                  </a:extLst>
                </p:cNvPr>
                <p:cNvSpPr/>
                <p:nvPr/>
              </p:nvSpPr>
              <p:spPr>
                <a:xfrm>
                  <a:off x="2674938" y="2332038"/>
                  <a:ext cx="250825" cy="74613"/>
                </a:xfrm>
                <a:custGeom>
                  <a:avLst/>
                  <a:gdLst/>
                  <a:ahLst/>
                  <a:cxnLst>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533" h="159">
                      <a:moveTo>
                        <a:pt x="521" y="144"/>
                      </a:moveTo>
                      <a:lnTo>
                        <a:pt x="521" y="144"/>
                      </a:lnTo>
                      <a:cubicBezTo>
                        <a:pt x="533" y="131"/>
                        <a:pt x="532" y="109"/>
                        <a:pt x="519" y="97"/>
                      </a:cubicBezTo>
                      <a:cubicBezTo>
                        <a:pt x="450" y="34"/>
                        <a:pt x="361" y="0"/>
                        <a:pt x="267" y="0"/>
                      </a:cubicBezTo>
                      <a:cubicBezTo>
                        <a:pt x="173" y="0"/>
                        <a:pt x="83" y="35"/>
                        <a:pt x="14" y="99"/>
                      </a:cubicBezTo>
                      <a:cubicBezTo>
                        <a:pt x="1" y="111"/>
                        <a:pt x="0" y="132"/>
                        <a:pt x="12" y="146"/>
                      </a:cubicBezTo>
                      <a:cubicBezTo>
                        <a:pt x="19" y="153"/>
                        <a:pt x="28" y="157"/>
                        <a:pt x="37" y="157"/>
                      </a:cubicBezTo>
                      <a:cubicBezTo>
                        <a:pt x="45" y="157"/>
                        <a:pt x="53" y="154"/>
                        <a:pt x="59" y="148"/>
                      </a:cubicBezTo>
                      <a:cubicBezTo>
                        <a:pt x="116" y="95"/>
                        <a:pt x="190" y="66"/>
                        <a:pt x="267" y="66"/>
                      </a:cubicBezTo>
                      <a:cubicBezTo>
                        <a:pt x="344" y="66"/>
                        <a:pt x="417" y="95"/>
                        <a:pt x="474" y="146"/>
                      </a:cubicBezTo>
                      <a:cubicBezTo>
                        <a:pt x="487" y="159"/>
                        <a:pt x="508" y="158"/>
                        <a:pt x="521" y="144"/>
                      </a:cubicBez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503" name="Freeform 140">
                  <a:extLst>
                    <a:ext uri="{FF2B5EF4-FFF2-40B4-BE49-F238E27FC236}">
                      <a16:creationId xmlns:a16="http://schemas.microsoft.com/office/drawing/2014/main" id="{C31A4D53-540D-CC68-5881-1465F8F3DF79}"/>
                    </a:ext>
                  </a:extLst>
                </p:cNvPr>
                <p:cNvSpPr/>
                <p:nvPr/>
              </p:nvSpPr>
              <p:spPr>
                <a:xfrm>
                  <a:off x="2636838" y="2278063"/>
                  <a:ext cx="327025" cy="90488"/>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Lst>
                  <a:rect l="0" t="0" r="0" b="0"/>
                  <a:pathLst>
                    <a:path w="695" h="194">
                      <a:moveTo>
                        <a:pt x="60" y="182"/>
                      </a:moveTo>
                      <a:lnTo>
                        <a:pt x="60" y="182"/>
                      </a:lnTo>
                      <a:cubicBezTo>
                        <a:pt x="138" y="108"/>
                        <a:pt x="240" y="67"/>
                        <a:pt x="347" y="67"/>
                      </a:cubicBezTo>
                      <a:cubicBezTo>
                        <a:pt x="455" y="67"/>
                        <a:pt x="557" y="108"/>
                        <a:pt x="635" y="182"/>
                      </a:cubicBezTo>
                      <a:cubicBezTo>
                        <a:pt x="641" y="189"/>
                        <a:pt x="650" y="192"/>
                        <a:pt x="658" y="192"/>
                      </a:cubicBezTo>
                      <a:cubicBezTo>
                        <a:pt x="667" y="192"/>
                        <a:pt x="676" y="188"/>
                        <a:pt x="682" y="182"/>
                      </a:cubicBezTo>
                      <a:cubicBezTo>
                        <a:pt x="695" y="168"/>
                        <a:pt x="694" y="147"/>
                        <a:pt x="681" y="134"/>
                      </a:cubicBezTo>
                      <a:cubicBezTo>
                        <a:pt x="591" y="48"/>
                        <a:pt x="472" y="0"/>
                        <a:pt x="347" y="0"/>
                      </a:cubicBezTo>
                      <a:cubicBezTo>
                        <a:pt x="223" y="0"/>
                        <a:pt x="104" y="47"/>
                        <a:pt x="14" y="134"/>
                      </a:cubicBezTo>
                      <a:cubicBezTo>
                        <a:pt x="1" y="146"/>
                        <a:pt x="0" y="167"/>
                        <a:pt x="13" y="181"/>
                      </a:cubicBezTo>
                      <a:cubicBezTo>
                        <a:pt x="26" y="194"/>
                        <a:pt x="47" y="194"/>
                        <a:pt x="60" y="182"/>
                      </a:cubicBez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504" name="Freeform 141">
                  <a:extLst>
                    <a:ext uri="{FF2B5EF4-FFF2-40B4-BE49-F238E27FC236}">
                      <a16:creationId xmlns:a16="http://schemas.microsoft.com/office/drawing/2014/main" id="{C98AE714-B970-2AAF-05A0-C8DB1FD37022}"/>
                    </a:ext>
                  </a:extLst>
                </p:cNvPr>
                <p:cNvSpPr/>
                <p:nvPr/>
              </p:nvSpPr>
              <p:spPr>
                <a:xfrm>
                  <a:off x="2767013" y="2447926"/>
                  <a:ext cx="66675" cy="65088"/>
                </a:xfrm>
                <a:custGeom>
                  <a:avLst/>
                  <a:gdLst/>
                  <a:ahLst/>
                  <a:cxnLst>
                    <a:cxn ang="0">
                      <a:pos x="0" y="2147483646"/>
                    </a:cxn>
                    <a:cxn ang="0">
                      <a:pos x="0" y="2147483646"/>
                    </a:cxn>
                    <a:cxn ang="0">
                      <a:pos x="2147483646" y="2147483646"/>
                    </a:cxn>
                    <a:cxn ang="0">
                      <a:pos x="2147483646" y="2147483646"/>
                    </a:cxn>
                    <a:cxn ang="0">
                      <a:pos x="2147483646" y="0"/>
                    </a:cxn>
                    <a:cxn ang="0">
                      <a:pos x="0" y="2147483646"/>
                    </a:cxn>
                  </a:cxnLst>
                  <a:rect l="0" t="0" r="0" b="0"/>
                  <a:pathLst>
                    <a:path w="139" h="139">
                      <a:moveTo>
                        <a:pt x="0" y="70"/>
                      </a:moveTo>
                      <a:lnTo>
                        <a:pt x="0" y="70"/>
                      </a:lnTo>
                      <a:cubicBezTo>
                        <a:pt x="0" y="108"/>
                        <a:pt x="31" y="139"/>
                        <a:pt x="70" y="139"/>
                      </a:cubicBezTo>
                      <a:cubicBezTo>
                        <a:pt x="108" y="139"/>
                        <a:pt x="139" y="108"/>
                        <a:pt x="139" y="70"/>
                      </a:cubicBezTo>
                      <a:cubicBezTo>
                        <a:pt x="139" y="31"/>
                        <a:pt x="108" y="0"/>
                        <a:pt x="70" y="0"/>
                      </a:cubicBezTo>
                      <a:cubicBezTo>
                        <a:pt x="31" y="0"/>
                        <a:pt x="0" y="31"/>
                        <a:pt x="0" y="70"/>
                      </a:cubicBez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505" name="Freeform 142">
                  <a:extLst>
                    <a:ext uri="{FF2B5EF4-FFF2-40B4-BE49-F238E27FC236}">
                      <a16:creationId xmlns:a16="http://schemas.microsoft.com/office/drawing/2014/main" id="{F0EACC68-4F72-13B4-1DD5-4065BC2549B8}"/>
                    </a:ext>
                  </a:extLst>
                </p:cNvPr>
                <p:cNvSpPr/>
                <p:nvPr/>
              </p:nvSpPr>
              <p:spPr>
                <a:xfrm>
                  <a:off x="2419350" y="2278063"/>
                  <a:ext cx="31750" cy="250825"/>
                </a:xfrm>
                <a:custGeom>
                  <a:avLst/>
                  <a:gdLst/>
                  <a:ahLst/>
                  <a:cxnLst>
                    <a:cxn ang="0">
                      <a:pos x="2147483646" y="2147483646"/>
                    </a:cxn>
                    <a:cxn ang="0">
                      <a:pos x="2147483646" y="2147483646"/>
                    </a:cxn>
                    <a:cxn ang="0">
                      <a:pos x="2147483646" y="2147483646"/>
                    </a:cxn>
                    <a:cxn ang="0">
                      <a:pos x="2147483646" y="2147483646"/>
                    </a:cxn>
                    <a:cxn ang="0">
                      <a:pos x="2147483646" y="0"/>
                    </a:cxn>
                    <a:cxn ang="0">
                      <a:pos x="0" y="2147483646"/>
                    </a:cxn>
                    <a:cxn ang="0">
                      <a:pos x="0" y="2147483646"/>
                    </a:cxn>
                    <a:cxn ang="0">
                      <a:pos x="2147483646" y="2147483646"/>
                    </a:cxn>
                  </a:cxnLst>
                  <a:rect l="0" t="0" r="0" b="0"/>
                  <a:pathLst>
                    <a:path w="67" h="533">
                      <a:moveTo>
                        <a:pt x="33" y="533"/>
                      </a:moveTo>
                      <a:lnTo>
                        <a:pt x="33" y="533"/>
                      </a:lnTo>
                      <a:cubicBezTo>
                        <a:pt x="52" y="533"/>
                        <a:pt x="67" y="518"/>
                        <a:pt x="67" y="500"/>
                      </a:cubicBezTo>
                      <a:lnTo>
                        <a:pt x="67" y="33"/>
                      </a:lnTo>
                      <a:cubicBezTo>
                        <a:pt x="67" y="15"/>
                        <a:pt x="52" y="0"/>
                        <a:pt x="33" y="0"/>
                      </a:cubicBezTo>
                      <a:cubicBezTo>
                        <a:pt x="15" y="0"/>
                        <a:pt x="0" y="15"/>
                        <a:pt x="0" y="33"/>
                      </a:cubicBezTo>
                      <a:lnTo>
                        <a:pt x="0" y="500"/>
                      </a:lnTo>
                      <a:cubicBezTo>
                        <a:pt x="0" y="518"/>
                        <a:pt x="15" y="533"/>
                        <a:pt x="33" y="533"/>
                      </a:cubicBez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506" name="Freeform 143">
                  <a:extLst>
                    <a:ext uri="{FF2B5EF4-FFF2-40B4-BE49-F238E27FC236}">
                      <a16:creationId xmlns:a16="http://schemas.microsoft.com/office/drawing/2014/main" id="{B32F7965-AFED-748C-8647-497F0A2D2473}"/>
                    </a:ext>
                  </a:extLst>
                </p:cNvPr>
                <p:cNvSpPr/>
                <p:nvPr/>
              </p:nvSpPr>
              <p:spPr>
                <a:xfrm>
                  <a:off x="3149600" y="2278063"/>
                  <a:ext cx="31750" cy="250825"/>
                </a:xfrm>
                <a:custGeom>
                  <a:avLst/>
                  <a:gdLst/>
                  <a:ahLst/>
                  <a:cxnLst>
                    <a:cxn ang="0">
                      <a:pos x="2147483646" y="2147483646"/>
                    </a:cxn>
                    <a:cxn ang="0">
                      <a:pos x="2147483646" y="2147483646"/>
                    </a:cxn>
                    <a:cxn ang="0">
                      <a:pos x="2147483646" y="2147483646"/>
                    </a:cxn>
                    <a:cxn ang="0">
                      <a:pos x="2147483646" y="2147483646"/>
                    </a:cxn>
                    <a:cxn ang="0">
                      <a:pos x="2147483646" y="0"/>
                    </a:cxn>
                    <a:cxn ang="0">
                      <a:pos x="0" y="2147483646"/>
                    </a:cxn>
                    <a:cxn ang="0">
                      <a:pos x="0" y="2147483646"/>
                    </a:cxn>
                    <a:cxn ang="0">
                      <a:pos x="2147483646" y="2147483646"/>
                    </a:cxn>
                  </a:cxnLst>
                  <a:rect l="0" t="0" r="0" b="0"/>
                  <a:pathLst>
                    <a:path w="67" h="533">
                      <a:moveTo>
                        <a:pt x="34" y="533"/>
                      </a:moveTo>
                      <a:lnTo>
                        <a:pt x="34" y="533"/>
                      </a:lnTo>
                      <a:cubicBezTo>
                        <a:pt x="52" y="533"/>
                        <a:pt x="67" y="518"/>
                        <a:pt x="67" y="500"/>
                      </a:cubicBezTo>
                      <a:lnTo>
                        <a:pt x="67" y="33"/>
                      </a:lnTo>
                      <a:cubicBezTo>
                        <a:pt x="67" y="15"/>
                        <a:pt x="52" y="0"/>
                        <a:pt x="34" y="0"/>
                      </a:cubicBezTo>
                      <a:cubicBezTo>
                        <a:pt x="15" y="0"/>
                        <a:pt x="0" y="15"/>
                        <a:pt x="0" y="33"/>
                      </a:cubicBezTo>
                      <a:lnTo>
                        <a:pt x="0" y="500"/>
                      </a:lnTo>
                      <a:cubicBezTo>
                        <a:pt x="0" y="518"/>
                        <a:pt x="15" y="533"/>
                        <a:pt x="34" y="533"/>
                      </a:cubicBez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507" name="Freeform 144">
                  <a:extLst>
                    <a:ext uri="{FF2B5EF4-FFF2-40B4-BE49-F238E27FC236}">
                      <a16:creationId xmlns:a16="http://schemas.microsoft.com/office/drawing/2014/main" id="{6A2922D4-D1C0-D0EB-259E-01C586F087B5}"/>
                    </a:ext>
                  </a:extLst>
                </p:cNvPr>
                <p:cNvSpPr>
                  <a:spLocks noEditPoints="1"/>
                </p:cNvSpPr>
                <p:nvPr/>
              </p:nvSpPr>
              <p:spPr>
                <a:xfrm>
                  <a:off x="2460625" y="2644776"/>
                  <a:ext cx="65088" cy="6350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0"/>
                    </a:cxn>
                    <a:cxn ang="0">
                      <a:pos x="0" y="2147483646"/>
                    </a:cxn>
                  </a:cxnLst>
                  <a:rect l="0" t="0" r="0" b="0"/>
                  <a:pathLst>
                    <a:path w="137" h="137">
                      <a:moveTo>
                        <a:pt x="97" y="69"/>
                      </a:moveTo>
                      <a:lnTo>
                        <a:pt x="97" y="69"/>
                      </a:lnTo>
                      <a:cubicBezTo>
                        <a:pt x="97" y="84"/>
                        <a:pt x="84" y="97"/>
                        <a:pt x="68" y="97"/>
                      </a:cubicBezTo>
                      <a:cubicBezTo>
                        <a:pt x="53" y="97"/>
                        <a:pt x="40" y="84"/>
                        <a:pt x="40" y="69"/>
                      </a:cubicBezTo>
                      <a:cubicBezTo>
                        <a:pt x="40" y="53"/>
                        <a:pt x="53" y="40"/>
                        <a:pt x="68" y="40"/>
                      </a:cubicBezTo>
                      <a:cubicBezTo>
                        <a:pt x="84" y="40"/>
                        <a:pt x="97" y="53"/>
                        <a:pt x="97" y="69"/>
                      </a:cubicBezTo>
                      <a:close/>
                      <a:moveTo>
                        <a:pt x="0" y="69"/>
                      </a:moveTo>
                      <a:lnTo>
                        <a:pt x="0" y="69"/>
                      </a:lnTo>
                      <a:cubicBezTo>
                        <a:pt x="0" y="106"/>
                        <a:pt x="31" y="137"/>
                        <a:pt x="68" y="137"/>
                      </a:cubicBezTo>
                      <a:cubicBezTo>
                        <a:pt x="106" y="137"/>
                        <a:pt x="137" y="106"/>
                        <a:pt x="137" y="69"/>
                      </a:cubicBezTo>
                      <a:cubicBezTo>
                        <a:pt x="137" y="31"/>
                        <a:pt x="106" y="0"/>
                        <a:pt x="68" y="0"/>
                      </a:cubicBezTo>
                      <a:cubicBezTo>
                        <a:pt x="31" y="0"/>
                        <a:pt x="0" y="31"/>
                        <a:pt x="0" y="69"/>
                      </a:cubicBez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508" name="Freeform 145">
                  <a:extLst>
                    <a:ext uri="{FF2B5EF4-FFF2-40B4-BE49-F238E27FC236}">
                      <a16:creationId xmlns:a16="http://schemas.microsoft.com/office/drawing/2014/main" id="{CBAA45AD-8874-547D-82FE-4E0C44FCF506}"/>
                    </a:ext>
                  </a:extLst>
                </p:cNvPr>
                <p:cNvSpPr/>
                <p:nvPr/>
              </p:nvSpPr>
              <p:spPr>
                <a:xfrm>
                  <a:off x="2905125" y="2646363"/>
                  <a:ext cx="80963" cy="63500"/>
                </a:xfrm>
                <a:custGeom>
                  <a:avLst/>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 ang="0">
                      <a:pos x="2147483646" y="0"/>
                    </a:cxn>
                  </a:cxnLst>
                  <a:rect l="0" t="0" r="0" b="0"/>
                  <a:pathLst>
                    <a:path w="171" h="135">
                      <a:moveTo>
                        <a:pt x="30" y="0"/>
                      </a:moveTo>
                      <a:lnTo>
                        <a:pt x="30" y="0"/>
                      </a:lnTo>
                      <a:lnTo>
                        <a:pt x="30" y="38"/>
                      </a:lnTo>
                      <a:lnTo>
                        <a:pt x="0" y="38"/>
                      </a:lnTo>
                      <a:lnTo>
                        <a:pt x="0" y="135"/>
                      </a:lnTo>
                      <a:lnTo>
                        <a:pt x="171" y="135"/>
                      </a:lnTo>
                      <a:lnTo>
                        <a:pt x="171" y="38"/>
                      </a:lnTo>
                      <a:lnTo>
                        <a:pt x="140" y="38"/>
                      </a:lnTo>
                      <a:lnTo>
                        <a:pt x="140" y="0"/>
                      </a:lnTo>
                      <a:lnTo>
                        <a:pt x="30" y="0"/>
                      </a:ln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509" name="Freeform 146">
                  <a:extLst>
                    <a:ext uri="{FF2B5EF4-FFF2-40B4-BE49-F238E27FC236}">
                      <a16:creationId xmlns:a16="http://schemas.microsoft.com/office/drawing/2014/main" id="{1043F35F-E5D9-AD1B-767A-E966E095E56E}"/>
                    </a:ext>
                  </a:extLst>
                </p:cNvPr>
                <p:cNvSpPr/>
                <p:nvPr/>
              </p:nvSpPr>
              <p:spPr>
                <a:xfrm>
                  <a:off x="2813050" y="2646363"/>
                  <a:ext cx="80963" cy="63500"/>
                </a:xfrm>
                <a:custGeom>
                  <a:avLst/>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 ang="0">
                      <a:pos x="2147483646" y="0"/>
                    </a:cxn>
                  </a:cxnLst>
                  <a:rect l="0" t="0" r="0" b="0"/>
                  <a:pathLst>
                    <a:path w="171" h="135">
                      <a:moveTo>
                        <a:pt x="31" y="0"/>
                      </a:moveTo>
                      <a:lnTo>
                        <a:pt x="31" y="0"/>
                      </a:lnTo>
                      <a:lnTo>
                        <a:pt x="31" y="38"/>
                      </a:lnTo>
                      <a:lnTo>
                        <a:pt x="0" y="38"/>
                      </a:lnTo>
                      <a:lnTo>
                        <a:pt x="0" y="135"/>
                      </a:lnTo>
                      <a:lnTo>
                        <a:pt x="171" y="135"/>
                      </a:lnTo>
                      <a:lnTo>
                        <a:pt x="171" y="38"/>
                      </a:lnTo>
                      <a:lnTo>
                        <a:pt x="140" y="38"/>
                      </a:lnTo>
                      <a:lnTo>
                        <a:pt x="140" y="0"/>
                      </a:lnTo>
                      <a:lnTo>
                        <a:pt x="31" y="0"/>
                      </a:ln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510" name="Freeform 147">
                  <a:extLst>
                    <a:ext uri="{FF2B5EF4-FFF2-40B4-BE49-F238E27FC236}">
                      <a16:creationId xmlns:a16="http://schemas.microsoft.com/office/drawing/2014/main" id="{285A39A1-D6D3-D018-F7BB-4C09B37DE81B}"/>
                    </a:ext>
                  </a:extLst>
                </p:cNvPr>
                <p:cNvSpPr/>
                <p:nvPr/>
              </p:nvSpPr>
              <p:spPr>
                <a:xfrm>
                  <a:off x="2720975" y="2646363"/>
                  <a:ext cx="80963" cy="63500"/>
                </a:xfrm>
                <a:custGeom>
                  <a:avLst/>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 ang="0">
                      <a:pos x="2147483646" y="0"/>
                    </a:cxn>
                  </a:cxnLst>
                  <a:rect l="0" t="0" r="0" b="0"/>
                  <a:pathLst>
                    <a:path w="172" h="135">
                      <a:moveTo>
                        <a:pt x="31" y="0"/>
                      </a:moveTo>
                      <a:lnTo>
                        <a:pt x="31" y="0"/>
                      </a:lnTo>
                      <a:lnTo>
                        <a:pt x="31" y="38"/>
                      </a:lnTo>
                      <a:lnTo>
                        <a:pt x="0" y="38"/>
                      </a:lnTo>
                      <a:lnTo>
                        <a:pt x="0" y="135"/>
                      </a:lnTo>
                      <a:lnTo>
                        <a:pt x="172" y="135"/>
                      </a:lnTo>
                      <a:lnTo>
                        <a:pt x="172" y="38"/>
                      </a:lnTo>
                      <a:lnTo>
                        <a:pt x="141" y="38"/>
                      </a:lnTo>
                      <a:lnTo>
                        <a:pt x="141" y="0"/>
                      </a:lnTo>
                      <a:lnTo>
                        <a:pt x="31" y="0"/>
                      </a:ln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511" name="Freeform 148">
                  <a:extLst>
                    <a:ext uri="{FF2B5EF4-FFF2-40B4-BE49-F238E27FC236}">
                      <a16:creationId xmlns:a16="http://schemas.microsoft.com/office/drawing/2014/main" id="{014C9ACE-7E93-B5C2-81AC-2F73F51D8474}"/>
                    </a:ext>
                  </a:extLst>
                </p:cNvPr>
                <p:cNvSpPr/>
                <p:nvPr/>
              </p:nvSpPr>
              <p:spPr>
                <a:xfrm>
                  <a:off x="2628900" y="2646363"/>
                  <a:ext cx="80963" cy="63500"/>
                </a:xfrm>
                <a:custGeom>
                  <a:avLst/>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 ang="0">
                      <a:pos x="2147483646" y="0"/>
                    </a:cxn>
                  </a:cxnLst>
                  <a:rect l="0" t="0" r="0" b="0"/>
                  <a:pathLst>
                    <a:path w="171" h="135">
                      <a:moveTo>
                        <a:pt x="31" y="0"/>
                      </a:moveTo>
                      <a:lnTo>
                        <a:pt x="31" y="0"/>
                      </a:lnTo>
                      <a:lnTo>
                        <a:pt x="31" y="38"/>
                      </a:lnTo>
                      <a:lnTo>
                        <a:pt x="0" y="38"/>
                      </a:lnTo>
                      <a:lnTo>
                        <a:pt x="0" y="135"/>
                      </a:lnTo>
                      <a:lnTo>
                        <a:pt x="171" y="135"/>
                      </a:lnTo>
                      <a:lnTo>
                        <a:pt x="171" y="38"/>
                      </a:lnTo>
                      <a:lnTo>
                        <a:pt x="140" y="38"/>
                      </a:lnTo>
                      <a:lnTo>
                        <a:pt x="140" y="0"/>
                      </a:lnTo>
                      <a:lnTo>
                        <a:pt x="31" y="0"/>
                      </a:ln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512" name="Freeform 149">
                  <a:extLst>
                    <a:ext uri="{FF2B5EF4-FFF2-40B4-BE49-F238E27FC236}">
                      <a16:creationId xmlns:a16="http://schemas.microsoft.com/office/drawing/2014/main" id="{56A5D062-2BFC-1148-D3EE-EEC84786EF74}"/>
                    </a:ext>
                  </a:extLst>
                </p:cNvPr>
                <p:cNvSpPr/>
                <p:nvPr/>
              </p:nvSpPr>
              <p:spPr>
                <a:xfrm>
                  <a:off x="3022600" y="2643188"/>
                  <a:ext cx="50800" cy="66675"/>
                </a:xfrm>
                <a:custGeom>
                  <a:avLst/>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 ang="0">
                      <a:pos x="2147483646" y="0"/>
                    </a:cxn>
                  </a:cxnLst>
                  <a:rect l="0" t="0" r="0" b="0"/>
                  <a:pathLst>
                    <a:path w="107" h="139">
                      <a:moveTo>
                        <a:pt x="30" y="0"/>
                      </a:moveTo>
                      <a:lnTo>
                        <a:pt x="30" y="0"/>
                      </a:lnTo>
                      <a:lnTo>
                        <a:pt x="30" y="29"/>
                      </a:lnTo>
                      <a:lnTo>
                        <a:pt x="0" y="29"/>
                      </a:lnTo>
                      <a:lnTo>
                        <a:pt x="0" y="139"/>
                      </a:lnTo>
                      <a:lnTo>
                        <a:pt x="107" y="139"/>
                      </a:lnTo>
                      <a:lnTo>
                        <a:pt x="107" y="29"/>
                      </a:lnTo>
                      <a:lnTo>
                        <a:pt x="77" y="29"/>
                      </a:lnTo>
                      <a:lnTo>
                        <a:pt x="77" y="0"/>
                      </a:lnTo>
                      <a:lnTo>
                        <a:pt x="30" y="0"/>
                      </a:ln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513" name="Freeform 150">
                  <a:extLst>
                    <a:ext uri="{FF2B5EF4-FFF2-40B4-BE49-F238E27FC236}">
                      <a16:creationId xmlns:a16="http://schemas.microsoft.com/office/drawing/2014/main" id="{8EC83FA5-38B2-F2DD-5D27-49D3F1DCF7D9}"/>
                    </a:ext>
                  </a:extLst>
                </p:cNvPr>
                <p:cNvSpPr/>
                <p:nvPr/>
              </p:nvSpPr>
              <p:spPr>
                <a:xfrm>
                  <a:off x="3082925" y="2643188"/>
                  <a:ext cx="50800" cy="66675"/>
                </a:xfrm>
                <a:custGeom>
                  <a:avLst/>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 ang="0">
                      <a:pos x="2147483646" y="0"/>
                    </a:cxn>
                  </a:cxnLst>
                  <a:rect l="0" t="0" r="0" b="0"/>
                  <a:pathLst>
                    <a:path w="107" h="139">
                      <a:moveTo>
                        <a:pt x="30" y="0"/>
                      </a:moveTo>
                      <a:lnTo>
                        <a:pt x="30" y="0"/>
                      </a:lnTo>
                      <a:lnTo>
                        <a:pt x="30" y="29"/>
                      </a:lnTo>
                      <a:lnTo>
                        <a:pt x="0" y="29"/>
                      </a:lnTo>
                      <a:lnTo>
                        <a:pt x="0" y="139"/>
                      </a:lnTo>
                      <a:lnTo>
                        <a:pt x="107" y="139"/>
                      </a:lnTo>
                      <a:lnTo>
                        <a:pt x="107" y="29"/>
                      </a:lnTo>
                      <a:lnTo>
                        <a:pt x="77" y="29"/>
                      </a:lnTo>
                      <a:lnTo>
                        <a:pt x="77" y="0"/>
                      </a:lnTo>
                      <a:lnTo>
                        <a:pt x="30" y="0"/>
                      </a:ln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grpSp>
          <p:sp>
            <p:nvSpPr>
              <p:cNvPr id="499" name="文本框 183">
                <a:extLst>
                  <a:ext uri="{FF2B5EF4-FFF2-40B4-BE49-F238E27FC236}">
                    <a16:creationId xmlns:a16="http://schemas.microsoft.com/office/drawing/2014/main" id="{9F96FF52-1587-9DD6-2FE0-A92655CDB133}"/>
                  </a:ext>
                </a:extLst>
              </p:cNvPr>
              <p:cNvSpPr txBox="1"/>
              <p:nvPr/>
            </p:nvSpPr>
            <p:spPr>
              <a:xfrm>
                <a:off x="7033348" y="1243826"/>
                <a:ext cx="484107" cy="246221"/>
              </a:xfrm>
              <a:prstGeom prst="rect">
                <a:avLst/>
              </a:prstGeom>
              <a:noFill/>
            </p:spPr>
            <p:txBody>
              <a:bodyPr wrap="none" lIns="0" tIns="0" rIns="0" bIns="0" rtlCol="0">
                <a:spAutoFit/>
              </a:bodyPr>
              <a:lstStyle/>
              <a:p>
                <a:pPr algn="ctr" defTabSz="914035">
                  <a:defRPr/>
                </a:pPr>
                <a:r>
                  <a:rPr lang="en-US" altLang="zh-CN" sz="800" kern="0" dirty="0">
                    <a:solidFill>
                      <a:prstClr val="white">
                        <a:lumMod val="50000"/>
                      </a:prstClr>
                    </a:solidFill>
                    <a:latin typeface="微软雅黑" panose="020B0503020204020204" pitchFamily="34" charset="-122"/>
                    <a:ea typeface="微软雅黑" panose="020B0503020204020204" pitchFamily="34" charset="-122"/>
                  </a:rPr>
                  <a:t>Ch. Width</a:t>
                </a:r>
              </a:p>
              <a:p>
                <a:pPr algn="ctr" defTabSz="914035">
                  <a:defRPr/>
                </a:pPr>
                <a:r>
                  <a:rPr lang="en-US" altLang="zh-CN" sz="800" kern="0" dirty="0">
                    <a:solidFill>
                      <a:prstClr val="white">
                        <a:lumMod val="50000"/>
                      </a:prstClr>
                    </a:solidFill>
                    <a:latin typeface="微软雅黑" panose="020B0503020204020204" pitchFamily="34" charset="-122"/>
                    <a:ea typeface="微软雅黑" panose="020B0503020204020204" pitchFamily="34" charset="-122"/>
                  </a:rPr>
                  <a:t>40M</a:t>
                </a:r>
                <a:endParaRPr lang="zh-CN" altLang="en-US" sz="800" kern="0" dirty="0">
                  <a:solidFill>
                    <a:prstClr val="white">
                      <a:lumMod val="50000"/>
                    </a:prstClr>
                  </a:solidFill>
                  <a:latin typeface="微软雅黑" panose="020B0503020204020204" pitchFamily="34" charset="-122"/>
                  <a:ea typeface="微软雅黑" panose="020B0503020204020204" pitchFamily="34" charset="-122"/>
                </a:endParaRPr>
              </a:p>
            </p:txBody>
          </p:sp>
        </p:grpSp>
      </p:grpSp>
      <p:grpSp>
        <p:nvGrpSpPr>
          <p:cNvPr id="514" name="Group 513">
            <a:extLst>
              <a:ext uri="{FF2B5EF4-FFF2-40B4-BE49-F238E27FC236}">
                <a16:creationId xmlns:a16="http://schemas.microsoft.com/office/drawing/2014/main" id="{7284AC02-E35F-625C-8772-90AC338F822C}"/>
              </a:ext>
            </a:extLst>
          </p:cNvPr>
          <p:cNvGrpSpPr/>
          <p:nvPr/>
        </p:nvGrpSpPr>
        <p:grpSpPr>
          <a:xfrm>
            <a:off x="8640703" y="2897431"/>
            <a:ext cx="725654" cy="725653"/>
            <a:chOff x="7106743" y="1087337"/>
            <a:chExt cx="725654" cy="725653"/>
          </a:xfrm>
        </p:grpSpPr>
        <p:sp>
          <p:nvSpPr>
            <p:cNvPr id="515" name="椭圆 172">
              <a:extLst>
                <a:ext uri="{FF2B5EF4-FFF2-40B4-BE49-F238E27FC236}">
                  <a16:creationId xmlns:a16="http://schemas.microsoft.com/office/drawing/2014/main" id="{09B1A73E-3FCD-7B6C-5422-4AB1BF1287C4}"/>
                </a:ext>
              </a:extLst>
            </p:cNvPr>
            <p:cNvSpPr>
              <a:spLocks noChangeAspect="1"/>
            </p:cNvSpPr>
            <p:nvPr/>
          </p:nvSpPr>
          <p:spPr>
            <a:xfrm>
              <a:off x="7106743" y="1087337"/>
              <a:ext cx="725654" cy="725653"/>
            </a:xfrm>
            <a:prstGeom prst="ellipse">
              <a:avLst/>
            </a:prstGeom>
            <a:gradFill flip="none" rotWithShape="1">
              <a:gsLst>
                <a:gs pos="0">
                  <a:srgbClr val="ED7D31">
                    <a:lumMod val="60000"/>
                    <a:lumOff val="40000"/>
                  </a:srgbClr>
                </a:gs>
                <a:gs pos="100000">
                  <a:sysClr val="window" lastClr="FFFFFF">
                    <a:alpha val="58000"/>
                  </a:sysClr>
                </a:gs>
              </a:gsLst>
              <a:path path="circle">
                <a:fillToRect l="50000" t="50000" r="50000" b="50000"/>
              </a:path>
              <a:tileRect/>
            </a:gradFill>
            <a:ln w="25400" cap="flat" cmpd="sng" algn="ctr">
              <a:solidFill>
                <a:srgbClr val="E7E6E6">
                  <a:lumMod val="90000"/>
                </a:srgbClr>
              </a:solidFill>
              <a:prstDash val="sysDash"/>
              <a:miter lim="800000"/>
            </a:ln>
            <a:effectLst/>
          </p:spPr>
          <p:txBody>
            <a:bodyPr lIns="0" tIns="0" rIns="0" bIns="0" rtlCol="0" anchor="ctr"/>
            <a:lstStyle/>
            <a:p>
              <a:pPr algn="ctr" defTabSz="914035">
                <a:defRPr/>
              </a:pPr>
              <a:endParaRPr lang="en-US" altLang="zh-CN" sz="1000" kern="0" dirty="0">
                <a:solidFill>
                  <a:prstClr val="white">
                    <a:lumMod val="50000"/>
                  </a:prstClr>
                </a:solidFill>
                <a:latin typeface="微软雅黑" panose="020B0503020204020204" pitchFamily="34" charset="-122"/>
                <a:ea typeface="微软雅黑" panose="020B0503020204020204" pitchFamily="34" charset="-122"/>
              </a:endParaRPr>
            </a:p>
          </p:txBody>
        </p:sp>
        <p:grpSp>
          <p:nvGrpSpPr>
            <p:cNvPr id="516" name="Group 515">
              <a:extLst>
                <a:ext uri="{FF2B5EF4-FFF2-40B4-BE49-F238E27FC236}">
                  <a16:creationId xmlns:a16="http://schemas.microsoft.com/office/drawing/2014/main" id="{F93380BA-EBF1-7D02-3062-946B341B1EF2}"/>
                </a:ext>
              </a:extLst>
            </p:cNvPr>
            <p:cNvGrpSpPr/>
            <p:nvPr/>
          </p:nvGrpSpPr>
          <p:grpSpPr>
            <a:xfrm>
              <a:off x="7198740" y="1277709"/>
              <a:ext cx="484107" cy="436505"/>
              <a:chOff x="7033348" y="1243826"/>
              <a:chExt cx="484107" cy="446506"/>
            </a:xfrm>
          </p:grpSpPr>
          <p:grpSp>
            <p:nvGrpSpPr>
              <p:cNvPr id="517" name="组合 24828">
                <a:extLst>
                  <a:ext uri="{FF2B5EF4-FFF2-40B4-BE49-F238E27FC236}">
                    <a16:creationId xmlns:a16="http://schemas.microsoft.com/office/drawing/2014/main" id="{B6FABD5D-7B7D-3460-1F38-DD4004D765C9}"/>
                  </a:ext>
                </a:extLst>
              </p:cNvPr>
              <p:cNvGrpSpPr>
                <a:grpSpLocks noChangeAspect="1"/>
              </p:cNvGrpSpPr>
              <p:nvPr/>
            </p:nvGrpSpPr>
            <p:grpSpPr>
              <a:xfrm>
                <a:off x="7104873" y="1474416"/>
                <a:ext cx="341056" cy="215916"/>
                <a:chOff x="2382838" y="2278063"/>
                <a:chExt cx="835025" cy="528638"/>
              </a:xfrm>
              <a:solidFill>
                <a:sysClr val="window" lastClr="FFFFFF">
                  <a:lumMod val="50000"/>
                </a:sysClr>
              </a:solidFill>
            </p:grpSpPr>
            <p:sp>
              <p:nvSpPr>
                <p:cNvPr id="519" name="Freeform 137">
                  <a:extLst>
                    <a:ext uri="{FF2B5EF4-FFF2-40B4-BE49-F238E27FC236}">
                      <a16:creationId xmlns:a16="http://schemas.microsoft.com/office/drawing/2014/main" id="{3DE97879-5E16-6C79-32C3-67C28859A0D4}"/>
                    </a:ext>
                  </a:extLst>
                </p:cNvPr>
                <p:cNvSpPr/>
                <p:nvPr/>
              </p:nvSpPr>
              <p:spPr>
                <a:xfrm>
                  <a:off x="2382838" y="2560638"/>
                  <a:ext cx="835025" cy="246063"/>
                </a:xfrm>
                <a:custGeom>
                  <a:avLst/>
                  <a:gdLst/>
                  <a:ahLst/>
                  <a:cxnLst>
                    <a:cxn ang="0">
                      <a:pos x="2147483646" y="0"/>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1773" h="521">
                      <a:moveTo>
                        <a:pt x="1682" y="0"/>
                      </a:moveTo>
                      <a:lnTo>
                        <a:pt x="1682" y="0"/>
                      </a:lnTo>
                      <a:lnTo>
                        <a:pt x="91" y="0"/>
                      </a:lnTo>
                      <a:cubicBezTo>
                        <a:pt x="41" y="0"/>
                        <a:pt x="0" y="41"/>
                        <a:pt x="0" y="91"/>
                      </a:cubicBezTo>
                      <a:lnTo>
                        <a:pt x="0" y="394"/>
                      </a:lnTo>
                      <a:cubicBezTo>
                        <a:pt x="0" y="444"/>
                        <a:pt x="41" y="485"/>
                        <a:pt x="91" y="485"/>
                      </a:cubicBezTo>
                      <a:lnTo>
                        <a:pt x="1166" y="485"/>
                      </a:lnTo>
                      <a:cubicBezTo>
                        <a:pt x="1178" y="507"/>
                        <a:pt x="1200" y="521"/>
                        <a:pt x="1226" y="521"/>
                      </a:cubicBezTo>
                      <a:cubicBezTo>
                        <a:pt x="1265" y="521"/>
                        <a:pt x="1296" y="490"/>
                        <a:pt x="1296" y="452"/>
                      </a:cubicBezTo>
                      <a:cubicBezTo>
                        <a:pt x="1296" y="414"/>
                        <a:pt x="1265" y="382"/>
                        <a:pt x="1226" y="382"/>
                      </a:cubicBezTo>
                      <a:cubicBezTo>
                        <a:pt x="1200" y="382"/>
                        <a:pt x="1178" y="397"/>
                        <a:pt x="1166" y="419"/>
                      </a:cubicBezTo>
                      <a:lnTo>
                        <a:pt x="91" y="419"/>
                      </a:lnTo>
                      <a:cubicBezTo>
                        <a:pt x="78" y="419"/>
                        <a:pt x="67" y="408"/>
                        <a:pt x="67" y="394"/>
                      </a:cubicBezTo>
                      <a:lnTo>
                        <a:pt x="67" y="91"/>
                      </a:lnTo>
                      <a:cubicBezTo>
                        <a:pt x="67" y="77"/>
                        <a:pt x="78" y="67"/>
                        <a:pt x="91" y="67"/>
                      </a:cubicBezTo>
                      <a:lnTo>
                        <a:pt x="1682" y="67"/>
                      </a:lnTo>
                      <a:cubicBezTo>
                        <a:pt x="1695" y="67"/>
                        <a:pt x="1706" y="77"/>
                        <a:pt x="1706" y="91"/>
                      </a:cubicBezTo>
                      <a:lnTo>
                        <a:pt x="1706" y="394"/>
                      </a:lnTo>
                      <a:cubicBezTo>
                        <a:pt x="1706" y="408"/>
                        <a:pt x="1695" y="419"/>
                        <a:pt x="1682" y="419"/>
                      </a:cubicBezTo>
                      <a:lnTo>
                        <a:pt x="1504" y="419"/>
                      </a:lnTo>
                      <a:cubicBezTo>
                        <a:pt x="1493" y="397"/>
                        <a:pt x="1470" y="382"/>
                        <a:pt x="1444" y="382"/>
                      </a:cubicBezTo>
                      <a:cubicBezTo>
                        <a:pt x="1406" y="382"/>
                        <a:pt x="1374" y="414"/>
                        <a:pt x="1374" y="452"/>
                      </a:cubicBezTo>
                      <a:cubicBezTo>
                        <a:pt x="1374" y="490"/>
                        <a:pt x="1406" y="521"/>
                        <a:pt x="1444" y="521"/>
                      </a:cubicBezTo>
                      <a:cubicBezTo>
                        <a:pt x="1470" y="521"/>
                        <a:pt x="1493" y="507"/>
                        <a:pt x="1504" y="485"/>
                      </a:cubicBezTo>
                      <a:lnTo>
                        <a:pt x="1682" y="485"/>
                      </a:lnTo>
                      <a:cubicBezTo>
                        <a:pt x="1732" y="485"/>
                        <a:pt x="1773" y="444"/>
                        <a:pt x="1773" y="394"/>
                      </a:cubicBezTo>
                      <a:lnTo>
                        <a:pt x="1773" y="91"/>
                      </a:lnTo>
                      <a:cubicBezTo>
                        <a:pt x="1773" y="41"/>
                        <a:pt x="1732" y="0"/>
                        <a:pt x="1682" y="0"/>
                      </a:cubicBez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520" name="Freeform 138">
                  <a:extLst>
                    <a:ext uri="{FF2B5EF4-FFF2-40B4-BE49-F238E27FC236}">
                      <a16:creationId xmlns:a16="http://schemas.microsoft.com/office/drawing/2014/main" id="{82F2B190-7201-5AAA-3DD0-E31866EB719C}"/>
                    </a:ext>
                  </a:extLst>
                </p:cNvPr>
                <p:cNvSpPr/>
                <p:nvPr/>
              </p:nvSpPr>
              <p:spPr>
                <a:xfrm>
                  <a:off x="2714625" y="2389188"/>
                  <a:ext cx="171450" cy="57150"/>
                </a:xfrm>
                <a:custGeom>
                  <a:avLst/>
                  <a:gdLst/>
                  <a:ahLst/>
                  <a:cxnLst>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365" h="122">
                      <a:moveTo>
                        <a:pt x="353" y="105"/>
                      </a:moveTo>
                      <a:lnTo>
                        <a:pt x="353" y="105"/>
                      </a:lnTo>
                      <a:cubicBezTo>
                        <a:pt x="365" y="91"/>
                        <a:pt x="363" y="70"/>
                        <a:pt x="348" y="58"/>
                      </a:cubicBezTo>
                      <a:cubicBezTo>
                        <a:pt x="301" y="21"/>
                        <a:pt x="242" y="0"/>
                        <a:pt x="182" y="0"/>
                      </a:cubicBezTo>
                      <a:cubicBezTo>
                        <a:pt x="122" y="0"/>
                        <a:pt x="63" y="21"/>
                        <a:pt x="16" y="59"/>
                      </a:cubicBezTo>
                      <a:cubicBezTo>
                        <a:pt x="2" y="70"/>
                        <a:pt x="0" y="91"/>
                        <a:pt x="11" y="105"/>
                      </a:cubicBezTo>
                      <a:cubicBezTo>
                        <a:pt x="18" y="114"/>
                        <a:pt x="27" y="118"/>
                        <a:pt x="37" y="118"/>
                      </a:cubicBezTo>
                      <a:cubicBezTo>
                        <a:pt x="44" y="118"/>
                        <a:pt x="52" y="116"/>
                        <a:pt x="58" y="111"/>
                      </a:cubicBezTo>
                      <a:cubicBezTo>
                        <a:pt x="94" y="82"/>
                        <a:pt x="137" y="67"/>
                        <a:pt x="182" y="67"/>
                      </a:cubicBezTo>
                      <a:cubicBezTo>
                        <a:pt x="228" y="67"/>
                        <a:pt x="271" y="82"/>
                        <a:pt x="307" y="111"/>
                      </a:cubicBezTo>
                      <a:cubicBezTo>
                        <a:pt x="321" y="122"/>
                        <a:pt x="342" y="120"/>
                        <a:pt x="353" y="105"/>
                      </a:cubicBez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521" name="Freeform 139">
                  <a:extLst>
                    <a:ext uri="{FF2B5EF4-FFF2-40B4-BE49-F238E27FC236}">
                      <a16:creationId xmlns:a16="http://schemas.microsoft.com/office/drawing/2014/main" id="{F6F20D78-7F3D-0530-B0C5-EAC4F5F51B99}"/>
                    </a:ext>
                  </a:extLst>
                </p:cNvPr>
                <p:cNvSpPr/>
                <p:nvPr/>
              </p:nvSpPr>
              <p:spPr>
                <a:xfrm>
                  <a:off x="2674938" y="2332038"/>
                  <a:ext cx="250825" cy="74613"/>
                </a:xfrm>
                <a:custGeom>
                  <a:avLst/>
                  <a:gdLst/>
                  <a:ahLst/>
                  <a:cxnLst>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533" h="159">
                      <a:moveTo>
                        <a:pt x="521" y="144"/>
                      </a:moveTo>
                      <a:lnTo>
                        <a:pt x="521" y="144"/>
                      </a:lnTo>
                      <a:cubicBezTo>
                        <a:pt x="533" y="131"/>
                        <a:pt x="532" y="109"/>
                        <a:pt x="519" y="97"/>
                      </a:cubicBezTo>
                      <a:cubicBezTo>
                        <a:pt x="450" y="34"/>
                        <a:pt x="361" y="0"/>
                        <a:pt x="267" y="0"/>
                      </a:cubicBezTo>
                      <a:cubicBezTo>
                        <a:pt x="173" y="0"/>
                        <a:pt x="83" y="35"/>
                        <a:pt x="14" y="99"/>
                      </a:cubicBezTo>
                      <a:cubicBezTo>
                        <a:pt x="1" y="111"/>
                        <a:pt x="0" y="132"/>
                        <a:pt x="12" y="146"/>
                      </a:cubicBezTo>
                      <a:cubicBezTo>
                        <a:pt x="19" y="153"/>
                        <a:pt x="28" y="157"/>
                        <a:pt x="37" y="157"/>
                      </a:cubicBezTo>
                      <a:cubicBezTo>
                        <a:pt x="45" y="157"/>
                        <a:pt x="53" y="154"/>
                        <a:pt x="59" y="148"/>
                      </a:cubicBezTo>
                      <a:cubicBezTo>
                        <a:pt x="116" y="95"/>
                        <a:pt x="190" y="66"/>
                        <a:pt x="267" y="66"/>
                      </a:cubicBezTo>
                      <a:cubicBezTo>
                        <a:pt x="344" y="66"/>
                        <a:pt x="417" y="95"/>
                        <a:pt x="474" y="146"/>
                      </a:cubicBezTo>
                      <a:cubicBezTo>
                        <a:pt x="487" y="159"/>
                        <a:pt x="508" y="158"/>
                        <a:pt x="521" y="144"/>
                      </a:cubicBez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522" name="Freeform 140">
                  <a:extLst>
                    <a:ext uri="{FF2B5EF4-FFF2-40B4-BE49-F238E27FC236}">
                      <a16:creationId xmlns:a16="http://schemas.microsoft.com/office/drawing/2014/main" id="{1B8CFBD2-422F-DC3F-51E8-7F4E5F6C1B59}"/>
                    </a:ext>
                  </a:extLst>
                </p:cNvPr>
                <p:cNvSpPr/>
                <p:nvPr/>
              </p:nvSpPr>
              <p:spPr>
                <a:xfrm>
                  <a:off x="2636838" y="2278063"/>
                  <a:ext cx="327025" cy="90488"/>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Lst>
                  <a:rect l="0" t="0" r="0" b="0"/>
                  <a:pathLst>
                    <a:path w="695" h="194">
                      <a:moveTo>
                        <a:pt x="60" y="182"/>
                      </a:moveTo>
                      <a:lnTo>
                        <a:pt x="60" y="182"/>
                      </a:lnTo>
                      <a:cubicBezTo>
                        <a:pt x="138" y="108"/>
                        <a:pt x="240" y="67"/>
                        <a:pt x="347" y="67"/>
                      </a:cubicBezTo>
                      <a:cubicBezTo>
                        <a:pt x="455" y="67"/>
                        <a:pt x="557" y="108"/>
                        <a:pt x="635" y="182"/>
                      </a:cubicBezTo>
                      <a:cubicBezTo>
                        <a:pt x="641" y="189"/>
                        <a:pt x="650" y="192"/>
                        <a:pt x="658" y="192"/>
                      </a:cubicBezTo>
                      <a:cubicBezTo>
                        <a:pt x="667" y="192"/>
                        <a:pt x="676" y="188"/>
                        <a:pt x="682" y="182"/>
                      </a:cubicBezTo>
                      <a:cubicBezTo>
                        <a:pt x="695" y="168"/>
                        <a:pt x="694" y="147"/>
                        <a:pt x="681" y="134"/>
                      </a:cubicBezTo>
                      <a:cubicBezTo>
                        <a:pt x="591" y="48"/>
                        <a:pt x="472" y="0"/>
                        <a:pt x="347" y="0"/>
                      </a:cubicBezTo>
                      <a:cubicBezTo>
                        <a:pt x="223" y="0"/>
                        <a:pt x="104" y="47"/>
                        <a:pt x="14" y="134"/>
                      </a:cubicBezTo>
                      <a:cubicBezTo>
                        <a:pt x="1" y="146"/>
                        <a:pt x="0" y="167"/>
                        <a:pt x="13" y="181"/>
                      </a:cubicBezTo>
                      <a:cubicBezTo>
                        <a:pt x="26" y="194"/>
                        <a:pt x="47" y="194"/>
                        <a:pt x="60" y="182"/>
                      </a:cubicBez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523" name="Freeform 141">
                  <a:extLst>
                    <a:ext uri="{FF2B5EF4-FFF2-40B4-BE49-F238E27FC236}">
                      <a16:creationId xmlns:a16="http://schemas.microsoft.com/office/drawing/2014/main" id="{630655DF-DEFE-80FF-B187-25D880E1515B}"/>
                    </a:ext>
                  </a:extLst>
                </p:cNvPr>
                <p:cNvSpPr/>
                <p:nvPr/>
              </p:nvSpPr>
              <p:spPr>
                <a:xfrm>
                  <a:off x="2767013" y="2447926"/>
                  <a:ext cx="66675" cy="65088"/>
                </a:xfrm>
                <a:custGeom>
                  <a:avLst/>
                  <a:gdLst/>
                  <a:ahLst/>
                  <a:cxnLst>
                    <a:cxn ang="0">
                      <a:pos x="0" y="2147483646"/>
                    </a:cxn>
                    <a:cxn ang="0">
                      <a:pos x="0" y="2147483646"/>
                    </a:cxn>
                    <a:cxn ang="0">
                      <a:pos x="2147483646" y="2147483646"/>
                    </a:cxn>
                    <a:cxn ang="0">
                      <a:pos x="2147483646" y="2147483646"/>
                    </a:cxn>
                    <a:cxn ang="0">
                      <a:pos x="2147483646" y="0"/>
                    </a:cxn>
                    <a:cxn ang="0">
                      <a:pos x="0" y="2147483646"/>
                    </a:cxn>
                  </a:cxnLst>
                  <a:rect l="0" t="0" r="0" b="0"/>
                  <a:pathLst>
                    <a:path w="139" h="139">
                      <a:moveTo>
                        <a:pt x="0" y="70"/>
                      </a:moveTo>
                      <a:lnTo>
                        <a:pt x="0" y="70"/>
                      </a:lnTo>
                      <a:cubicBezTo>
                        <a:pt x="0" y="108"/>
                        <a:pt x="31" y="139"/>
                        <a:pt x="70" y="139"/>
                      </a:cubicBezTo>
                      <a:cubicBezTo>
                        <a:pt x="108" y="139"/>
                        <a:pt x="139" y="108"/>
                        <a:pt x="139" y="70"/>
                      </a:cubicBezTo>
                      <a:cubicBezTo>
                        <a:pt x="139" y="31"/>
                        <a:pt x="108" y="0"/>
                        <a:pt x="70" y="0"/>
                      </a:cubicBezTo>
                      <a:cubicBezTo>
                        <a:pt x="31" y="0"/>
                        <a:pt x="0" y="31"/>
                        <a:pt x="0" y="70"/>
                      </a:cubicBez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524" name="Freeform 142">
                  <a:extLst>
                    <a:ext uri="{FF2B5EF4-FFF2-40B4-BE49-F238E27FC236}">
                      <a16:creationId xmlns:a16="http://schemas.microsoft.com/office/drawing/2014/main" id="{3CA28AF3-A709-4A98-4A4E-76F9CFCD358A}"/>
                    </a:ext>
                  </a:extLst>
                </p:cNvPr>
                <p:cNvSpPr/>
                <p:nvPr/>
              </p:nvSpPr>
              <p:spPr>
                <a:xfrm>
                  <a:off x="2419350" y="2278063"/>
                  <a:ext cx="31750" cy="250825"/>
                </a:xfrm>
                <a:custGeom>
                  <a:avLst/>
                  <a:gdLst/>
                  <a:ahLst/>
                  <a:cxnLst>
                    <a:cxn ang="0">
                      <a:pos x="2147483646" y="2147483646"/>
                    </a:cxn>
                    <a:cxn ang="0">
                      <a:pos x="2147483646" y="2147483646"/>
                    </a:cxn>
                    <a:cxn ang="0">
                      <a:pos x="2147483646" y="2147483646"/>
                    </a:cxn>
                    <a:cxn ang="0">
                      <a:pos x="2147483646" y="2147483646"/>
                    </a:cxn>
                    <a:cxn ang="0">
                      <a:pos x="2147483646" y="0"/>
                    </a:cxn>
                    <a:cxn ang="0">
                      <a:pos x="0" y="2147483646"/>
                    </a:cxn>
                    <a:cxn ang="0">
                      <a:pos x="0" y="2147483646"/>
                    </a:cxn>
                    <a:cxn ang="0">
                      <a:pos x="2147483646" y="2147483646"/>
                    </a:cxn>
                  </a:cxnLst>
                  <a:rect l="0" t="0" r="0" b="0"/>
                  <a:pathLst>
                    <a:path w="67" h="533">
                      <a:moveTo>
                        <a:pt x="33" y="533"/>
                      </a:moveTo>
                      <a:lnTo>
                        <a:pt x="33" y="533"/>
                      </a:lnTo>
                      <a:cubicBezTo>
                        <a:pt x="52" y="533"/>
                        <a:pt x="67" y="518"/>
                        <a:pt x="67" y="500"/>
                      </a:cubicBezTo>
                      <a:lnTo>
                        <a:pt x="67" y="33"/>
                      </a:lnTo>
                      <a:cubicBezTo>
                        <a:pt x="67" y="15"/>
                        <a:pt x="52" y="0"/>
                        <a:pt x="33" y="0"/>
                      </a:cubicBezTo>
                      <a:cubicBezTo>
                        <a:pt x="15" y="0"/>
                        <a:pt x="0" y="15"/>
                        <a:pt x="0" y="33"/>
                      </a:cubicBezTo>
                      <a:lnTo>
                        <a:pt x="0" y="500"/>
                      </a:lnTo>
                      <a:cubicBezTo>
                        <a:pt x="0" y="518"/>
                        <a:pt x="15" y="533"/>
                        <a:pt x="33" y="533"/>
                      </a:cubicBez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525" name="Freeform 143">
                  <a:extLst>
                    <a:ext uri="{FF2B5EF4-FFF2-40B4-BE49-F238E27FC236}">
                      <a16:creationId xmlns:a16="http://schemas.microsoft.com/office/drawing/2014/main" id="{A9A17809-FBBC-ED7D-FFFC-55BE30BDF647}"/>
                    </a:ext>
                  </a:extLst>
                </p:cNvPr>
                <p:cNvSpPr/>
                <p:nvPr/>
              </p:nvSpPr>
              <p:spPr>
                <a:xfrm>
                  <a:off x="3149600" y="2278063"/>
                  <a:ext cx="31750" cy="250825"/>
                </a:xfrm>
                <a:custGeom>
                  <a:avLst/>
                  <a:gdLst/>
                  <a:ahLst/>
                  <a:cxnLst>
                    <a:cxn ang="0">
                      <a:pos x="2147483646" y="2147483646"/>
                    </a:cxn>
                    <a:cxn ang="0">
                      <a:pos x="2147483646" y="2147483646"/>
                    </a:cxn>
                    <a:cxn ang="0">
                      <a:pos x="2147483646" y="2147483646"/>
                    </a:cxn>
                    <a:cxn ang="0">
                      <a:pos x="2147483646" y="2147483646"/>
                    </a:cxn>
                    <a:cxn ang="0">
                      <a:pos x="2147483646" y="0"/>
                    </a:cxn>
                    <a:cxn ang="0">
                      <a:pos x="0" y="2147483646"/>
                    </a:cxn>
                    <a:cxn ang="0">
                      <a:pos x="0" y="2147483646"/>
                    </a:cxn>
                    <a:cxn ang="0">
                      <a:pos x="2147483646" y="2147483646"/>
                    </a:cxn>
                  </a:cxnLst>
                  <a:rect l="0" t="0" r="0" b="0"/>
                  <a:pathLst>
                    <a:path w="67" h="533">
                      <a:moveTo>
                        <a:pt x="34" y="533"/>
                      </a:moveTo>
                      <a:lnTo>
                        <a:pt x="34" y="533"/>
                      </a:lnTo>
                      <a:cubicBezTo>
                        <a:pt x="52" y="533"/>
                        <a:pt x="67" y="518"/>
                        <a:pt x="67" y="500"/>
                      </a:cubicBezTo>
                      <a:lnTo>
                        <a:pt x="67" y="33"/>
                      </a:lnTo>
                      <a:cubicBezTo>
                        <a:pt x="67" y="15"/>
                        <a:pt x="52" y="0"/>
                        <a:pt x="34" y="0"/>
                      </a:cubicBezTo>
                      <a:cubicBezTo>
                        <a:pt x="15" y="0"/>
                        <a:pt x="0" y="15"/>
                        <a:pt x="0" y="33"/>
                      </a:cubicBezTo>
                      <a:lnTo>
                        <a:pt x="0" y="500"/>
                      </a:lnTo>
                      <a:cubicBezTo>
                        <a:pt x="0" y="518"/>
                        <a:pt x="15" y="533"/>
                        <a:pt x="34" y="533"/>
                      </a:cubicBez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526" name="Freeform 144">
                  <a:extLst>
                    <a:ext uri="{FF2B5EF4-FFF2-40B4-BE49-F238E27FC236}">
                      <a16:creationId xmlns:a16="http://schemas.microsoft.com/office/drawing/2014/main" id="{F5D846A4-1457-EE05-5284-0EAA52206E34}"/>
                    </a:ext>
                  </a:extLst>
                </p:cNvPr>
                <p:cNvSpPr>
                  <a:spLocks noEditPoints="1"/>
                </p:cNvSpPr>
                <p:nvPr/>
              </p:nvSpPr>
              <p:spPr>
                <a:xfrm>
                  <a:off x="2460625" y="2644776"/>
                  <a:ext cx="65088" cy="6350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0"/>
                    </a:cxn>
                    <a:cxn ang="0">
                      <a:pos x="0" y="2147483646"/>
                    </a:cxn>
                  </a:cxnLst>
                  <a:rect l="0" t="0" r="0" b="0"/>
                  <a:pathLst>
                    <a:path w="137" h="137">
                      <a:moveTo>
                        <a:pt x="97" y="69"/>
                      </a:moveTo>
                      <a:lnTo>
                        <a:pt x="97" y="69"/>
                      </a:lnTo>
                      <a:cubicBezTo>
                        <a:pt x="97" y="84"/>
                        <a:pt x="84" y="97"/>
                        <a:pt x="68" y="97"/>
                      </a:cubicBezTo>
                      <a:cubicBezTo>
                        <a:pt x="53" y="97"/>
                        <a:pt x="40" y="84"/>
                        <a:pt x="40" y="69"/>
                      </a:cubicBezTo>
                      <a:cubicBezTo>
                        <a:pt x="40" y="53"/>
                        <a:pt x="53" y="40"/>
                        <a:pt x="68" y="40"/>
                      </a:cubicBezTo>
                      <a:cubicBezTo>
                        <a:pt x="84" y="40"/>
                        <a:pt x="97" y="53"/>
                        <a:pt x="97" y="69"/>
                      </a:cubicBezTo>
                      <a:close/>
                      <a:moveTo>
                        <a:pt x="0" y="69"/>
                      </a:moveTo>
                      <a:lnTo>
                        <a:pt x="0" y="69"/>
                      </a:lnTo>
                      <a:cubicBezTo>
                        <a:pt x="0" y="106"/>
                        <a:pt x="31" y="137"/>
                        <a:pt x="68" y="137"/>
                      </a:cubicBezTo>
                      <a:cubicBezTo>
                        <a:pt x="106" y="137"/>
                        <a:pt x="137" y="106"/>
                        <a:pt x="137" y="69"/>
                      </a:cubicBezTo>
                      <a:cubicBezTo>
                        <a:pt x="137" y="31"/>
                        <a:pt x="106" y="0"/>
                        <a:pt x="68" y="0"/>
                      </a:cubicBezTo>
                      <a:cubicBezTo>
                        <a:pt x="31" y="0"/>
                        <a:pt x="0" y="31"/>
                        <a:pt x="0" y="69"/>
                      </a:cubicBez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527" name="Freeform 145">
                  <a:extLst>
                    <a:ext uri="{FF2B5EF4-FFF2-40B4-BE49-F238E27FC236}">
                      <a16:creationId xmlns:a16="http://schemas.microsoft.com/office/drawing/2014/main" id="{BE5D0238-5ECD-3F97-EBD7-0683300640F1}"/>
                    </a:ext>
                  </a:extLst>
                </p:cNvPr>
                <p:cNvSpPr/>
                <p:nvPr/>
              </p:nvSpPr>
              <p:spPr>
                <a:xfrm>
                  <a:off x="2905125" y="2646363"/>
                  <a:ext cx="80963" cy="63500"/>
                </a:xfrm>
                <a:custGeom>
                  <a:avLst/>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 ang="0">
                      <a:pos x="2147483646" y="0"/>
                    </a:cxn>
                  </a:cxnLst>
                  <a:rect l="0" t="0" r="0" b="0"/>
                  <a:pathLst>
                    <a:path w="171" h="135">
                      <a:moveTo>
                        <a:pt x="30" y="0"/>
                      </a:moveTo>
                      <a:lnTo>
                        <a:pt x="30" y="0"/>
                      </a:lnTo>
                      <a:lnTo>
                        <a:pt x="30" y="38"/>
                      </a:lnTo>
                      <a:lnTo>
                        <a:pt x="0" y="38"/>
                      </a:lnTo>
                      <a:lnTo>
                        <a:pt x="0" y="135"/>
                      </a:lnTo>
                      <a:lnTo>
                        <a:pt x="171" y="135"/>
                      </a:lnTo>
                      <a:lnTo>
                        <a:pt x="171" y="38"/>
                      </a:lnTo>
                      <a:lnTo>
                        <a:pt x="140" y="38"/>
                      </a:lnTo>
                      <a:lnTo>
                        <a:pt x="140" y="0"/>
                      </a:lnTo>
                      <a:lnTo>
                        <a:pt x="30" y="0"/>
                      </a:ln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528" name="Freeform 146">
                  <a:extLst>
                    <a:ext uri="{FF2B5EF4-FFF2-40B4-BE49-F238E27FC236}">
                      <a16:creationId xmlns:a16="http://schemas.microsoft.com/office/drawing/2014/main" id="{A0E8D16D-4BC7-AF55-FAD3-947B26B95DF6}"/>
                    </a:ext>
                  </a:extLst>
                </p:cNvPr>
                <p:cNvSpPr/>
                <p:nvPr/>
              </p:nvSpPr>
              <p:spPr>
                <a:xfrm>
                  <a:off x="2813050" y="2646363"/>
                  <a:ext cx="80963" cy="63500"/>
                </a:xfrm>
                <a:custGeom>
                  <a:avLst/>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 ang="0">
                      <a:pos x="2147483646" y="0"/>
                    </a:cxn>
                  </a:cxnLst>
                  <a:rect l="0" t="0" r="0" b="0"/>
                  <a:pathLst>
                    <a:path w="171" h="135">
                      <a:moveTo>
                        <a:pt x="31" y="0"/>
                      </a:moveTo>
                      <a:lnTo>
                        <a:pt x="31" y="0"/>
                      </a:lnTo>
                      <a:lnTo>
                        <a:pt x="31" y="38"/>
                      </a:lnTo>
                      <a:lnTo>
                        <a:pt x="0" y="38"/>
                      </a:lnTo>
                      <a:lnTo>
                        <a:pt x="0" y="135"/>
                      </a:lnTo>
                      <a:lnTo>
                        <a:pt x="171" y="135"/>
                      </a:lnTo>
                      <a:lnTo>
                        <a:pt x="171" y="38"/>
                      </a:lnTo>
                      <a:lnTo>
                        <a:pt x="140" y="38"/>
                      </a:lnTo>
                      <a:lnTo>
                        <a:pt x="140" y="0"/>
                      </a:lnTo>
                      <a:lnTo>
                        <a:pt x="31" y="0"/>
                      </a:ln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529" name="Freeform 147">
                  <a:extLst>
                    <a:ext uri="{FF2B5EF4-FFF2-40B4-BE49-F238E27FC236}">
                      <a16:creationId xmlns:a16="http://schemas.microsoft.com/office/drawing/2014/main" id="{3BCC60E6-0126-0B6C-B54D-014FF3879A8C}"/>
                    </a:ext>
                  </a:extLst>
                </p:cNvPr>
                <p:cNvSpPr/>
                <p:nvPr/>
              </p:nvSpPr>
              <p:spPr>
                <a:xfrm>
                  <a:off x="2720975" y="2646363"/>
                  <a:ext cx="80963" cy="63500"/>
                </a:xfrm>
                <a:custGeom>
                  <a:avLst/>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 ang="0">
                      <a:pos x="2147483646" y="0"/>
                    </a:cxn>
                  </a:cxnLst>
                  <a:rect l="0" t="0" r="0" b="0"/>
                  <a:pathLst>
                    <a:path w="172" h="135">
                      <a:moveTo>
                        <a:pt x="31" y="0"/>
                      </a:moveTo>
                      <a:lnTo>
                        <a:pt x="31" y="0"/>
                      </a:lnTo>
                      <a:lnTo>
                        <a:pt x="31" y="38"/>
                      </a:lnTo>
                      <a:lnTo>
                        <a:pt x="0" y="38"/>
                      </a:lnTo>
                      <a:lnTo>
                        <a:pt x="0" y="135"/>
                      </a:lnTo>
                      <a:lnTo>
                        <a:pt x="172" y="135"/>
                      </a:lnTo>
                      <a:lnTo>
                        <a:pt x="172" y="38"/>
                      </a:lnTo>
                      <a:lnTo>
                        <a:pt x="141" y="38"/>
                      </a:lnTo>
                      <a:lnTo>
                        <a:pt x="141" y="0"/>
                      </a:lnTo>
                      <a:lnTo>
                        <a:pt x="31" y="0"/>
                      </a:ln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530" name="Freeform 148">
                  <a:extLst>
                    <a:ext uri="{FF2B5EF4-FFF2-40B4-BE49-F238E27FC236}">
                      <a16:creationId xmlns:a16="http://schemas.microsoft.com/office/drawing/2014/main" id="{0A4C2796-DF9C-203E-3B10-E2F12129A17B}"/>
                    </a:ext>
                  </a:extLst>
                </p:cNvPr>
                <p:cNvSpPr/>
                <p:nvPr/>
              </p:nvSpPr>
              <p:spPr>
                <a:xfrm>
                  <a:off x="2628900" y="2646363"/>
                  <a:ext cx="80963" cy="63500"/>
                </a:xfrm>
                <a:custGeom>
                  <a:avLst/>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 ang="0">
                      <a:pos x="2147483646" y="0"/>
                    </a:cxn>
                  </a:cxnLst>
                  <a:rect l="0" t="0" r="0" b="0"/>
                  <a:pathLst>
                    <a:path w="171" h="135">
                      <a:moveTo>
                        <a:pt x="31" y="0"/>
                      </a:moveTo>
                      <a:lnTo>
                        <a:pt x="31" y="0"/>
                      </a:lnTo>
                      <a:lnTo>
                        <a:pt x="31" y="38"/>
                      </a:lnTo>
                      <a:lnTo>
                        <a:pt x="0" y="38"/>
                      </a:lnTo>
                      <a:lnTo>
                        <a:pt x="0" y="135"/>
                      </a:lnTo>
                      <a:lnTo>
                        <a:pt x="171" y="135"/>
                      </a:lnTo>
                      <a:lnTo>
                        <a:pt x="171" y="38"/>
                      </a:lnTo>
                      <a:lnTo>
                        <a:pt x="140" y="38"/>
                      </a:lnTo>
                      <a:lnTo>
                        <a:pt x="140" y="0"/>
                      </a:lnTo>
                      <a:lnTo>
                        <a:pt x="31" y="0"/>
                      </a:ln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531" name="Freeform 149">
                  <a:extLst>
                    <a:ext uri="{FF2B5EF4-FFF2-40B4-BE49-F238E27FC236}">
                      <a16:creationId xmlns:a16="http://schemas.microsoft.com/office/drawing/2014/main" id="{DE47087C-48E2-0C1D-9860-E73F4CAA30C1}"/>
                    </a:ext>
                  </a:extLst>
                </p:cNvPr>
                <p:cNvSpPr/>
                <p:nvPr/>
              </p:nvSpPr>
              <p:spPr>
                <a:xfrm>
                  <a:off x="3022600" y="2643188"/>
                  <a:ext cx="50800" cy="66675"/>
                </a:xfrm>
                <a:custGeom>
                  <a:avLst/>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 ang="0">
                      <a:pos x="2147483646" y="0"/>
                    </a:cxn>
                  </a:cxnLst>
                  <a:rect l="0" t="0" r="0" b="0"/>
                  <a:pathLst>
                    <a:path w="107" h="139">
                      <a:moveTo>
                        <a:pt x="30" y="0"/>
                      </a:moveTo>
                      <a:lnTo>
                        <a:pt x="30" y="0"/>
                      </a:lnTo>
                      <a:lnTo>
                        <a:pt x="30" y="29"/>
                      </a:lnTo>
                      <a:lnTo>
                        <a:pt x="0" y="29"/>
                      </a:lnTo>
                      <a:lnTo>
                        <a:pt x="0" y="139"/>
                      </a:lnTo>
                      <a:lnTo>
                        <a:pt x="107" y="139"/>
                      </a:lnTo>
                      <a:lnTo>
                        <a:pt x="107" y="29"/>
                      </a:lnTo>
                      <a:lnTo>
                        <a:pt x="77" y="29"/>
                      </a:lnTo>
                      <a:lnTo>
                        <a:pt x="77" y="0"/>
                      </a:lnTo>
                      <a:lnTo>
                        <a:pt x="30" y="0"/>
                      </a:ln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532" name="Freeform 150">
                  <a:extLst>
                    <a:ext uri="{FF2B5EF4-FFF2-40B4-BE49-F238E27FC236}">
                      <a16:creationId xmlns:a16="http://schemas.microsoft.com/office/drawing/2014/main" id="{DE9C7DE7-303C-4077-A9BD-180581B5AFA9}"/>
                    </a:ext>
                  </a:extLst>
                </p:cNvPr>
                <p:cNvSpPr/>
                <p:nvPr/>
              </p:nvSpPr>
              <p:spPr>
                <a:xfrm>
                  <a:off x="3082925" y="2643188"/>
                  <a:ext cx="50800" cy="66675"/>
                </a:xfrm>
                <a:custGeom>
                  <a:avLst/>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 ang="0">
                      <a:pos x="2147483646" y="0"/>
                    </a:cxn>
                  </a:cxnLst>
                  <a:rect l="0" t="0" r="0" b="0"/>
                  <a:pathLst>
                    <a:path w="107" h="139">
                      <a:moveTo>
                        <a:pt x="30" y="0"/>
                      </a:moveTo>
                      <a:lnTo>
                        <a:pt x="30" y="0"/>
                      </a:lnTo>
                      <a:lnTo>
                        <a:pt x="30" y="29"/>
                      </a:lnTo>
                      <a:lnTo>
                        <a:pt x="0" y="29"/>
                      </a:lnTo>
                      <a:lnTo>
                        <a:pt x="0" y="139"/>
                      </a:lnTo>
                      <a:lnTo>
                        <a:pt x="107" y="139"/>
                      </a:lnTo>
                      <a:lnTo>
                        <a:pt x="107" y="29"/>
                      </a:lnTo>
                      <a:lnTo>
                        <a:pt x="77" y="29"/>
                      </a:lnTo>
                      <a:lnTo>
                        <a:pt x="77" y="0"/>
                      </a:lnTo>
                      <a:lnTo>
                        <a:pt x="30" y="0"/>
                      </a:ln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grpSp>
          <p:sp>
            <p:nvSpPr>
              <p:cNvPr id="518" name="文本框 183">
                <a:extLst>
                  <a:ext uri="{FF2B5EF4-FFF2-40B4-BE49-F238E27FC236}">
                    <a16:creationId xmlns:a16="http://schemas.microsoft.com/office/drawing/2014/main" id="{2B133BCF-4E93-E622-99BF-47723615E3B0}"/>
                  </a:ext>
                </a:extLst>
              </p:cNvPr>
              <p:cNvSpPr txBox="1"/>
              <p:nvPr/>
            </p:nvSpPr>
            <p:spPr>
              <a:xfrm>
                <a:off x="7033348" y="1243826"/>
                <a:ext cx="484107" cy="251862"/>
              </a:xfrm>
              <a:prstGeom prst="rect">
                <a:avLst/>
              </a:prstGeom>
              <a:noFill/>
            </p:spPr>
            <p:txBody>
              <a:bodyPr wrap="none" lIns="0" tIns="0" rIns="0" bIns="0" rtlCol="0">
                <a:spAutoFit/>
              </a:bodyPr>
              <a:lstStyle/>
              <a:p>
                <a:pPr algn="ctr" defTabSz="914035">
                  <a:defRPr/>
                </a:pPr>
                <a:r>
                  <a:rPr lang="en-US" altLang="zh-CN" sz="800" kern="0" dirty="0">
                    <a:solidFill>
                      <a:prstClr val="white">
                        <a:lumMod val="50000"/>
                      </a:prstClr>
                    </a:solidFill>
                    <a:latin typeface="微软雅黑" panose="020B0503020204020204" pitchFamily="34" charset="-122"/>
                    <a:ea typeface="微软雅黑" panose="020B0503020204020204" pitchFamily="34" charset="-122"/>
                  </a:rPr>
                  <a:t>Ch. Width</a:t>
                </a:r>
              </a:p>
              <a:p>
                <a:pPr algn="ctr" defTabSz="914035">
                  <a:defRPr/>
                </a:pPr>
                <a:r>
                  <a:rPr lang="en-US" altLang="zh-CN" sz="800" kern="0" dirty="0">
                    <a:solidFill>
                      <a:prstClr val="white">
                        <a:lumMod val="50000"/>
                      </a:prstClr>
                    </a:solidFill>
                    <a:latin typeface="微软雅黑" panose="020B0503020204020204" pitchFamily="34" charset="-122"/>
                    <a:ea typeface="微软雅黑" panose="020B0503020204020204" pitchFamily="34" charset="-122"/>
                  </a:rPr>
                  <a:t>10M</a:t>
                </a:r>
                <a:endParaRPr lang="zh-CN" altLang="en-US" sz="800" kern="0" dirty="0">
                  <a:solidFill>
                    <a:prstClr val="white">
                      <a:lumMod val="50000"/>
                    </a:prstClr>
                  </a:solidFill>
                  <a:latin typeface="微软雅黑" panose="020B0503020204020204" pitchFamily="34" charset="-122"/>
                  <a:ea typeface="微软雅黑" panose="020B0503020204020204" pitchFamily="34" charset="-122"/>
                </a:endParaRPr>
              </a:p>
            </p:txBody>
          </p:sp>
        </p:grpSp>
      </p:grpSp>
      <p:grpSp>
        <p:nvGrpSpPr>
          <p:cNvPr id="533" name="Group 532">
            <a:extLst>
              <a:ext uri="{FF2B5EF4-FFF2-40B4-BE49-F238E27FC236}">
                <a16:creationId xmlns:a16="http://schemas.microsoft.com/office/drawing/2014/main" id="{20447425-A35E-19BD-B144-368CD6EB1901}"/>
              </a:ext>
            </a:extLst>
          </p:cNvPr>
          <p:cNvGrpSpPr/>
          <p:nvPr/>
        </p:nvGrpSpPr>
        <p:grpSpPr>
          <a:xfrm>
            <a:off x="10886056" y="2890259"/>
            <a:ext cx="725654" cy="725653"/>
            <a:chOff x="7077967" y="1133135"/>
            <a:chExt cx="725654" cy="725653"/>
          </a:xfrm>
        </p:grpSpPr>
        <p:sp>
          <p:nvSpPr>
            <p:cNvPr id="534" name="椭圆 172">
              <a:extLst>
                <a:ext uri="{FF2B5EF4-FFF2-40B4-BE49-F238E27FC236}">
                  <a16:creationId xmlns:a16="http://schemas.microsoft.com/office/drawing/2014/main" id="{1F477004-9684-6D18-93A7-3F08AFAAE286}"/>
                </a:ext>
              </a:extLst>
            </p:cNvPr>
            <p:cNvSpPr>
              <a:spLocks noChangeAspect="1"/>
            </p:cNvSpPr>
            <p:nvPr/>
          </p:nvSpPr>
          <p:spPr>
            <a:xfrm>
              <a:off x="7077967" y="1133135"/>
              <a:ext cx="725654" cy="725653"/>
            </a:xfrm>
            <a:prstGeom prst="ellipse">
              <a:avLst/>
            </a:prstGeom>
            <a:gradFill flip="none" rotWithShape="1">
              <a:gsLst>
                <a:gs pos="0">
                  <a:srgbClr val="ED7D31">
                    <a:lumMod val="60000"/>
                    <a:lumOff val="40000"/>
                  </a:srgbClr>
                </a:gs>
                <a:gs pos="100000">
                  <a:sysClr val="window" lastClr="FFFFFF">
                    <a:alpha val="58000"/>
                  </a:sysClr>
                </a:gs>
              </a:gsLst>
              <a:path path="circle">
                <a:fillToRect l="50000" t="50000" r="50000" b="50000"/>
              </a:path>
              <a:tileRect/>
            </a:gradFill>
            <a:ln w="25400" cap="flat" cmpd="sng" algn="ctr">
              <a:solidFill>
                <a:srgbClr val="E7E6E6">
                  <a:lumMod val="90000"/>
                </a:srgbClr>
              </a:solidFill>
              <a:prstDash val="sysDash"/>
              <a:miter lim="800000"/>
            </a:ln>
            <a:effectLst/>
          </p:spPr>
          <p:txBody>
            <a:bodyPr lIns="0" tIns="0" rIns="0" bIns="0" rtlCol="0" anchor="ctr"/>
            <a:lstStyle/>
            <a:p>
              <a:pPr algn="ctr" defTabSz="914035">
                <a:defRPr/>
              </a:pPr>
              <a:endParaRPr lang="en-US" altLang="zh-CN" sz="1000" kern="0" dirty="0">
                <a:solidFill>
                  <a:prstClr val="white">
                    <a:lumMod val="50000"/>
                  </a:prstClr>
                </a:solidFill>
                <a:latin typeface="微软雅黑" panose="020B0503020204020204" pitchFamily="34" charset="-122"/>
                <a:ea typeface="微软雅黑" panose="020B0503020204020204" pitchFamily="34" charset="-122"/>
              </a:endParaRPr>
            </a:p>
          </p:txBody>
        </p:sp>
        <p:grpSp>
          <p:nvGrpSpPr>
            <p:cNvPr id="535" name="Group 534">
              <a:extLst>
                <a:ext uri="{FF2B5EF4-FFF2-40B4-BE49-F238E27FC236}">
                  <a16:creationId xmlns:a16="http://schemas.microsoft.com/office/drawing/2014/main" id="{7118AC43-0259-8ADB-7F8B-CD695AAA9726}"/>
                </a:ext>
              </a:extLst>
            </p:cNvPr>
            <p:cNvGrpSpPr/>
            <p:nvPr/>
          </p:nvGrpSpPr>
          <p:grpSpPr>
            <a:xfrm>
              <a:off x="7198740" y="1277709"/>
              <a:ext cx="484107" cy="436505"/>
              <a:chOff x="7033348" y="1243826"/>
              <a:chExt cx="484107" cy="446506"/>
            </a:xfrm>
          </p:grpSpPr>
          <p:grpSp>
            <p:nvGrpSpPr>
              <p:cNvPr id="536" name="组合 24828">
                <a:extLst>
                  <a:ext uri="{FF2B5EF4-FFF2-40B4-BE49-F238E27FC236}">
                    <a16:creationId xmlns:a16="http://schemas.microsoft.com/office/drawing/2014/main" id="{68D82CA7-9380-F444-3CD8-69F6CBA77196}"/>
                  </a:ext>
                </a:extLst>
              </p:cNvPr>
              <p:cNvGrpSpPr>
                <a:grpSpLocks noChangeAspect="1"/>
              </p:cNvGrpSpPr>
              <p:nvPr/>
            </p:nvGrpSpPr>
            <p:grpSpPr>
              <a:xfrm>
                <a:off x="7104873" y="1474416"/>
                <a:ext cx="341056" cy="215916"/>
                <a:chOff x="2382838" y="2278063"/>
                <a:chExt cx="835025" cy="528638"/>
              </a:xfrm>
              <a:solidFill>
                <a:sysClr val="window" lastClr="FFFFFF">
                  <a:lumMod val="50000"/>
                </a:sysClr>
              </a:solidFill>
            </p:grpSpPr>
            <p:sp>
              <p:nvSpPr>
                <p:cNvPr id="538" name="Freeform 137">
                  <a:extLst>
                    <a:ext uri="{FF2B5EF4-FFF2-40B4-BE49-F238E27FC236}">
                      <a16:creationId xmlns:a16="http://schemas.microsoft.com/office/drawing/2014/main" id="{5CB07B45-EE64-9E29-696E-F14FCF5665A4}"/>
                    </a:ext>
                  </a:extLst>
                </p:cNvPr>
                <p:cNvSpPr/>
                <p:nvPr/>
              </p:nvSpPr>
              <p:spPr>
                <a:xfrm>
                  <a:off x="2382838" y="2560638"/>
                  <a:ext cx="835025" cy="246063"/>
                </a:xfrm>
                <a:custGeom>
                  <a:avLst/>
                  <a:gdLst/>
                  <a:ahLst/>
                  <a:cxnLst>
                    <a:cxn ang="0">
                      <a:pos x="2147483646" y="0"/>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1773" h="521">
                      <a:moveTo>
                        <a:pt x="1682" y="0"/>
                      </a:moveTo>
                      <a:lnTo>
                        <a:pt x="1682" y="0"/>
                      </a:lnTo>
                      <a:lnTo>
                        <a:pt x="91" y="0"/>
                      </a:lnTo>
                      <a:cubicBezTo>
                        <a:pt x="41" y="0"/>
                        <a:pt x="0" y="41"/>
                        <a:pt x="0" y="91"/>
                      </a:cubicBezTo>
                      <a:lnTo>
                        <a:pt x="0" y="394"/>
                      </a:lnTo>
                      <a:cubicBezTo>
                        <a:pt x="0" y="444"/>
                        <a:pt x="41" y="485"/>
                        <a:pt x="91" y="485"/>
                      </a:cubicBezTo>
                      <a:lnTo>
                        <a:pt x="1166" y="485"/>
                      </a:lnTo>
                      <a:cubicBezTo>
                        <a:pt x="1178" y="507"/>
                        <a:pt x="1200" y="521"/>
                        <a:pt x="1226" y="521"/>
                      </a:cubicBezTo>
                      <a:cubicBezTo>
                        <a:pt x="1265" y="521"/>
                        <a:pt x="1296" y="490"/>
                        <a:pt x="1296" y="452"/>
                      </a:cubicBezTo>
                      <a:cubicBezTo>
                        <a:pt x="1296" y="414"/>
                        <a:pt x="1265" y="382"/>
                        <a:pt x="1226" y="382"/>
                      </a:cubicBezTo>
                      <a:cubicBezTo>
                        <a:pt x="1200" y="382"/>
                        <a:pt x="1178" y="397"/>
                        <a:pt x="1166" y="419"/>
                      </a:cubicBezTo>
                      <a:lnTo>
                        <a:pt x="91" y="419"/>
                      </a:lnTo>
                      <a:cubicBezTo>
                        <a:pt x="78" y="419"/>
                        <a:pt x="67" y="408"/>
                        <a:pt x="67" y="394"/>
                      </a:cubicBezTo>
                      <a:lnTo>
                        <a:pt x="67" y="91"/>
                      </a:lnTo>
                      <a:cubicBezTo>
                        <a:pt x="67" y="77"/>
                        <a:pt x="78" y="67"/>
                        <a:pt x="91" y="67"/>
                      </a:cubicBezTo>
                      <a:lnTo>
                        <a:pt x="1682" y="67"/>
                      </a:lnTo>
                      <a:cubicBezTo>
                        <a:pt x="1695" y="67"/>
                        <a:pt x="1706" y="77"/>
                        <a:pt x="1706" y="91"/>
                      </a:cubicBezTo>
                      <a:lnTo>
                        <a:pt x="1706" y="394"/>
                      </a:lnTo>
                      <a:cubicBezTo>
                        <a:pt x="1706" y="408"/>
                        <a:pt x="1695" y="419"/>
                        <a:pt x="1682" y="419"/>
                      </a:cubicBezTo>
                      <a:lnTo>
                        <a:pt x="1504" y="419"/>
                      </a:lnTo>
                      <a:cubicBezTo>
                        <a:pt x="1493" y="397"/>
                        <a:pt x="1470" y="382"/>
                        <a:pt x="1444" y="382"/>
                      </a:cubicBezTo>
                      <a:cubicBezTo>
                        <a:pt x="1406" y="382"/>
                        <a:pt x="1374" y="414"/>
                        <a:pt x="1374" y="452"/>
                      </a:cubicBezTo>
                      <a:cubicBezTo>
                        <a:pt x="1374" y="490"/>
                        <a:pt x="1406" y="521"/>
                        <a:pt x="1444" y="521"/>
                      </a:cubicBezTo>
                      <a:cubicBezTo>
                        <a:pt x="1470" y="521"/>
                        <a:pt x="1493" y="507"/>
                        <a:pt x="1504" y="485"/>
                      </a:cubicBezTo>
                      <a:lnTo>
                        <a:pt x="1682" y="485"/>
                      </a:lnTo>
                      <a:cubicBezTo>
                        <a:pt x="1732" y="485"/>
                        <a:pt x="1773" y="444"/>
                        <a:pt x="1773" y="394"/>
                      </a:cubicBezTo>
                      <a:lnTo>
                        <a:pt x="1773" y="91"/>
                      </a:lnTo>
                      <a:cubicBezTo>
                        <a:pt x="1773" y="41"/>
                        <a:pt x="1732" y="0"/>
                        <a:pt x="1682" y="0"/>
                      </a:cubicBez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539" name="Freeform 138">
                  <a:extLst>
                    <a:ext uri="{FF2B5EF4-FFF2-40B4-BE49-F238E27FC236}">
                      <a16:creationId xmlns:a16="http://schemas.microsoft.com/office/drawing/2014/main" id="{59187E2D-B982-18F7-04AB-D6C6502E7061}"/>
                    </a:ext>
                  </a:extLst>
                </p:cNvPr>
                <p:cNvSpPr/>
                <p:nvPr/>
              </p:nvSpPr>
              <p:spPr>
                <a:xfrm>
                  <a:off x="2714625" y="2389188"/>
                  <a:ext cx="171450" cy="57150"/>
                </a:xfrm>
                <a:custGeom>
                  <a:avLst/>
                  <a:gdLst/>
                  <a:ahLst/>
                  <a:cxnLst>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365" h="122">
                      <a:moveTo>
                        <a:pt x="353" y="105"/>
                      </a:moveTo>
                      <a:lnTo>
                        <a:pt x="353" y="105"/>
                      </a:lnTo>
                      <a:cubicBezTo>
                        <a:pt x="365" y="91"/>
                        <a:pt x="363" y="70"/>
                        <a:pt x="348" y="58"/>
                      </a:cubicBezTo>
                      <a:cubicBezTo>
                        <a:pt x="301" y="21"/>
                        <a:pt x="242" y="0"/>
                        <a:pt x="182" y="0"/>
                      </a:cubicBezTo>
                      <a:cubicBezTo>
                        <a:pt x="122" y="0"/>
                        <a:pt x="63" y="21"/>
                        <a:pt x="16" y="59"/>
                      </a:cubicBezTo>
                      <a:cubicBezTo>
                        <a:pt x="2" y="70"/>
                        <a:pt x="0" y="91"/>
                        <a:pt x="11" y="105"/>
                      </a:cubicBezTo>
                      <a:cubicBezTo>
                        <a:pt x="18" y="114"/>
                        <a:pt x="27" y="118"/>
                        <a:pt x="37" y="118"/>
                      </a:cubicBezTo>
                      <a:cubicBezTo>
                        <a:pt x="44" y="118"/>
                        <a:pt x="52" y="116"/>
                        <a:pt x="58" y="111"/>
                      </a:cubicBezTo>
                      <a:cubicBezTo>
                        <a:pt x="94" y="82"/>
                        <a:pt x="137" y="67"/>
                        <a:pt x="182" y="67"/>
                      </a:cubicBezTo>
                      <a:cubicBezTo>
                        <a:pt x="228" y="67"/>
                        <a:pt x="271" y="82"/>
                        <a:pt x="307" y="111"/>
                      </a:cubicBezTo>
                      <a:cubicBezTo>
                        <a:pt x="321" y="122"/>
                        <a:pt x="342" y="120"/>
                        <a:pt x="353" y="105"/>
                      </a:cubicBez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540" name="Freeform 139">
                  <a:extLst>
                    <a:ext uri="{FF2B5EF4-FFF2-40B4-BE49-F238E27FC236}">
                      <a16:creationId xmlns:a16="http://schemas.microsoft.com/office/drawing/2014/main" id="{97C4D421-9223-10B5-8D15-A4D8F74A304C}"/>
                    </a:ext>
                  </a:extLst>
                </p:cNvPr>
                <p:cNvSpPr/>
                <p:nvPr/>
              </p:nvSpPr>
              <p:spPr>
                <a:xfrm>
                  <a:off x="2674938" y="2332038"/>
                  <a:ext cx="250825" cy="74613"/>
                </a:xfrm>
                <a:custGeom>
                  <a:avLst/>
                  <a:gdLst/>
                  <a:ahLst/>
                  <a:cxnLst>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533" h="159">
                      <a:moveTo>
                        <a:pt x="521" y="144"/>
                      </a:moveTo>
                      <a:lnTo>
                        <a:pt x="521" y="144"/>
                      </a:lnTo>
                      <a:cubicBezTo>
                        <a:pt x="533" y="131"/>
                        <a:pt x="532" y="109"/>
                        <a:pt x="519" y="97"/>
                      </a:cubicBezTo>
                      <a:cubicBezTo>
                        <a:pt x="450" y="34"/>
                        <a:pt x="361" y="0"/>
                        <a:pt x="267" y="0"/>
                      </a:cubicBezTo>
                      <a:cubicBezTo>
                        <a:pt x="173" y="0"/>
                        <a:pt x="83" y="35"/>
                        <a:pt x="14" y="99"/>
                      </a:cubicBezTo>
                      <a:cubicBezTo>
                        <a:pt x="1" y="111"/>
                        <a:pt x="0" y="132"/>
                        <a:pt x="12" y="146"/>
                      </a:cubicBezTo>
                      <a:cubicBezTo>
                        <a:pt x="19" y="153"/>
                        <a:pt x="28" y="157"/>
                        <a:pt x="37" y="157"/>
                      </a:cubicBezTo>
                      <a:cubicBezTo>
                        <a:pt x="45" y="157"/>
                        <a:pt x="53" y="154"/>
                        <a:pt x="59" y="148"/>
                      </a:cubicBezTo>
                      <a:cubicBezTo>
                        <a:pt x="116" y="95"/>
                        <a:pt x="190" y="66"/>
                        <a:pt x="267" y="66"/>
                      </a:cubicBezTo>
                      <a:cubicBezTo>
                        <a:pt x="344" y="66"/>
                        <a:pt x="417" y="95"/>
                        <a:pt x="474" y="146"/>
                      </a:cubicBezTo>
                      <a:cubicBezTo>
                        <a:pt x="487" y="159"/>
                        <a:pt x="508" y="158"/>
                        <a:pt x="521" y="144"/>
                      </a:cubicBez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541" name="Freeform 140">
                  <a:extLst>
                    <a:ext uri="{FF2B5EF4-FFF2-40B4-BE49-F238E27FC236}">
                      <a16:creationId xmlns:a16="http://schemas.microsoft.com/office/drawing/2014/main" id="{3E67C3B5-26FF-DCC1-CB08-7BFEAA5C654F}"/>
                    </a:ext>
                  </a:extLst>
                </p:cNvPr>
                <p:cNvSpPr/>
                <p:nvPr/>
              </p:nvSpPr>
              <p:spPr>
                <a:xfrm>
                  <a:off x="2636838" y="2278063"/>
                  <a:ext cx="327025" cy="90488"/>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Lst>
                  <a:rect l="0" t="0" r="0" b="0"/>
                  <a:pathLst>
                    <a:path w="695" h="194">
                      <a:moveTo>
                        <a:pt x="60" y="182"/>
                      </a:moveTo>
                      <a:lnTo>
                        <a:pt x="60" y="182"/>
                      </a:lnTo>
                      <a:cubicBezTo>
                        <a:pt x="138" y="108"/>
                        <a:pt x="240" y="67"/>
                        <a:pt x="347" y="67"/>
                      </a:cubicBezTo>
                      <a:cubicBezTo>
                        <a:pt x="455" y="67"/>
                        <a:pt x="557" y="108"/>
                        <a:pt x="635" y="182"/>
                      </a:cubicBezTo>
                      <a:cubicBezTo>
                        <a:pt x="641" y="189"/>
                        <a:pt x="650" y="192"/>
                        <a:pt x="658" y="192"/>
                      </a:cubicBezTo>
                      <a:cubicBezTo>
                        <a:pt x="667" y="192"/>
                        <a:pt x="676" y="188"/>
                        <a:pt x="682" y="182"/>
                      </a:cubicBezTo>
                      <a:cubicBezTo>
                        <a:pt x="695" y="168"/>
                        <a:pt x="694" y="147"/>
                        <a:pt x="681" y="134"/>
                      </a:cubicBezTo>
                      <a:cubicBezTo>
                        <a:pt x="591" y="48"/>
                        <a:pt x="472" y="0"/>
                        <a:pt x="347" y="0"/>
                      </a:cubicBezTo>
                      <a:cubicBezTo>
                        <a:pt x="223" y="0"/>
                        <a:pt x="104" y="47"/>
                        <a:pt x="14" y="134"/>
                      </a:cubicBezTo>
                      <a:cubicBezTo>
                        <a:pt x="1" y="146"/>
                        <a:pt x="0" y="167"/>
                        <a:pt x="13" y="181"/>
                      </a:cubicBezTo>
                      <a:cubicBezTo>
                        <a:pt x="26" y="194"/>
                        <a:pt x="47" y="194"/>
                        <a:pt x="60" y="182"/>
                      </a:cubicBez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542" name="Freeform 141">
                  <a:extLst>
                    <a:ext uri="{FF2B5EF4-FFF2-40B4-BE49-F238E27FC236}">
                      <a16:creationId xmlns:a16="http://schemas.microsoft.com/office/drawing/2014/main" id="{A82BF029-6A26-2B48-4B91-73A7A6A68B3F}"/>
                    </a:ext>
                  </a:extLst>
                </p:cNvPr>
                <p:cNvSpPr/>
                <p:nvPr/>
              </p:nvSpPr>
              <p:spPr>
                <a:xfrm>
                  <a:off x="2767013" y="2447926"/>
                  <a:ext cx="66675" cy="65088"/>
                </a:xfrm>
                <a:custGeom>
                  <a:avLst/>
                  <a:gdLst/>
                  <a:ahLst/>
                  <a:cxnLst>
                    <a:cxn ang="0">
                      <a:pos x="0" y="2147483646"/>
                    </a:cxn>
                    <a:cxn ang="0">
                      <a:pos x="0" y="2147483646"/>
                    </a:cxn>
                    <a:cxn ang="0">
                      <a:pos x="2147483646" y="2147483646"/>
                    </a:cxn>
                    <a:cxn ang="0">
                      <a:pos x="2147483646" y="2147483646"/>
                    </a:cxn>
                    <a:cxn ang="0">
                      <a:pos x="2147483646" y="0"/>
                    </a:cxn>
                    <a:cxn ang="0">
                      <a:pos x="0" y="2147483646"/>
                    </a:cxn>
                  </a:cxnLst>
                  <a:rect l="0" t="0" r="0" b="0"/>
                  <a:pathLst>
                    <a:path w="139" h="139">
                      <a:moveTo>
                        <a:pt x="0" y="70"/>
                      </a:moveTo>
                      <a:lnTo>
                        <a:pt x="0" y="70"/>
                      </a:lnTo>
                      <a:cubicBezTo>
                        <a:pt x="0" y="108"/>
                        <a:pt x="31" y="139"/>
                        <a:pt x="70" y="139"/>
                      </a:cubicBezTo>
                      <a:cubicBezTo>
                        <a:pt x="108" y="139"/>
                        <a:pt x="139" y="108"/>
                        <a:pt x="139" y="70"/>
                      </a:cubicBezTo>
                      <a:cubicBezTo>
                        <a:pt x="139" y="31"/>
                        <a:pt x="108" y="0"/>
                        <a:pt x="70" y="0"/>
                      </a:cubicBezTo>
                      <a:cubicBezTo>
                        <a:pt x="31" y="0"/>
                        <a:pt x="0" y="31"/>
                        <a:pt x="0" y="70"/>
                      </a:cubicBez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543" name="Freeform 142">
                  <a:extLst>
                    <a:ext uri="{FF2B5EF4-FFF2-40B4-BE49-F238E27FC236}">
                      <a16:creationId xmlns:a16="http://schemas.microsoft.com/office/drawing/2014/main" id="{F889D59B-1C36-415C-97E0-398A4A6D9343}"/>
                    </a:ext>
                  </a:extLst>
                </p:cNvPr>
                <p:cNvSpPr/>
                <p:nvPr/>
              </p:nvSpPr>
              <p:spPr>
                <a:xfrm>
                  <a:off x="2419350" y="2278063"/>
                  <a:ext cx="31750" cy="250825"/>
                </a:xfrm>
                <a:custGeom>
                  <a:avLst/>
                  <a:gdLst/>
                  <a:ahLst/>
                  <a:cxnLst>
                    <a:cxn ang="0">
                      <a:pos x="2147483646" y="2147483646"/>
                    </a:cxn>
                    <a:cxn ang="0">
                      <a:pos x="2147483646" y="2147483646"/>
                    </a:cxn>
                    <a:cxn ang="0">
                      <a:pos x="2147483646" y="2147483646"/>
                    </a:cxn>
                    <a:cxn ang="0">
                      <a:pos x="2147483646" y="2147483646"/>
                    </a:cxn>
                    <a:cxn ang="0">
                      <a:pos x="2147483646" y="0"/>
                    </a:cxn>
                    <a:cxn ang="0">
                      <a:pos x="0" y="2147483646"/>
                    </a:cxn>
                    <a:cxn ang="0">
                      <a:pos x="0" y="2147483646"/>
                    </a:cxn>
                    <a:cxn ang="0">
                      <a:pos x="2147483646" y="2147483646"/>
                    </a:cxn>
                  </a:cxnLst>
                  <a:rect l="0" t="0" r="0" b="0"/>
                  <a:pathLst>
                    <a:path w="67" h="533">
                      <a:moveTo>
                        <a:pt x="33" y="533"/>
                      </a:moveTo>
                      <a:lnTo>
                        <a:pt x="33" y="533"/>
                      </a:lnTo>
                      <a:cubicBezTo>
                        <a:pt x="52" y="533"/>
                        <a:pt x="67" y="518"/>
                        <a:pt x="67" y="500"/>
                      </a:cubicBezTo>
                      <a:lnTo>
                        <a:pt x="67" y="33"/>
                      </a:lnTo>
                      <a:cubicBezTo>
                        <a:pt x="67" y="15"/>
                        <a:pt x="52" y="0"/>
                        <a:pt x="33" y="0"/>
                      </a:cubicBezTo>
                      <a:cubicBezTo>
                        <a:pt x="15" y="0"/>
                        <a:pt x="0" y="15"/>
                        <a:pt x="0" y="33"/>
                      </a:cubicBezTo>
                      <a:lnTo>
                        <a:pt x="0" y="500"/>
                      </a:lnTo>
                      <a:cubicBezTo>
                        <a:pt x="0" y="518"/>
                        <a:pt x="15" y="533"/>
                        <a:pt x="33" y="533"/>
                      </a:cubicBez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544" name="Freeform 143">
                  <a:extLst>
                    <a:ext uri="{FF2B5EF4-FFF2-40B4-BE49-F238E27FC236}">
                      <a16:creationId xmlns:a16="http://schemas.microsoft.com/office/drawing/2014/main" id="{CA8E989C-56F4-9F0A-6BD7-B69D2725A14D}"/>
                    </a:ext>
                  </a:extLst>
                </p:cNvPr>
                <p:cNvSpPr/>
                <p:nvPr/>
              </p:nvSpPr>
              <p:spPr>
                <a:xfrm>
                  <a:off x="3149600" y="2278063"/>
                  <a:ext cx="31750" cy="250825"/>
                </a:xfrm>
                <a:custGeom>
                  <a:avLst/>
                  <a:gdLst/>
                  <a:ahLst/>
                  <a:cxnLst>
                    <a:cxn ang="0">
                      <a:pos x="2147483646" y="2147483646"/>
                    </a:cxn>
                    <a:cxn ang="0">
                      <a:pos x="2147483646" y="2147483646"/>
                    </a:cxn>
                    <a:cxn ang="0">
                      <a:pos x="2147483646" y="2147483646"/>
                    </a:cxn>
                    <a:cxn ang="0">
                      <a:pos x="2147483646" y="2147483646"/>
                    </a:cxn>
                    <a:cxn ang="0">
                      <a:pos x="2147483646" y="0"/>
                    </a:cxn>
                    <a:cxn ang="0">
                      <a:pos x="0" y="2147483646"/>
                    </a:cxn>
                    <a:cxn ang="0">
                      <a:pos x="0" y="2147483646"/>
                    </a:cxn>
                    <a:cxn ang="0">
                      <a:pos x="2147483646" y="2147483646"/>
                    </a:cxn>
                  </a:cxnLst>
                  <a:rect l="0" t="0" r="0" b="0"/>
                  <a:pathLst>
                    <a:path w="67" h="533">
                      <a:moveTo>
                        <a:pt x="34" y="533"/>
                      </a:moveTo>
                      <a:lnTo>
                        <a:pt x="34" y="533"/>
                      </a:lnTo>
                      <a:cubicBezTo>
                        <a:pt x="52" y="533"/>
                        <a:pt x="67" y="518"/>
                        <a:pt x="67" y="500"/>
                      </a:cubicBezTo>
                      <a:lnTo>
                        <a:pt x="67" y="33"/>
                      </a:lnTo>
                      <a:cubicBezTo>
                        <a:pt x="67" y="15"/>
                        <a:pt x="52" y="0"/>
                        <a:pt x="34" y="0"/>
                      </a:cubicBezTo>
                      <a:cubicBezTo>
                        <a:pt x="15" y="0"/>
                        <a:pt x="0" y="15"/>
                        <a:pt x="0" y="33"/>
                      </a:cubicBezTo>
                      <a:lnTo>
                        <a:pt x="0" y="500"/>
                      </a:lnTo>
                      <a:cubicBezTo>
                        <a:pt x="0" y="518"/>
                        <a:pt x="15" y="533"/>
                        <a:pt x="34" y="533"/>
                      </a:cubicBez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545" name="Freeform 144">
                  <a:extLst>
                    <a:ext uri="{FF2B5EF4-FFF2-40B4-BE49-F238E27FC236}">
                      <a16:creationId xmlns:a16="http://schemas.microsoft.com/office/drawing/2014/main" id="{AB2309C3-F1DB-EB62-9E69-88096B4748BD}"/>
                    </a:ext>
                  </a:extLst>
                </p:cNvPr>
                <p:cNvSpPr>
                  <a:spLocks noEditPoints="1"/>
                </p:cNvSpPr>
                <p:nvPr/>
              </p:nvSpPr>
              <p:spPr>
                <a:xfrm>
                  <a:off x="2460625" y="2644776"/>
                  <a:ext cx="65088" cy="6350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0"/>
                    </a:cxn>
                    <a:cxn ang="0">
                      <a:pos x="0" y="2147483646"/>
                    </a:cxn>
                  </a:cxnLst>
                  <a:rect l="0" t="0" r="0" b="0"/>
                  <a:pathLst>
                    <a:path w="137" h="137">
                      <a:moveTo>
                        <a:pt x="97" y="69"/>
                      </a:moveTo>
                      <a:lnTo>
                        <a:pt x="97" y="69"/>
                      </a:lnTo>
                      <a:cubicBezTo>
                        <a:pt x="97" y="84"/>
                        <a:pt x="84" y="97"/>
                        <a:pt x="68" y="97"/>
                      </a:cubicBezTo>
                      <a:cubicBezTo>
                        <a:pt x="53" y="97"/>
                        <a:pt x="40" y="84"/>
                        <a:pt x="40" y="69"/>
                      </a:cubicBezTo>
                      <a:cubicBezTo>
                        <a:pt x="40" y="53"/>
                        <a:pt x="53" y="40"/>
                        <a:pt x="68" y="40"/>
                      </a:cubicBezTo>
                      <a:cubicBezTo>
                        <a:pt x="84" y="40"/>
                        <a:pt x="97" y="53"/>
                        <a:pt x="97" y="69"/>
                      </a:cubicBezTo>
                      <a:close/>
                      <a:moveTo>
                        <a:pt x="0" y="69"/>
                      </a:moveTo>
                      <a:lnTo>
                        <a:pt x="0" y="69"/>
                      </a:lnTo>
                      <a:cubicBezTo>
                        <a:pt x="0" y="106"/>
                        <a:pt x="31" y="137"/>
                        <a:pt x="68" y="137"/>
                      </a:cubicBezTo>
                      <a:cubicBezTo>
                        <a:pt x="106" y="137"/>
                        <a:pt x="137" y="106"/>
                        <a:pt x="137" y="69"/>
                      </a:cubicBezTo>
                      <a:cubicBezTo>
                        <a:pt x="137" y="31"/>
                        <a:pt x="106" y="0"/>
                        <a:pt x="68" y="0"/>
                      </a:cubicBezTo>
                      <a:cubicBezTo>
                        <a:pt x="31" y="0"/>
                        <a:pt x="0" y="31"/>
                        <a:pt x="0" y="69"/>
                      </a:cubicBez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546" name="Freeform 145">
                  <a:extLst>
                    <a:ext uri="{FF2B5EF4-FFF2-40B4-BE49-F238E27FC236}">
                      <a16:creationId xmlns:a16="http://schemas.microsoft.com/office/drawing/2014/main" id="{4B69A468-4894-CC2C-3533-2D786EF55989}"/>
                    </a:ext>
                  </a:extLst>
                </p:cNvPr>
                <p:cNvSpPr/>
                <p:nvPr/>
              </p:nvSpPr>
              <p:spPr>
                <a:xfrm>
                  <a:off x="2905125" y="2646363"/>
                  <a:ext cx="80963" cy="63500"/>
                </a:xfrm>
                <a:custGeom>
                  <a:avLst/>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 ang="0">
                      <a:pos x="2147483646" y="0"/>
                    </a:cxn>
                  </a:cxnLst>
                  <a:rect l="0" t="0" r="0" b="0"/>
                  <a:pathLst>
                    <a:path w="171" h="135">
                      <a:moveTo>
                        <a:pt x="30" y="0"/>
                      </a:moveTo>
                      <a:lnTo>
                        <a:pt x="30" y="0"/>
                      </a:lnTo>
                      <a:lnTo>
                        <a:pt x="30" y="38"/>
                      </a:lnTo>
                      <a:lnTo>
                        <a:pt x="0" y="38"/>
                      </a:lnTo>
                      <a:lnTo>
                        <a:pt x="0" y="135"/>
                      </a:lnTo>
                      <a:lnTo>
                        <a:pt x="171" y="135"/>
                      </a:lnTo>
                      <a:lnTo>
                        <a:pt x="171" y="38"/>
                      </a:lnTo>
                      <a:lnTo>
                        <a:pt x="140" y="38"/>
                      </a:lnTo>
                      <a:lnTo>
                        <a:pt x="140" y="0"/>
                      </a:lnTo>
                      <a:lnTo>
                        <a:pt x="30" y="0"/>
                      </a:ln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547" name="Freeform 146">
                  <a:extLst>
                    <a:ext uri="{FF2B5EF4-FFF2-40B4-BE49-F238E27FC236}">
                      <a16:creationId xmlns:a16="http://schemas.microsoft.com/office/drawing/2014/main" id="{8C57896B-AFD7-C679-D511-69F1BC180505}"/>
                    </a:ext>
                  </a:extLst>
                </p:cNvPr>
                <p:cNvSpPr/>
                <p:nvPr/>
              </p:nvSpPr>
              <p:spPr>
                <a:xfrm>
                  <a:off x="2813050" y="2646363"/>
                  <a:ext cx="80963" cy="63500"/>
                </a:xfrm>
                <a:custGeom>
                  <a:avLst/>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 ang="0">
                      <a:pos x="2147483646" y="0"/>
                    </a:cxn>
                  </a:cxnLst>
                  <a:rect l="0" t="0" r="0" b="0"/>
                  <a:pathLst>
                    <a:path w="171" h="135">
                      <a:moveTo>
                        <a:pt x="31" y="0"/>
                      </a:moveTo>
                      <a:lnTo>
                        <a:pt x="31" y="0"/>
                      </a:lnTo>
                      <a:lnTo>
                        <a:pt x="31" y="38"/>
                      </a:lnTo>
                      <a:lnTo>
                        <a:pt x="0" y="38"/>
                      </a:lnTo>
                      <a:lnTo>
                        <a:pt x="0" y="135"/>
                      </a:lnTo>
                      <a:lnTo>
                        <a:pt x="171" y="135"/>
                      </a:lnTo>
                      <a:lnTo>
                        <a:pt x="171" y="38"/>
                      </a:lnTo>
                      <a:lnTo>
                        <a:pt x="140" y="38"/>
                      </a:lnTo>
                      <a:lnTo>
                        <a:pt x="140" y="0"/>
                      </a:lnTo>
                      <a:lnTo>
                        <a:pt x="31" y="0"/>
                      </a:ln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548" name="Freeform 147">
                  <a:extLst>
                    <a:ext uri="{FF2B5EF4-FFF2-40B4-BE49-F238E27FC236}">
                      <a16:creationId xmlns:a16="http://schemas.microsoft.com/office/drawing/2014/main" id="{ADFAB000-CC48-1D81-D607-4D6ECF701EF5}"/>
                    </a:ext>
                  </a:extLst>
                </p:cNvPr>
                <p:cNvSpPr/>
                <p:nvPr/>
              </p:nvSpPr>
              <p:spPr>
                <a:xfrm>
                  <a:off x="2720975" y="2646363"/>
                  <a:ext cx="80963" cy="63500"/>
                </a:xfrm>
                <a:custGeom>
                  <a:avLst/>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 ang="0">
                      <a:pos x="2147483646" y="0"/>
                    </a:cxn>
                  </a:cxnLst>
                  <a:rect l="0" t="0" r="0" b="0"/>
                  <a:pathLst>
                    <a:path w="172" h="135">
                      <a:moveTo>
                        <a:pt x="31" y="0"/>
                      </a:moveTo>
                      <a:lnTo>
                        <a:pt x="31" y="0"/>
                      </a:lnTo>
                      <a:lnTo>
                        <a:pt x="31" y="38"/>
                      </a:lnTo>
                      <a:lnTo>
                        <a:pt x="0" y="38"/>
                      </a:lnTo>
                      <a:lnTo>
                        <a:pt x="0" y="135"/>
                      </a:lnTo>
                      <a:lnTo>
                        <a:pt x="172" y="135"/>
                      </a:lnTo>
                      <a:lnTo>
                        <a:pt x="172" y="38"/>
                      </a:lnTo>
                      <a:lnTo>
                        <a:pt x="141" y="38"/>
                      </a:lnTo>
                      <a:lnTo>
                        <a:pt x="141" y="0"/>
                      </a:lnTo>
                      <a:lnTo>
                        <a:pt x="31" y="0"/>
                      </a:ln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549" name="Freeform 148">
                  <a:extLst>
                    <a:ext uri="{FF2B5EF4-FFF2-40B4-BE49-F238E27FC236}">
                      <a16:creationId xmlns:a16="http://schemas.microsoft.com/office/drawing/2014/main" id="{D88775BE-82CF-2C73-908E-A0D6531871BB}"/>
                    </a:ext>
                  </a:extLst>
                </p:cNvPr>
                <p:cNvSpPr/>
                <p:nvPr/>
              </p:nvSpPr>
              <p:spPr>
                <a:xfrm>
                  <a:off x="2628900" y="2646363"/>
                  <a:ext cx="80963" cy="63500"/>
                </a:xfrm>
                <a:custGeom>
                  <a:avLst/>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 ang="0">
                      <a:pos x="2147483646" y="0"/>
                    </a:cxn>
                  </a:cxnLst>
                  <a:rect l="0" t="0" r="0" b="0"/>
                  <a:pathLst>
                    <a:path w="171" h="135">
                      <a:moveTo>
                        <a:pt x="31" y="0"/>
                      </a:moveTo>
                      <a:lnTo>
                        <a:pt x="31" y="0"/>
                      </a:lnTo>
                      <a:lnTo>
                        <a:pt x="31" y="38"/>
                      </a:lnTo>
                      <a:lnTo>
                        <a:pt x="0" y="38"/>
                      </a:lnTo>
                      <a:lnTo>
                        <a:pt x="0" y="135"/>
                      </a:lnTo>
                      <a:lnTo>
                        <a:pt x="171" y="135"/>
                      </a:lnTo>
                      <a:lnTo>
                        <a:pt x="171" y="38"/>
                      </a:lnTo>
                      <a:lnTo>
                        <a:pt x="140" y="38"/>
                      </a:lnTo>
                      <a:lnTo>
                        <a:pt x="140" y="0"/>
                      </a:lnTo>
                      <a:lnTo>
                        <a:pt x="31" y="0"/>
                      </a:ln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550" name="Freeform 149">
                  <a:extLst>
                    <a:ext uri="{FF2B5EF4-FFF2-40B4-BE49-F238E27FC236}">
                      <a16:creationId xmlns:a16="http://schemas.microsoft.com/office/drawing/2014/main" id="{1D01C5AA-1497-53D7-F81E-7C451267F383}"/>
                    </a:ext>
                  </a:extLst>
                </p:cNvPr>
                <p:cNvSpPr/>
                <p:nvPr/>
              </p:nvSpPr>
              <p:spPr>
                <a:xfrm>
                  <a:off x="3022600" y="2643188"/>
                  <a:ext cx="50800" cy="66675"/>
                </a:xfrm>
                <a:custGeom>
                  <a:avLst/>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 ang="0">
                      <a:pos x="2147483646" y="0"/>
                    </a:cxn>
                  </a:cxnLst>
                  <a:rect l="0" t="0" r="0" b="0"/>
                  <a:pathLst>
                    <a:path w="107" h="139">
                      <a:moveTo>
                        <a:pt x="30" y="0"/>
                      </a:moveTo>
                      <a:lnTo>
                        <a:pt x="30" y="0"/>
                      </a:lnTo>
                      <a:lnTo>
                        <a:pt x="30" y="29"/>
                      </a:lnTo>
                      <a:lnTo>
                        <a:pt x="0" y="29"/>
                      </a:lnTo>
                      <a:lnTo>
                        <a:pt x="0" y="139"/>
                      </a:lnTo>
                      <a:lnTo>
                        <a:pt x="107" y="139"/>
                      </a:lnTo>
                      <a:lnTo>
                        <a:pt x="107" y="29"/>
                      </a:lnTo>
                      <a:lnTo>
                        <a:pt x="77" y="29"/>
                      </a:lnTo>
                      <a:lnTo>
                        <a:pt x="77" y="0"/>
                      </a:lnTo>
                      <a:lnTo>
                        <a:pt x="30" y="0"/>
                      </a:ln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sp>
              <p:nvSpPr>
                <p:cNvPr id="551" name="Freeform 150">
                  <a:extLst>
                    <a:ext uri="{FF2B5EF4-FFF2-40B4-BE49-F238E27FC236}">
                      <a16:creationId xmlns:a16="http://schemas.microsoft.com/office/drawing/2014/main" id="{3A6ACD66-C15C-453E-4F4B-A5B0727C5AD8}"/>
                    </a:ext>
                  </a:extLst>
                </p:cNvPr>
                <p:cNvSpPr/>
                <p:nvPr/>
              </p:nvSpPr>
              <p:spPr>
                <a:xfrm>
                  <a:off x="3082925" y="2643188"/>
                  <a:ext cx="50800" cy="66675"/>
                </a:xfrm>
                <a:custGeom>
                  <a:avLst/>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 ang="0">
                      <a:pos x="2147483646" y="0"/>
                    </a:cxn>
                  </a:cxnLst>
                  <a:rect l="0" t="0" r="0" b="0"/>
                  <a:pathLst>
                    <a:path w="107" h="139">
                      <a:moveTo>
                        <a:pt x="30" y="0"/>
                      </a:moveTo>
                      <a:lnTo>
                        <a:pt x="30" y="0"/>
                      </a:lnTo>
                      <a:lnTo>
                        <a:pt x="30" y="29"/>
                      </a:lnTo>
                      <a:lnTo>
                        <a:pt x="0" y="29"/>
                      </a:lnTo>
                      <a:lnTo>
                        <a:pt x="0" y="139"/>
                      </a:lnTo>
                      <a:lnTo>
                        <a:pt x="107" y="139"/>
                      </a:lnTo>
                      <a:lnTo>
                        <a:pt x="107" y="29"/>
                      </a:lnTo>
                      <a:lnTo>
                        <a:pt x="77" y="29"/>
                      </a:lnTo>
                      <a:lnTo>
                        <a:pt x="77" y="0"/>
                      </a:lnTo>
                      <a:lnTo>
                        <a:pt x="30" y="0"/>
                      </a:lnTo>
                      <a:close/>
                    </a:path>
                  </a:pathLst>
                </a:custGeom>
                <a:grpFill/>
                <a:ln w="0">
                  <a:noFill/>
                </a:ln>
              </p:spPr>
              <p:txBody>
                <a:bodyPr/>
                <a:lstStyle/>
                <a:p>
                  <a:pPr defTabSz="914035">
                    <a:defRPr/>
                  </a:pPr>
                  <a:endParaRPr lang="zh-CN" altLang="en-US" sz="1600" kern="0">
                    <a:solidFill>
                      <a:prstClr val="white">
                        <a:lumMod val="50000"/>
                      </a:prstClr>
                    </a:solidFill>
                    <a:latin typeface="Arial"/>
                    <a:ea typeface="宋体" panose="02010600030101010101" pitchFamily="2" charset="-122"/>
                  </a:endParaRPr>
                </a:p>
              </p:txBody>
            </p:sp>
          </p:grpSp>
          <p:sp>
            <p:nvSpPr>
              <p:cNvPr id="537" name="文本框 183">
                <a:extLst>
                  <a:ext uri="{FF2B5EF4-FFF2-40B4-BE49-F238E27FC236}">
                    <a16:creationId xmlns:a16="http://schemas.microsoft.com/office/drawing/2014/main" id="{100CF12B-CDE1-9040-8D9C-0BA57942D1E9}"/>
                  </a:ext>
                </a:extLst>
              </p:cNvPr>
              <p:cNvSpPr txBox="1"/>
              <p:nvPr/>
            </p:nvSpPr>
            <p:spPr>
              <a:xfrm>
                <a:off x="7033348" y="1243826"/>
                <a:ext cx="484107" cy="251862"/>
              </a:xfrm>
              <a:prstGeom prst="rect">
                <a:avLst/>
              </a:prstGeom>
              <a:noFill/>
            </p:spPr>
            <p:txBody>
              <a:bodyPr wrap="none" lIns="0" tIns="0" rIns="0" bIns="0" rtlCol="0">
                <a:spAutoFit/>
              </a:bodyPr>
              <a:lstStyle/>
              <a:p>
                <a:pPr algn="ctr" defTabSz="914035">
                  <a:defRPr/>
                </a:pPr>
                <a:r>
                  <a:rPr lang="en-US" altLang="zh-CN" sz="800" kern="0" dirty="0">
                    <a:solidFill>
                      <a:prstClr val="white">
                        <a:lumMod val="50000"/>
                      </a:prstClr>
                    </a:solidFill>
                    <a:latin typeface="微软雅黑" panose="020B0503020204020204" pitchFamily="34" charset="-122"/>
                    <a:ea typeface="微软雅黑" panose="020B0503020204020204" pitchFamily="34" charset="-122"/>
                  </a:rPr>
                  <a:t>Ch. Width</a:t>
                </a:r>
              </a:p>
              <a:p>
                <a:pPr algn="ctr" defTabSz="914035">
                  <a:defRPr/>
                </a:pPr>
                <a:r>
                  <a:rPr lang="en-US" altLang="zh-CN" sz="800" kern="0" dirty="0">
                    <a:solidFill>
                      <a:prstClr val="white">
                        <a:lumMod val="50000"/>
                      </a:prstClr>
                    </a:solidFill>
                    <a:latin typeface="微软雅黑" panose="020B0503020204020204" pitchFamily="34" charset="-122"/>
                    <a:ea typeface="微软雅黑" panose="020B0503020204020204" pitchFamily="34" charset="-122"/>
                  </a:rPr>
                  <a:t>20M</a:t>
                </a:r>
                <a:endParaRPr lang="zh-CN" altLang="en-US" sz="800" kern="0" dirty="0">
                  <a:solidFill>
                    <a:prstClr val="white">
                      <a:lumMod val="50000"/>
                    </a:prstClr>
                  </a:solidFill>
                  <a:latin typeface="微软雅黑" panose="020B0503020204020204" pitchFamily="34" charset="-122"/>
                  <a:ea typeface="微软雅黑" panose="020B0503020204020204" pitchFamily="34" charset="-122"/>
                </a:endParaRPr>
              </a:p>
            </p:txBody>
          </p:sp>
        </p:grpSp>
      </p:grpSp>
      <p:sp>
        <p:nvSpPr>
          <p:cNvPr id="559" name="Curved Up Arrow 558">
            <a:extLst>
              <a:ext uri="{FF2B5EF4-FFF2-40B4-BE49-F238E27FC236}">
                <a16:creationId xmlns:a16="http://schemas.microsoft.com/office/drawing/2014/main" id="{97B8AE9C-31D9-101B-B035-2E3CE019F177}"/>
              </a:ext>
            </a:extLst>
          </p:cNvPr>
          <p:cNvSpPr/>
          <p:nvPr/>
        </p:nvSpPr>
        <p:spPr>
          <a:xfrm>
            <a:off x="6030695" y="5087817"/>
            <a:ext cx="543822" cy="1405057"/>
          </a:xfrm>
          <a:prstGeom prst="curvedUpArrow">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0" name="Curved Up Arrow 559">
            <a:extLst>
              <a:ext uri="{FF2B5EF4-FFF2-40B4-BE49-F238E27FC236}">
                <a16:creationId xmlns:a16="http://schemas.microsoft.com/office/drawing/2014/main" id="{B7F1F4C6-7E70-EA63-8075-4A1855EA6E32}"/>
              </a:ext>
            </a:extLst>
          </p:cNvPr>
          <p:cNvSpPr/>
          <p:nvPr/>
        </p:nvSpPr>
        <p:spPr>
          <a:xfrm rot="10800000">
            <a:off x="5963104" y="3561343"/>
            <a:ext cx="551996" cy="1405057"/>
          </a:xfrm>
          <a:prstGeom prst="curvedUpArrow">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18C8B89D-9775-8A6F-5589-1E938F17CF0B}"/>
              </a:ext>
            </a:extLst>
          </p:cNvPr>
          <p:cNvSpPr txBox="1"/>
          <p:nvPr/>
        </p:nvSpPr>
        <p:spPr>
          <a:xfrm>
            <a:off x="10259319" y="37645"/>
            <a:ext cx="2022567" cy="369332"/>
          </a:xfrm>
          <a:prstGeom prst="rect">
            <a:avLst/>
          </a:prstGeom>
          <a:noFill/>
        </p:spPr>
        <p:txBody>
          <a:bodyPr wrap="square">
            <a:spAutoFit/>
          </a:bodyPr>
          <a:lstStyle/>
          <a:p>
            <a:r>
              <a:rPr lang="en-US" dirty="0">
                <a:solidFill>
                  <a:srgbClr val="92D050"/>
                </a:solidFill>
              </a:rPr>
              <a:t>AIM Use Case #6</a:t>
            </a:r>
          </a:p>
        </p:txBody>
      </p:sp>
    </p:spTree>
    <p:extLst>
      <p:ext uri="{BB962C8B-B14F-4D97-AF65-F5344CB8AC3E}">
        <p14:creationId xmlns:p14="http://schemas.microsoft.com/office/powerpoint/2010/main" val="3906477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D655C1-9338-427C-FFA3-EF51A51B912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77F3F8B-C0D5-D6E5-36F9-A2F67F669112}"/>
              </a:ext>
            </a:extLst>
          </p:cNvPr>
          <p:cNvSpPr>
            <a:spLocks noGrp="1"/>
          </p:cNvSpPr>
          <p:nvPr>
            <p:ph type="title"/>
          </p:nvPr>
        </p:nvSpPr>
        <p:spPr>
          <a:xfrm>
            <a:off x="478972" y="365126"/>
            <a:ext cx="10085719" cy="562460"/>
          </a:xfrm>
        </p:spPr>
        <p:txBody>
          <a:bodyPr>
            <a:noAutofit/>
          </a:bodyPr>
          <a:lstStyle/>
          <a:p>
            <a:r>
              <a:rPr lang="en-US" dirty="0"/>
              <a:t>AI Application: Intelligent </a:t>
            </a:r>
            <a:r>
              <a:rPr lang="en-US" altLang="zh-CN" dirty="0"/>
              <a:t>Performance Monitoring in Access &amp; Home Networks</a:t>
            </a:r>
            <a:endParaRPr lang="en-US" dirty="0"/>
          </a:p>
        </p:txBody>
      </p:sp>
      <p:sp>
        <p:nvSpPr>
          <p:cNvPr id="2" name="Content Placeholder 1">
            <a:extLst>
              <a:ext uri="{FF2B5EF4-FFF2-40B4-BE49-F238E27FC236}">
                <a16:creationId xmlns:a16="http://schemas.microsoft.com/office/drawing/2014/main" id="{612DA54D-E915-716C-A70D-A5EAB65231F2}"/>
              </a:ext>
            </a:extLst>
          </p:cNvPr>
          <p:cNvSpPr>
            <a:spLocks noGrp="1"/>
          </p:cNvSpPr>
          <p:nvPr>
            <p:ph idx="1"/>
          </p:nvPr>
        </p:nvSpPr>
        <p:spPr>
          <a:xfrm>
            <a:off x="222164" y="3791637"/>
            <a:ext cx="5431717" cy="2821132"/>
          </a:xfrm>
        </p:spPr>
        <p:txBody>
          <a:bodyPr>
            <a:normAutofit fontScale="85000" lnSpcReduction="20000"/>
          </a:bodyPr>
          <a:lstStyle/>
          <a:p>
            <a:r>
              <a:rPr lang="en-US" dirty="0"/>
              <a:t>User’s </a:t>
            </a:r>
            <a:r>
              <a:rPr lang="en-US" dirty="0" err="1"/>
              <a:t>QoE</a:t>
            </a:r>
            <a:r>
              <a:rPr lang="en-US" dirty="0"/>
              <a:t> is impacted by the quality of Home &amp; Access networks and is susceptible to dynamic traffic pattern changes over time</a:t>
            </a:r>
          </a:p>
          <a:p>
            <a:r>
              <a:rPr lang="en-US" dirty="0"/>
              <a:t>Performance monitoring is essential to identify and resolve </a:t>
            </a:r>
            <a:r>
              <a:rPr lang="en-US" dirty="0" err="1"/>
              <a:t>QoE</a:t>
            </a:r>
            <a:r>
              <a:rPr lang="en-US" dirty="0"/>
              <a:t> problems. Frequent monitoring (collection with shorter interval) results in faster </a:t>
            </a:r>
            <a:r>
              <a:rPr lang="en-US" dirty="0" err="1"/>
              <a:t>QoE</a:t>
            </a:r>
            <a:r>
              <a:rPr lang="en-US" dirty="0"/>
              <a:t> problem detection at high cost. </a:t>
            </a:r>
          </a:p>
          <a:p>
            <a:r>
              <a:rPr lang="en-US" dirty="0"/>
              <a:t>With closed-loop automation AI can help optimize the accuracy of </a:t>
            </a:r>
            <a:r>
              <a:rPr lang="en-US" dirty="0" err="1"/>
              <a:t>QoE</a:t>
            </a:r>
            <a:r>
              <a:rPr lang="en-US" dirty="0"/>
              <a:t> problem detection at a lower cost</a:t>
            </a:r>
          </a:p>
        </p:txBody>
      </p:sp>
      <p:sp>
        <p:nvSpPr>
          <p:cNvPr id="294" name="矩形 204">
            <a:extLst>
              <a:ext uri="{FF2B5EF4-FFF2-40B4-BE49-F238E27FC236}">
                <a16:creationId xmlns:a16="http://schemas.microsoft.com/office/drawing/2014/main" id="{61A6E8B0-90A4-24BB-E1B5-C7DE4747703C}"/>
              </a:ext>
            </a:extLst>
          </p:cNvPr>
          <p:cNvSpPr/>
          <p:nvPr/>
        </p:nvSpPr>
        <p:spPr>
          <a:xfrm>
            <a:off x="12536188" y="5153530"/>
            <a:ext cx="1580236" cy="246157"/>
          </a:xfrm>
          <a:prstGeom prst="rect">
            <a:avLst/>
          </a:prstGeom>
        </p:spPr>
        <p:txBody>
          <a:bodyPr wrap="square">
            <a:spAutoFit/>
          </a:bodyPr>
          <a:lstStyle/>
          <a:p>
            <a:pPr defTabSz="1919481">
              <a:defRPr/>
            </a:pPr>
            <a:r>
              <a:rPr lang="zh-CN" altLang="en-US" sz="1000" i="1" kern="0" dirty="0">
                <a:solidFill>
                  <a:prstClr val="white"/>
                </a:solidFill>
                <a:latin typeface="Arial"/>
                <a:ea typeface="微软雅黑"/>
                <a:sym typeface="Arial" panose="020B0604020202020204" pitchFamily="34" charset="0"/>
              </a:rPr>
              <a:t>首次支持版本：</a:t>
            </a:r>
            <a:r>
              <a:rPr lang="en-US" altLang="zh-CN" sz="1000" i="1" kern="0" dirty="0">
                <a:solidFill>
                  <a:prstClr val="white"/>
                </a:solidFill>
                <a:latin typeface="Arial"/>
                <a:ea typeface="微软雅黑"/>
                <a:sym typeface="Arial" panose="020B0604020202020204" pitchFamily="34" charset="0"/>
              </a:rPr>
              <a:t>R21C10</a:t>
            </a:r>
          </a:p>
        </p:txBody>
      </p:sp>
      <p:sp>
        <p:nvSpPr>
          <p:cNvPr id="468" name="TextBox 467">
            <a:extLst>
              <a:ext uri="{FF2B5EF4-FFF2-40B4-BE49-F238E27FC236}">
                <a16:creationId xmlns:a16="http://schemas.microsoft.com/office/drawing/2014/main" id="{BE90786E-A6A6-6CA7-4F0D-038C4BF7CB0B}"/>
              </a:ext>
            </a:extLst>
          </p:cNvPr>
          <p:cNvSpPr txBox="1"/>
          <p:nvPr/>
        </p:nvSpPr>
        <p:spPr>
          <a:xfrm>
            <a:off x="5824164" y="3811651"/>
            <a:ext cx="5849539" cy="2585323"/>
          </a:xfrm>
          <a:prstGeom prst="rect">
            <a:avLst/>
          </a:prstGeom>
          <a:noFill/>
        </p:spPr>
        <p:txBody>
          <a:bodyPr wrap="square">
            <a:spAutoFit/>
          </a:bodyPr>
          <a:lstStyle/>
          <a:p>
            <a:pPr marL="742950" lvl="1" indent="-285750">
              <a:buFont typeface="Arial" panose="020B0604020202020204" pitchFamily="34" charset="0"/>
              <a:buChar char="•"/>
            </a:pPr>
            <a:r>
              <a:rPr lang="en-US" dirty="0">
                <a:solidFill>
                  <a:srgbClr val="00B050"/>
                </a:solidFill>
              </a:rPr>
              <a:t>Dynamically adjust the monitoring frequency and amount of data collected over time</a:t>
            </a:r>
          </a:p>
          <a:p>
            <a:pPr marL="742950" lvl="1" indent="-285750">
              <a:buFont typeface="Arial" panose="020B0604020202020204" pitchFamily="34" charset="0"/>
              <a:buChar char="•"/>
            </a:pPr>
            <a:endParaRPr lang="en-US" dirty="0">
              <a:solidFill>
                <a:srgbClr val="00B050"/>
              </a:solidFill>
            </a:endParaRPr>
          </a:p>
          <a:p>
            <a:pPr marL="742950" lvl="1" indent="-285750">
              <a:buFont typeface="Arial" panose="020B0604020202020204" pitchFamily="34" charset="0"/>
              <a:buChar char="•"/>
            </a:pPr>
            <a:r>
              <a:rPr lang="en-US" dirty="0">
                <a:solidFill>
                  <a:srgbClr val="00B050"/>
                </a:solidFill>
              </a:rPr>
              <a:t>Apply AI to analyze historical performance data to understand the life-cycle performance curve and identify potential risks/problems in advance </a:t>
            </a:r>
          </a:p>
          <a:p>
            <a:pPr marL="742950" lvl="1" indent="-285750">
              <a:buFont typeface="Arial" panose="020B0604020202020204" pitchFamily="34" charset="0"/>
              <a:buChar char="•"/>
            </a:pPr>
            <a:endParaRPr lang="en-US" dirty="0">
              <a:solidFill>
                <a:srgbClr val="00B050"/>
              </a:solidFill>
            </a:endParaRPr>
          </a:p>
          <a:p>
            <a:pPr marL="742950" lvl="1" indent="-285750">
              <a:buFont typeface="Arial" panose="020B0604020202020204" pitchFamily="34" charset="0"/>
              <a:buChar char="•"/>
            </a:pPr>
            <a:r>
              <a:rPr lang="en-US" dirty="0">
                <a:solidFill>
                  <a:srgbClr val="00B050"/>
                </a:solidFill>
              </a:rPr>
              <a:t>Build profiles for key users (video, gaming, etc.) to apply fine-grained performance monitoring</a:t>
            </a:r>
            <a:endParaRPr lang="en-US" sz="1600" dirty="0">
              <a:solidFill>
                <a:srgbClr val="00B050"/>
              </a:solidFill>
              <a:ea typeface="DengXian" panose="02010600030101010101" pitchFamily="2" charset="-122"/>
            </a:endParaRPr>
          </a:p>
        </p:txBody>
      </p:sp>
      <p:pic>
        <p:nvPicPr>
          <p:cNvPr id="492" name="图片 29">
            <a:extLst>
              <a:ext uri="{FF2B5EF4-FFF2-40B4-BE49-F238E27FC236}">
                <a16:creationId xmlns:a16="http://schemas.microsoft.com/office/drawing/2014/main" id="{CD47F05A-F84B-58B6-9A50-2B068A812B0E}"/>
              </a:ext>
            </a:extLst>
          </p:cNvPr>
          <p:cNvPicPr>
            <a:picLocks noChangeAspect="1"/>
          </p:cNvPicPr>
          <p:nvPr/>
        </p:nvPicPr>
        <p:blipFill>
          <a:blip r:embed="rId3"/>
          <a:stretch>
            <a:fillRect/>
          </a:stretch>
        </p:blipFill>
        <p:spPr>
          <a:xfrm>
            <a:off x="10235972" y="2625296"/>
            <a:ext cx="328719" cy="302065"/>
          </a:xfrm>
          <a:prstGeom prst="rect">
            <a:avLst/>
          </a:prstGeom>
          <a:effectLst>
            <a:glow rad="495300">
              <a:srgbClr val="1F497D">
                <a:alpha val="40000"/>
              </a:srgbClr>
            </a:glow>
          </a:effectLst>
        </p:spPr>
      </p:pic>
      <p:sp>
        <p:nvSpPr>
          <p:cNvPr id="494" name="TextBox 493">
            <a:extLst>
              <a:ext uri="{FF2B5EF4-FFF2-40B4-BE49-F238E27FC236}">
                <a16:creationId xmlns:a16="http://schemas.microsoft.com/office/drawing/2014/main" id="{1919933F-BD99-9D91-3728-0271B61C740B}"/>
              </a:ext>
            </a:extLst>
          </p:cNvPr>
          <p:cNvSpPr txBox="1"/>
          <p:nvPr/>
        </p:nvSpPr>
        <p:spPr>
          <a:xfrm>
            <a:off x="10138103" y="2096612"/>
            <a:ext cx="1912958" cy="523220"/>
          </a:xfrm>
          <a:prstGeom prst="rect">
            <a:avLst/>
          </a:prstGeom>
          <a:noFill/>
        </p:spPr>
        <p:txBody>
          <a:bodyPr wrap="square">
            <a:spAutoFit/>
          </a:bodyPr>
          <a:lstStyle/>
          <a:p>
            <a:pPr algn="l"/>
            <a:r>
              <a:rPr lang="en-US" sz="1400" dirty="0"/>
              <a:t>Telemetry Filtering / pre-processing</a:t>
            </a:r>
          </a:p>
        </p:txBody>
      </p:sp>
      <p:grpSp>
        <p:nvGrpSpPr>
          <p:cNvPr id="5" name="组合 5">
            <a:extLst>
              <a:ext uri="{FF2B5EF4-FFF2-40B4-BE49-F238E27FC236}">
                <a16:creationId xmlns:a16="http://schemas.microsoft.com/office/drawing/2014/main" id="{BCF37FC8-9995-4CC4-DC5C-445091696B83}"/>
              </a:ext>
            </a:extLst>
          </p:cNvPr>
          <p:cNvGrpSpPr/>
          <p:nvPr/>
        </p:nvGrpSpPr>
        <p:grpSpPr>
          <a:xfrm>
            <a:off x="685081" y="927586"/>
            <a:ext cx="4466865" cy="1303602"/>
            <a:chOff x="6744570" y="2445977"/>
            <a:chExt cx="4563287" cy="1625304"/>
          </a:xfrm>
        </p:grpSpPr>
        <p:sp>
          <p:nvSpPr>
            <p:cNvPr id="6" name="圆角矩形 6">
              <a:extLst>
                <a:ext uri="{FF2B5EF4-FFF2-40B4-BE49-F238E27FC236}">
                  <a16:creationId xmlns:a16="http://schemas.microsoft.com/office/drawing/2014/main" id="{4F654924-6625-7CC0-CE95-5EF5303756B6}"/>
                </a:ext>
              </a:extLst>
            </p:cNvPr>
            <p:cNvSpPr/>
            <p:nvPr/>
          </p:nvSpPr>
          <p:spPr bwMode="auto">
            <a:xfrm>
              <a:off x="6744570" y="2904686"/>
              <a:ext cx="1420265" cy="777671"/>
            </a:xfrm>
            <a:prstGeom prst="roundRect">
              <a:avLst>
                <a:gd name="adj" fmla="val 4475"/>
              </a:avLst>
            </a:prstGeom>
            <a:noFill/>
            <a:ln w="9525" cap="flat" cmpd="sng" algn="ctr">
              <a:solidFill>
                <a:srgbClr val="000000">
                  <a:lumMod val="50000"/>
                  <a:lumOff val="50000"/>
                </a:srgbClr>
              </a:solidFill>
              <a:prstDash val="solid"/>
              <a:round/>
              <a:headEnd type="none" w="med" len="med"/>
              <a:tailEnd type="none" w="med" len="med"/>
            </a:ln>
            <a:effectLst/>
          </p:spPr>
          <p:txBody>
            <a:bodyPr vert="horz" wrap="none" lIns="79169" tIns="39585" rIns="79169" bIns="39585" numCol="1" rtlCol="0" anchor="ctr" anchorCtr="0" compatLnSpc="1">
              <a:prstTxWarp prst="textNoShape">
                <a:avLst/>
              </a:prstTxWarp>
              <a:noAutofit/>
            </a:bodyPr>
            <a:lstStyle/>
            <a:p>
              <a:pPr algn="ctr" defTabSz="801367" fontAlgn="base">
                <a:spcBef>
                  <a:spcPct val="0"/>
                </a:spcBef>
                <a:spcAft>
                  <a:spcPct val="0"/>
                </a:spcAft>
                <a:defRPr/>
              </a:pPr>
              <a:endParaRPr lang="zh-CN" altLang="en-US" sz="1200" kern="0" dirty="0">
                <a:solidFill>
                  <a:srgbClr val="000000"/>
                </a:solidFill>
                <a:latin typeface="微软雅黑" panose="020B0503020204020204" pitchFamily="34" charset="-122"/>
                <a:ea typeface="微软雅黑" panose="020B0503020204020204" pitchFamily="34" charset="-122"/>
              </a:endParaRPr>
            </a:p>
          </p:txBody>
        </p:sp>
        <p:sp>
          <p:nvSpPr>
            <p:cNvPr id="7" name="文本框 7">
              <a:extLst>
                <a:ext uri="{FF2B5EF4-FFF2-40B4-BE49-F238E27FC236}">
                  <a16:creationId xmlns:a16="http://schemas.microsoft.com/office/drawing/2014/main" id="{DE178CD7-F430-EF85-FEA7-C06BB7771C16}"/>
                </a:ext>
              </a:extLst>
            </p:cNvPr>
            <p:cNvSpPr txBox="1"/>
            <p:nvPr/>
          </p:nvSpPr>
          <p:spPr>
            <a:xfrm>
              <a:off x="6820926" y="2446714"/>
              <a:ext cx="1420264" cy="479567"/>
            </a:xfrm>
            <a:prstGeom prst="rect">
              <a:avLst/>
            </a:prstGeom>
            <a:noFill/>
          </p:spPr>
          <p:txBody>
            <a:bodyPr wrap="square" rtlCol="0">
              <a:spAutoFit/>
            </a:bodyPr>
            <a:lstStyle/>
            <a:p>
              <a:r>
                <a:rPr lang="en-US" altLang="zh-CN" sz="1100" b="1" dirty="0">
                  <a:solidFill>
                    <a:srgbClr val="000000"/>
                  </a:solidFill>
                  <a:latin typeface="微软雅黑" pitchFamily="34" charset="-122"/>
                  <a:ea typeface="微软雅黑" pitchFamily="34" charset="-122"/>
                </a:rPr>
                <a:t>Latency/jitter Sensitive App</a:t>
              </a:r>
            </a:p>
          </p:txBody>
        </p:sp>
        <p:pic>
          <p:nvPicPr>
            <p:cNvPr id="8" name="Picture 16" descr="海外充值王者荣耀点券_国外怎么充值王者荣耀点卷_ios手游_支持PayPal信用卡-多游卡海外点卡商城">
              <a:extLst>
                <a:ext uri="{FF2B5EF4-FFF2-40B4-BE49-F238E27FC236}">
                  <a16:creationId xmlns:a16="http://schemas.microsoft.com/office/drawing/2014/main" id="{796ACDC6-D26E-1AEB-5088-40240E5B297A}"/>
                </a:ext>
              </a:extLst>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11585" y="3101916"/>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9">
              <a:extLst>
                <a:ext uri="{FF2B5EF4-FFF2-40B4-BE49-F238E27FC236}">
                  <a16:creationId xmlns:a16="http://schemas.microsoft.com/office/drawing/2014/main" id="{207ADF28-2326-574B-7668-E4FCB8D24853}"/>
                </a:ext>
              </a:extLst>
            </p:cNvPr>
            <p:cNvPicPr>
              <a:picLocks/>
            </p:cNvPicPr>
            <p:nvPr/>
          </p:nvPicPr>
          <p:blipFill>
            <a:blip r:embed="rId5"/>
            <a:stretch>
              <a:fillRect/>
            </a:stretch>
          </p:blipFill>
          <p:spPr>
            <a:xfrm>
              <a:off x="7278238" y="3102998"/>
              <a:ext cx="360000" cy="360000"/>
            </a:xfrm>
            <a:prstGeom prst="rect">
              <a:avLst/>
            </a:prstGeom>
          </p:spPr>
        </p:pic>
        <p:pic>
          <p:nvPicPr>
            <p:cNvPr id="10" name="图片 10">
              <a:extLst>
                <a:ext uri="{FF2B5EF4-FFF2-40B4-BE49-F238E27FC236}">
                  <a16:creationId xmlns:a16="http://schemas.microsoft.com/office/drawing/2014/main" id="{C677F425-12E5-C658-5305-BA814358B5BB}"/>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7732968" y="3100383"/>
              <a:ext cx="360171" cy="360000"/>
            </a:xfrm>
            <a:prstGeom prst="rect">
              <a:avLst/>
            </a:prstGeom>
          </p:spPr>
        </p:pic>
        <p:sp>
          <p:nvSpPr>
            <p:cNvPr id="11" name="文本框 11">
              <a:extLst>
                <a:ext uri="{FF2B5EF4-FFF2-40B4-BE49-F238E27FC236}">
                  <a16:creationId xmlns:a16="http://schemas.microsoft.com/office/drawing/2014/main" id="{A032202B-6314-B22E-DC30-A002D77F2871}"/>
                </a:ext>
              </a:extLst>
            </p:cNvPr>
            <p:cNvSpPr txBox="1"/>
            <p:nvPr/>
          </p:nvSpPr>
          <p:spPr>
            <a:xfrm>
              <a:off x="8324463" y="2843036"/>
              <a:ext cx="873957" cy="230832"/>
            </a:xfrm>
            <a:prstGeom prst="rect">
              <a:avLst/>
            </a:prstGeom>
            <a:noFill/>
          </p:spPr>
          <p:txBody>
            <a:bodyPr wrap="none" rtlCol="0">
              <a:spAutoFit/>
            </a:bodyPr>
            <a:lstStyle/>
            <a:p>
              <a:r>
                <a:rPr lang="en-US" altLang="zh-CN" sz="900" dirty="0">
                  <a:solidFill>
                    <a:srgbClr val="1D1D1A"/>
                  </a:solidFill>
                  <a:latin typeface="微软雅黑" panose="020B0503020204020204" pitchFamily="34" charset="-122"/>
                  <a:ea typeface="微软雅黑" panose="020B0503020204020204" pitchFamily="34" charset="-122"/>
                </a:rPr>
                <a:t>Peak latency</a:t>
              </a:r>
            </a:p>
          </p:txBody>
        </p:sp>
        <p:sp>
          <p:nvSpPr>
            <p:cNvPr id="12" name="文本框 12">
              <a:extLst>
                <a:ext uri="{FF2B5EF4-FFF2-40B4-BE49-F238E27FC236}">
                  <a16:creationId xmlns:a16="http://schemas.microsoft.com/office/drawing/2014/main" id="{7A9AD90A-B7D2-B22B-A34A-665B26B64380}"/>
                </a:ext>
              </a:extLst>
            </p:cNvPr>
            <p:cNvSpPr txBox="1"/>
            <p:nvPr/>
          </p:nvSpPr>
          <p:spPr>
            <a:xfrm>
              <a:off x="8324463" y="3237909"/>
              <a:ext cx="854721" cy="230832"/>
            </a:xfrm>
            <a:prstGeom prst="rect">
              <a:avLst/>
            </a:prstGeom>
            <a:noFill/>
          </p:spPr>
          <p:txBody>
            <a:bodyPr wrap="none" rtlCol="0">
              <a:spAutoFit/>
            </a:bodyPr>
            <a:lstStyle/>
            <a:p>
              <a:r>
                <a:rPr lang="en-US" altLang="zh-CN" sz="900" dirty="0">
                  <a:solidFill>
                    <a:srgbClr val="1D1D1A"/>
                  </a:solidFill>
                  <a:latin typeface="微软雅黑" panose="020B0503020204020204" pitchFamily="34" charset="-122"/>
                  <a:ea typeface="微软雅黑" panose="020B0503020204020204" pitchFamily="34" charset="-122"/>
                </a:rPr>
                <a:t>Avg. latency</a:t>
              </a:r>
              <a:endParaRPr lang="zh-CN" altLang="en-US" sz="900" dirty="0">
                <a:solidFill>
                  <a:srgbClr val="1D1D1A"/>
                </a:solidFill>
                <a:latin typeface="微软雅黑" panose="020B0503020204020204" pitchFamily="34" charset="-122"/>
                <a:ea typeface="微软雅黑" panose="020B0503020204020204" pitchFamily="34" charset="-122"/>
              </a:endParaRPr>
            </a:p>
          </p:txBody>
        </p:sp>
        <p:sp>
          <p:nvSpPr>
            <p:cNvPr id="13" name="任意多边形 13">
              <a:extLst>
                <a:ext uri="{FF2B5EF4-FFF2-40B4-BE49-F238E27FC236}">
                  <a16:creationId xmlns:a16="http://schemas.microsoft.com/office/drawing/2014/main" id="{9AF57A75-BD9D-88D7-EEA2-5A797692B75D}"/>
                </a:ext>
              </a:extLst>
            </p:cNvPr>
            <p:cNvSpPr/>
            <p:nvPr/>
          </p:nvSpPr>
          <p:spPr>
            <a:xfrm>
              <a:off x="8959593" y="2740349"/>
              <a:ext cx="1795536" cy="904377"/>
            </a:xfrm>
            <a:custGeom>
              <a:avLst/>
              <a:gdLst>
                <a:gd name="connsiteX0" fmla="*/ 0 w 1924493"/>
                <a:gd name="connsiteY0" fmla="*/ 1169582 h 1169582"/>
                <a:gd name="connsiteX1" fmla="*/ 180753 w 1924493"/>
                <a:gd name="connsiteY1" fmla="*/ 1158949 h 1169582"/>
                <a:gd name="connsiteX2" fmla="*/ 233916 w 1924493"/>
                <a:gd name="connsiteY2" fmla="*/ 584791 h 1169582"/>
                <a:gd name="connsiteX3" fmla="*/ 297711 w 1924493"/>
                <a:gd name="connsiteY3" fmla="*/ 893135 h 1169582"/>
                <a:gd name="connsiteX4" fmla="*/ 382772 w 1924493"/>
                <a:gd name="connsiteY4" fmla="*/ 595424 h 1169582"/>
                <a:gd name="connsiteX5" fmla="*/ 457200 w 1924493"/>
                <a:gd name="connsiteY5" fmla="*/ 765545 h 1169582"/>
                <a:gd name="connsiteX6" fmla="*/ 552893 w 1924493"/>
                <a:gd name="connsiteY6" fmla="*/ 606056 h 1169582"/>
                <a:gd name="connsiteX7" fmla="*/ 595423 w 1924493"/>
                <a:gd name="connsiteY7" fmla="*/ 893135 h 1169582"/>
                <a:gd name="connsiteX8" fmla="*/ 669851 w 1924493"/>
                <a:gd name="connsiteY8" fmla="*/ 754912 h 1169582"/>
                <a:gd name="connsiteX9" fmla="*/ 744279 w 1924493"/>
                <a:gd name="connsiteY9" fmla="*/ 871870 h 1169582"/>
                <a:gd name="connsiteX10" fmla="*/ 829339 w 1924493"/>
                <a:gd name="connsiteY10" fmla="*/ 0 h 1169582"/>
                <a:gd name="connsiteX11" fmla="*/ 882502 w 1924493"/>
                <a:gd name="connsiteY11" fmla="*/ 733647 h 1169582"/>
                <a:gd name="connsiteX12" fmla="*/ 999460 w 1924493"/>
                <a:gd name="connsiteY12" fmla="*/ 669852 h 1169582"/>
                <a:gd name="connsiteX13" fmla="*/ 1063255 w 1924493"/>
                <a:gd name="connsiteY13" fmla="*/ 903768 h 1169582"/>
                <a:gd name="connsiteX14" fmla="*/ 1158948 w 1924493"/>
                <a:gd name="connsiteY14" fmla="*/ 648586 h 1169582"/>
                <a:gd name="connsiteX15" fmla="*/ 1212111 w 1924493"/>
                <a:gd name="connsiteY15" fmla="*/ 1031359 h 1169582"/>
                <a:gd name="connsiteX16" fmla="*/ 1318437 w 1924493"/>
                <a:gd name="connsiteY16" fmla="*/ 680484 h 1169582"/>
                <a:gd name="connsiteX17" fmla="*/ 1414130 w 1924493"/>
                <a:gd name="connsiteY17" fmla="*/ 786810 h 1169582"/>
                <a:gd name="connsiteX18" fmla="*/ 1562986 w 1924493"/>
                <a:gd name="connsiteY18" fmla="*/ 754912 h 1169582"/>
                <a:gd name="connsiteX19" fmla="*/ 1616148 w 1924493"/>
                <a:gd name="connsiteY19" fmla="*/ 127591 h 1169582"/>
                <a:gd name="connsiteX20" fmla="*/ 1669311 w 1924493"/>
                <a:gd name="connsiteY20" fmla="*/ 765545 h 1169582"/>
                <a:gd name="connsiteX21" fmla="*/ 1743739 w 1924493"/>
                <a:gd name="connsiteY21" fmla="*/ 861238 h 1169582"/>
                <a:gd name="connsiteX22" fmla="*/ 1828800 w 1924493"/>
                <a:gd name="connsiteY22" fmla="*/ 765545 h 1169582"/>
                <a:gd name="connsiteX23" fmla="*/ 1924493 w 1924493"/>
                <a:gd name="connsiteY23" fmla="*/ 786810 h 116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24493" h="1169582">
                  <a:moveTo>
                    <a:pt x="0" y="1169582"/>
                  </a:moveTo>
                  <a:lnTo>
                    <a:pt x="180753" y="1158949"/>
                  </a:lnTo>
                  <a:lnTo>
                    <a:pt x="233916" y="584791"/>
                  </a:lnTo>
                  <a:lnTo>
                    <a:pt x="297711" y="893135"/>
                  </a:lnTo>
                  <a:lnTo>
                    <a:pt x="382772" y="595424"/>
                  </a:lnTo>
                  <a:lnTo>
                    <a:pt x="457200" y="765545"/>
                  </a:lnTo>
                  <a:lnTo>
                    <a:pt x="552893" y="606056"/>
                  </a:lnTo>
                  <a:lnTo>
                    <a:pt x="595423" y="893135"/>
                  </a:lnTo>
                  <a:lnTo>
                    <a:pt x="669851" y="754912"/>
                  </a:lnTo>
                  <a:lnTo>
                    <a:pt x="744279" y="871870"/>
                  </a:lnTo>
                  <a:lnTo>
                    <a:pt x="829339" y="0"/>
                  </a:lnTo>
                  <a:lnTo>
                    <a:pt x="882502" y="733647"/>
                  </a:lnTo>
                  <a:lnTo>
                    <a:pt x="999460" y="669852"/>
                  </a:lnTo>
                  <a:lnTo>
                    <a:pt x="1063255" y="903768"/>
                  </a:lnTo>
                  <a:lnTo>
                    <a:pt x="1158948" y="648586"/>
                  </a:lnTo>
                  <a:lnTo>
                    <a:pt x="1212111" y="1031359"/>
                  </a:lnTo>
                  <a:lnTo>
                    <a:pt x="1318437" y="680484"/>
                  </a:lnTo>
                  <a:lnTo>
                    <a:pt x="1414130" y="786810"/>
                  </a:lnTo>
                  <a:lnTo>
                    <a:pt x="1562986" y="754912"/>
                  </a:lnTo>
                  <a:lnTo>
                    <a:pt x="1616148" y="127591"/>
                  </a:lnTo>
                  <a:lnTo>
                    <a:pt x="1669311" y="765545"/>
                  </a:lnTo>
                  <a:lnTo>
                    <a:pt x="1743739" y="861238"/>
                  </a:lnTo>
                  <a:lnTo>
                    <a:pt x="1828800" y="765545"/>
                  </a:lnTo>
                  <a:lnTo>
                    <a:pt x="1924493" y="786810"/>
                  </a:lnTo>
                </a:path>
              </a:pathLst>
            </a:custGeom>
            <a:noFill/>
            <a:ln w="12700" cap="flat" cmpd="sng" algn="ctr">
              <a:solidFill>
                <a:srgbClr val="0070C0"/>
              </a:solidFill>
              <a:prstDash val="solid"/>
              <a:miter lim="800000"/>
            </a:ln>
            <a:effectLst/>
          </p:spPr>
          <p:txBody>
            <a:bodyPr rtlCol="0" anchor="ctr"/>
            <a:lstStyle/>
            <a:p>
              <a:pPr algn="ctr" defTabSz="914400">
                <a:defRPr/>
              </a:pPr>
              <a:endParaRPr lang="zh-CN" altLang="en-US" sz="900" kern="0">
                <a:solidFill>
                  <a:srgbClr val="666666"/>
                </a:solidFill>
                <a:latin typeface="微软雅黑" panose="020B0503020204020204" pitchFamily="34" charset="-122"/>
                <a:ea typeface="微软雅黑" panose="020B0503020204020204" pitchFamily="34" charset="-122"/>
              </a:endParaRPr>
            </a:p>
          </p:txBody>
        </p:sp>
        <p:sp>
          <p:nvSpPr>
            <p:cNvPr id="14" name="文本框 14">
              <a:extLst>
                <a:ext uri="{FF2B5EF4-FFF2-40B4-BE49-F238E27FC236}">
                  <a16:creationId xmlns:a16="http://schemas.microsoft.com/office/drawing/2014/main" id="{5D153270-08FD-A8A8-9D52-12BF2EE7A15E}"/>
                </a:ext>
              </a:extLst>
            </p:cNvPr>
            <p:cNvSpPr txBox="1"/>
            <p:nvPr/>
          </p:nvSpPr>
          <p:spPr>
            <a:xfrm>
              <a:off x="9718704" y="2445977"/>
              <a:ext cx="854721" cy="215444"/>
            </a:xfrm>
            <a:prstGeom prst="rect">
              <a:avLst/>
            </a:prstGeom>
            <a:noFill/>
          </p:spPr>
          <p:txBody>
            <a:bodyPr wrap="none" rtlCol="0">
              <a:spAutoFit/>
            </a:bodyPr>
            <a:lstStyle/>
            <a:p>
              <a:r>
                <a:rPr lang="en-US" altLang="zh-CN" sz="800" i="1" dirty="0">
                  <a:solidFill>
                    <a:srgbClr val="1D1D1A"/>
                  </a:solidFill>
                  <a:latin typeface="微软雅黑" panose="020B0503020204020204" pitchFamily="34" charset="-122"/>
                  <a:ea typeface="微软雅黑" panose="020B0503020204020204" pitchFamily="34" charset="-122"/>
                </a:rPr>
                <a:t>Latency Spike</a:t>
              </a:r>
            </a:p>
          </p:txBody>
        </p:sp>
        <p:sp>
          <p:nvSpPr>
            <p:cNvPr id="15" name="文本框 15">
              <a:extLst>
                <a:ext uri="{FF2B5EF4-FFF2-40B4-BE49-F238E27FC236}">
                  <a16:creationId xmlns:a16="http://schemas.microsoft.com/office/drawing/2014/main" id="{81CAD05E-1E51-9130-77E0-A01D402EF50E}"/>
                </a:ext>
              </a:extLst>
            </p:cNvPr>
            <p:cNvSpPr txBox="1"/>
            <p:nvPr/>
          </p:nvSpPr>
          <p:spPr>
            <a:xfrm>
              <a:off x="8834182" y="3701949"/>
              <a:ext cx="2473675" cy="369332"/>
            </a:xfrm>
            <a:prstGeom prst="rect">
              <a:avLst/>
            </a:prstGeom>
            <a:noFill/>
          </p:spPr>
          <p:txBody>
            <a:bodyPr wrap="square" rtlCol="0">
              <a:spAutoFit/>
            </a:bodyPr>
            <a:lstStyle/>
            <a:p>
              <a:pPr marL="171450" indent="-171450">
                <a:buFont typeface="Wingdings" panose="05000000000000000000" pitchFamily="2" charset="2"/>
                <a:buChar char="p"/>
              </a:pPr>
              <a:r>
                <a:rPr lang="en-US" altLang="zh-CN" sz="900" dirty="0">
                  <a:solidFill>
                    <a:srgbClr val="1D1D1A"/>
                  </a:solidFill>
                  <a:latin typeface="微软雅黑" panose="020B0503020204020204" pitchFamily="34" charset="-122"/>
                  <a:ea typeface="微软雅黑" panose="020B0503020204020204" pitchFamily="34" charset="-122"/>
                </a:rPr>
                <a:t>Latency spikes affect user experience during the periods of low avg. latency</a:t>
              </a:r>
              <a:endParaRPr lang="zh-CN" altLang="en-US" sz="900" dirty="0">
                <a:solidFill>
                  <a:srgbClr val="1D1D1A"/>
                </a:solidFill>
                <a:latin typeface="微软雅黑" panose="020B0503020204020204" pitchFamily="34" charset="-122"/>
                <a:ea typeface="微软雅黑" panose="020B0503020204020204" pitchFamily="34" charset="-122"/>
              </a:endParaRPr>
            </a:p>
          </p:txBody>
        </p:sp>
      </p:grpSp>
      <p:pic>
        <p:nvPicPr>
          <p:cNvPr id="16" name="图片 17">
            <a:extLst>
              <a:ext uri="{FF2B5EF4-FFF2-40B4-BE49-F238E27FC236}">
                <a16:creationId xmlns:a16="http://schemas.microsoft.com/office/drawing/2014/main" id="{E0C802CD-C87F-E1F6-1A13-34F6E2C8C692}"/>
              </a:ext>
            </a:extLst>
          </p:cNvPr>
          <p:cNvPicPr>
            <a:picLocks noChangeAspect="1"/>
          </p:cNvPicPr>
          <p:nvPr/>
        </p:nvPicPr>
        <p:blipFill>
          <a:blip r:embed="rId7"/>
          <a:stretch>
            <a:fillRect/>
          </a:stretch>
        </p:blipFill>
        <p:spPr>
          <a:xfrm>
            <a:off x="1032239" y="2231188"/>
            <a:ext cx="2267501" cy="1460320"/>
          </a:xfrm>
          <a:prstGeom prst="rect">
            <a:avLst/>
          </a:prstGeom>
        </p:spPr>
      </p:pic>
      <p:sp>
        <p:nvSpPr>
          <p:cNvPr id="17" name="文本框 18">
            <a:extLst>
              <a:ext uri="{FF2B5EF4-FFF2-40B4-BE49-F238E27FC236}">
                <a16:creationId xmlns:a16="http://schemas.microsoft.com/office/drawing/2014/main" id="{2BB907D0-AECE-7905-CCB9-197B821691CD}"/>
              </a:ext>
            </a:extLst>
          </p:cNvPr>
          <p:cNvSpPr txBox="1"/>
          <p:nvPr/>
        </p:nvSpPr>
        <p:spPr>
          <a:xfrm>
            <a:off x="317511" y="2420442"/>
            <a:ext cx="965565" cy="769441"/>
          </a:xfrm>
          <a:prstGeom prst="rect">
            <a:avLst/>
          </a:prstGeom>
          <a:noFill/>
        </p:spPr>
        <p:txBody>
          <a:bodyPr wrap="square" rtlCol="0">
            <a:spAutoFit/>
          </a:bodyPr>
          <a:lstStyle/>
          <a:p>
            <a:r>
              <a:rPr lang="en-US" altLang="zh-CN" sz="1100" dirty="0" err="1">
                <a:solidFill>
                  <a:srgbClr val="000000"/>
                </a:solidFill>
                <a:latin typeface="微软雅黑" pitchFamily="34" charset="-122"/>
                <a:ea typeface="微软雅黑" pitchFamily="34" charset="-122"/>
              </a:rPr>
              <a:t>QoE</a:t>
            </a:r>
            <a:r>
              <a:rPr lang="en-US" altLang="zh-CN" sz="1100" dirty="0">
                <a:solidFill>
                  <a:srgbClr val="000000"/>
                </a:solidFill>
                <a:latin typeface="微软雅黑" pitchFamily="34" charset="-122"/>
                <a:ea typeface="微软雅黑" pitchFamily="34" charset="-122"/>
              </a:rPr>
              <a:t> Detection Accuracy</a:t>
            </a:r>
          </a:p>
          <a:p>
            <a:r>
              <a:rPr lang="en-US" altLang="zh-CN" sz="1100" dirty="0">
                <a:solidFill>
                  <a:srgbClr val="000000"/>
                </a:solidFill>
                <a:latin typeface="微软雅黑" pitchFamily="34" charset="-122"/>
                <a:ea typeface="微软雅黑" pitchFamily="34" charset="-122"/>
              </a:rPr>
              <a:t>(%)</a:t>
            </a:r>
          </a:p>
        </p:txBody>
      </p:sp>
      <p:sp>
        <p:nvSpPr>
          <p:cNvPr id="20" name="文本框 18">
            <a:extLst>
              <a:ext uri="{FF2B5EF4-FFF2-40B4-BE49-F238E27FC236}">
                <a16:creationId xmlns:a16="http://schemas.microsoft.com/office/drawing/2014/main" id="{AC9CD6A5-3BFE-6587-A33F-ED092B6DFACC}"/>
              </a:ext>
            </a:extLst>
          </p:cNvPr>
          <p:cNvSpPr txBox="1"/>
          <p:nvPr/>
        </p:nvSpPr>
        <p:spPr>
          <a:xfrm>
            <a:off x="3480246" y="3404519"/>
            <a:ext cx="1905573" cy="261610"/>
          </a:xfrm>
          <a:prstGeom prst="rect">
            <a:avLst/>
          </a:prstGeom>
          <a:noFill/>
        </p:spPr>
        <p:txBody>
          <a:bodyPr wrap="square" rtlCol="0">
            <a:spAutoFit/>
          </a:bodyPr>
          <a:lstStyle/>
          <a:p>
            <a:r>
              <a:rPr lang="en-US" altLang="zh-CN" sz="1100" dirty="0">
                <a:solidFill>
                  <a:srgbClr val="000000"/>
                </a:solidFill>
                <a:latin typeface="微软雅黑" pitchFamily="34" charset="-122"/>
                <a:ea typeface="微软雅黑" pitchFamily="34" charset="-122"/>
              </a:rPr>
              <a:t>Sampling Frequency (sec.)</a:t>
            </a:r>
          </a:p>
        </p:txBody>
      </p:sp>
      <p:cxnSp>
        <p:nvCxnSpPr>
          <p:cNvPr id="21" name="直接连接符 91">
            <a:extLst>
              <a:ext uri="{FF2B5EF4-FFF2-40B4-BE49-F238E27FC236}">
                <a16:creationId xmlns:a16="http://schemas.microsoft.com/office/drawing/2014/main" id="{E7830E6A-3A70-CBAB-F7FB-62DA1199FB25}"/>
              </a:ext>
            </a:extLst>
          </p:cNvPr>
          <p:cNvCxnSpPr>
            <a:stCxn id="27" idx="3"/>
            <a:endCxn id="22" idx="1"/>
          </p:cNvCxnSpPr>
          <p:nvPr/>
        </p:nvCxnSpPr>
        <p:spPr>
          <a:xfrm>
            <a:off x="8439645" y="2580096"/>
            <a:ext cx="598241" cy="392467"/>
          </a:xfrm>
          <a:prstGeom prst="line">
            <a:avLst/>
          </a:prstGeom>
          <a:ln w="9525">
            <a:solidFill>
              <a:srgbClr val="0070C0"/>
            </a:solidFill>
          </a:ln>
        </p:spPr>
        <p:style>
          <a:lnRef idx="1">
            <a:schemeClr val="accent1"/>
          </a:lnRef>
          <a:fillRef idx="0">
            <a:schemeClr val="accent1"/>
          </a:fillRef>
          <a:effectRef idx="0">
            <a:schemeClr val="accent1"/>
          </a:effectRef>
          <a:fontRef idx="minor">
            <a:schemeClr val="tx1"/>
          </a:fontRef>
        </p:style>
      </p:cxnSp>
      <p:pic>
        <p:nvPicPr>
          <p:cNvPr id="22" name="Picture 465" descr="图片155">
            <a:extLst>
              <a:ext uri="{FF2B5EF4-FFF2-40B4-BE49-F238E27FC236}">
                <a16:creationId xmlns:a16="http://schemas.microsoft.com/office/drawing/2014/main" id="{E5F113B2-2456-0D2F-C7CD-B86D8781C67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037886" y="2833038"/>
            <a:ext cx="283863" cy="27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直接连接符 7">
            <a:extLst>
              <a:ext uri="{FF2B5EF4-FFF2-40B4-BE49-F238E27FC236}">
                <a16:creationId xmlns:a16="http://schemas.microsoft.com/office/drawing/2014/main" id="{0912401F-8AC2-C6D1-6B47-E46B153EE64B}"/>
              </a:ext>
            </a:extLst>
          </p:cNvPr>
          <p:cNvCxnSpPr>
            <a:stCxn id="22" idx="3"/>
            <a:endCxn id="30" idx="1"/>
          </p:cNvCxnSpPr>
          <p:nvPr/>
        </p:nvCxnSpPr>
        <p:spPr>
          <a:xfrm>
            <a:off x="9321749" y="2972563"/>
            <a:ext cx="548823" cy="0"/>
          </a:xfrm>
          <a:prstGeom prst="line">
            <a:avLst/>
          </a:prstGeom>
          <a:ln w="9525">
            <a:solidFill>
              <a:srgbClr val="0070C0"/>
            </a:solidFill>
          </a:ln>
        </p:spPr>
        <p:style>
          <a:lnRef idx="1">
            <a:schemeClr val="accent1"/>
          </a:lnRef>
          <a:fillRef idx="0">
            <a:schemeClr val="accent1"/>
          </a:fillRef>
          <a:effectRef idx="0">
            <a:schemeClr val="accent1"/>
          </a:effectRef>
          <a:fontRef idx="minor">
            <a:schemeClr val="tx1"/>
          </a:fontRef>
        </p:style>
      </p:cxnSp>
      <p:sp>
        <p:nvSpPr>
          <p:cNvPr id="24" name="Freeform 58">
            <a:extLst>
              <a:ext uri="{FF2B5EF4-FFF2-40B4-BE49-F238E27FC236}">
                <a16:creationId xmlns:a16="http://schemas.microsoft.com/office/drawing/2014/main" id="{7BB8A9FF-C45B-4F21-06FB-51121B1E74A1}"/>
              </a:ext>
            </a:extLst>
          </p:cNvPr>
          <p:cNvSpPr>
            <a:spLocks noEditPoints="1"/>
          </p:cNvSpPr>
          <p:nvPr/>
        </p:nvSpPr>
        <p:spPr bwMode="auto">
          <a:xfrm rot="13891667">
            <a:off x="7706230" y="2542301"/>
            <a:ext cx="208699" cy="218928"/>
          </a:xfrm>
          <a:custGeom>
            <a:avLst/>
            <a:gdLst>
              <a:gd name="T0" fmla="*/ 77 w 1307"/>
              <a:gd name="T1" fmla="*/ 1035 h 1307"/>
              <a:gd name="T2" fmla="*/ 12 w 1307"/>
              <a:gd name="T3" fmla="*/ 1105 h 1307"/>
              <a:gd name="T4" fmla="*/ 3 w 1307"/>
              <a:gd name="T5" fmla="*/ 1192 h 1307"/>
              <a:gd name="T6" fmla="*/ 54 w 1307"/>
              <a:gd name="T7" fmla="*/ 1274 h 1307"/>
              <a:gd name="T8" fmla="*/ 146 w 1307"/>
              <a:gd name="T9" fmla="*/ 1307 h 1307"/>
              <a:gd name="T10" fmla="*/ 226 w 1307"/>
              <a:gd name="T11" fmla="*/ 1283 h 1307"/>
              <a:gd name="T12" fmla="*/ 284 w 1307"/>
              <a:gd name="T13" fmla="*/ 1205 h 1307"/>
              <a:gd name="T14" fmla="*/ 284 w 1307"/>
              <a:gd name="T15" fmla="*/ 1118 h 1307"/>
              <a:gd name="T16" fmla="*/ 226 w 1307"/>
              <a:gd name="T17" fmla="*/ 1042 h 1307"/>
              <a:gd name="T18" fmla="*/ 146 w 1307"/>
              <a:gd name="T19" fmla="*/ 1017 h 1307"/>
              <a:gd name="T20" fmla="*/ 108 w 1307"/>
              <a:gd name="T21" fmla="*/ 146 h 1307"/>
              <a:gd name="T22" fmla="*/ 399 w 1307"/>
              <a:gd name="T23" fmla="*/ 177 h 1307"/>
              <a:gd name="T24" fmla="*/ 713 w 1307"/>
              <a:gd name="T25" fmla="*/ 319 h 1307"/>
              <a:gd name="T26" fmla="*/ 930 w 1307"/>
              <a:gd name="T27" fmla="*/ 516 h 1307"/>
              <a:gd name="T28" fmla="*/ 1100 w 1307"/>
              <a:gd name="T29" fmla="*/ 813 h 1307"/>
              <a:gd name="T30" fmla="*/ 1161 w 1307"/>
              <a:gd name="T31" fmla="*/ 1161 h 1307"/>
              <a:gd name="T32" fmla="*/ 1307 w 1307"/>
              <a:gd name="T33" fmla="*/ 1161 h 1307"/>
              <a:gd name="T34" fmla="*/ 1255 w 1307"/>
              <a:gd name="T35" fmla="*/ 817 h 1307"/>
              <a:gd name="T36" fmla="*/ 1076 w 1307"/>
              <a:gd name="T37" fmla="*/ 467 h 1307"/>
              <a:gd name="T38" fmla="*/ 796 w 1307"/>
              <a:gd name="T39" fmla="*/ 199 h 1307"/>
              <a:gd name="T40" fmla="*/ 435 w 1307"/>
              <a:gd name="T41" fmla="*/ 36 h 1307"/>
              <a:gd name="T42" fmla="*/ 146 w 1307"/>
              <a:gd name="T43" fmla="*/ 509 h 1307"/>
              <a:gd name="T44" fmla="*/ 146 w 1307"/>
              <a:gd name="T45" fmla="*/ 654 h 1307"/>
              <a:gd name="T46" fmla="*/ 297 w 1307"/>
              <a:gd name="T47" fmla="*/ 676 h 1307"/>
              <a:gd name="T48" fmla="*/ 450 w 1307"/>
              <a:gd name="T49" fmla="*/ 755 h 1307"/>
              <a:gd name="T50" fmla="*/ 552 w 1307"/>
              <a:gd name="T51" fmla="*/ 857 h 1307"/>
              <a:gd name="T52" fmla="*/ 631 w 1307"/>
              <a:gd name="T53" fmla="*/ 1010 h 1307"/>
              <a:gd name="T54" fmla="*/ 653 w 1307"/>
              <a:gd name="T55" fmla="*/ 1161 h 1307"/>
              <a:gd name="T56" fmla="*/ 798 w 1307"/>
              <a:gd name="T57" fmla="*/ 1161 h 1307"/>
              <a:gd name="T58" fmla="*/ 760 w 1307"/>
              <a:gd name="T59" fmla="*/ 937 h 1307"/>
              <a:gd name="T60" fmla="*/ 650 w 1307"/>
              <a:gd name="T61" fmla="*/ 746 h 1307"/>
              <a:gd name="T62" fmla="*/ 484 w 1307"/>
              <a:gd name="T63" fmla="*/ 602 h 1307"/>
              <a:gd name="T64" fmla="*/ 277 w 1307"/>
              <a:gd name="T65" fmla="*/ 522 h 1307"/>
              <a:gd name="T66" fmla="*/ 146 w 1307"/>
              <a:gd name="T67" fmla="*/ 254 h 1307"/>
              <a:gd name="T68" fmla="*/ 146 w 1307"/>
              <a:gd name="T69" fmla="*/ 399 h 1307"/>
              <a:gd name="T70" fmla="*/ 408 w 1307"/>
              <a:gd name="T71" fmla="*/ 445 h 1307"/>
              <a:gd name="T72" fmla="*/ 630 w 1307"/>
              <a:gd name="T73" fmla="*/ 574 h 1307"/>
              <a:gd name="T74" fmla="*/ 778 w 1307"/>
              <a:gd name="T75" fmla="*/ 736 h 1307"/>
              <a:gd name="T76" fmla="*/ 883 w 1307"/>
              <a:gd name="T77" fmla="*/ 971 h 1307"/>
              <a:gd name="T78" fmla="*/ 906 w 1307"/>
              <a:gd name="T79" fmla="*/ 1199 h 1307"/>
              <a:gd name="T80" fmla="*/ 1052 w 1307"/>
              <a:gd name="T81" fmla="*/ 1115 h 1307"/>
              <a:gd name="T82" fmla="*/ 981 w 1307"/>
              <a:gd name="T83" fmla="*/ 808 h 1307"/>
              <a:gd name="T84" fmla="*/ 817 w 1307"/>
              <a:gd name="T85" fmla="*/ 552 h 1307"/>
              <a:gd name="T86" fmla="*/ 578 w 1307"/>
              <a:gd name="T87" fmla="*/ 363 h 1307"/>
              <a:gd name="T88" fmla="*/ 284 w 1307"/>
              <a:gd name="T89" fmla="*/ 265 h 1307"/>
              <a:gd name="T90" fmla="*/ 127 w 1307"/>
              <a:gd name="T91" fmla="*/ 762 h 1307"/>
              <a:gd name="T92" fmla="*/ 127 w 1307"/>
              <a:gd name="T93" fmla="*/ 908 h 1307"/>
              <a:gd name="T94" fmla="*/ 267 w 1307"/>
              <a:gd name="T95" fmla="*/ 938 h 1307"/>
              <a:gd name="T96" fmla="*/ 379 w 1307"/>
              <a:gd name="T97" fmla="*/ 1063 h 1307"/>
              <a:gd name="T98" fmla="*/ 396 w 1307"/>
              <a:gd name="T99" fmla="*/ 1199 h 1307"/>
              <a:gd name="T100" fmla="*/ 545 w 1307"/>
              <a:gd name="T101" fmla="*/ 1161 h 1307"/>
              <a:gd name="T102" fmla="*/ 526 w 1307"/>
              <a:gd name="T103" fmla="*/ 1043 h 1307"/>
              <a:gd name="T104" fmla="*/ 466 w 1307"/>
              <a:gd name="T105" fmla="*/ 922 h 1307"/>
              <a:gd name="T106" fmla="*/ 369 w 1307"/>
              <a:gd name="T107" fmla="*/ 830 h 1307"/>
              <a:gd name="T108" fmla="*/ 245 w 1307"/>
              <a:gd name="T109" fmla="*/ 775 h 1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7" h="1307">
                <a:moveTo>
                  <a:pt x="146" y="1017"/>
                </a:moveTo>
                <a:lnTo>
                  <a:pt x="146" y="1017"/>
                </a:lnTo>
                <a:lnTo>
                  <a:pt x="130" y="1017"/>
                </a:lnTo>
                <a:lnTo>
                  <a:pt x="116" y="1020"/>
                </a:lnTo>
                <a:lnTo>
                  <a:pt x="103" y="1023"/>
                </a:lnTo>
                <a:lnTo>
                  <a:pt x="88" y="1027"/>
                </a:lnTo>
                <a:lnTo>
                  <a:pt x="77" y="1035"/>
                </a:lnTo>
                <a:lnTo>
                  <a:pt x="64" y="1042"/>
                </a:lnTo>
                <a:lnTo>
                  <a:pt x="54" y="1051"/>
                </a:lnTo>
                <a:lnTo>
                  <a:pt x="42" y="1059"/>
                </a:lnTo>
                <a:lnTo>
                  <a:pt x="33" y="1069"/>
                </a:lnTo>
                <a:lnTo>
                  <a:pt x="25" y="1081"/>
                </a:lnTo>
                <a:lnTo>
                  <a:pt x="18" y="1092"/>
                </a:lnTo>
                <a:lnTo>
                  <a:pt x="12" y="1105"/>
                </a:lnTo>
                <a:lnTo>
                  <a:pt x="6" y="1118"/>
                </a:lnTo>
                <a:lnTo>
                  <a:pt x="3" y="1133"/>
                </a:lnTo>
                <a:lnTo>
                  <a:pt x="0" y="1147"/>
                </a:lnTo>
                <a:lnTo>
                  <a:pt x="0" y="1161"/>
                </a:lnTo>
                <a:lnTo>
                  <a:pt x="0" y="1161"/>
                </a:lnTo>
                <a:lnTo>
                  <a:pt x="0" y="1177"/>
                </a:lnTo>
                <a:lnTo>
                  <a:pt x="3" y="1192"/>
                </a:lnTo>
                <a:lnTo>
                  <a:pt x="6" y="1205"/>
                </a:lnTo>
                <a:lnTo>
                  <a:pt x="12" y="1219"/>
                </a:lnTo>
                <a:lnTo>
                  <a:pt x="18" y="1231"/>
                </a:lnTo>
                <a:lnTo>
                  <a:pt x="25" y="1244"/>
                </a:lnTo>
                <a:lnTo>
                  <a:pt x="33" y="1254"/>
                </a:lnTo>
                <a:lnTo>
                  <a:pt x="42" y="1265"/>
                </a:lnTo>
                <a:lnTo>
                  <a:pt x="54" y="1274"/>
                </a:lnTo>
                <a:lnTo>
                  <a:pt x="64" y="1283"/>
                </a:lnTo>
                <a:lnTo>
                  <a:pt x="77" y="1290"/>
                </a:lnTo>
                <a:lnTo>
                  <a:pt x="88" y="1295"/>
                </a:lnTo>
                <a:lnTo>
                  <a:pt x="103" y="1301"/>
                </a:lnTo>
                <a:lnTo>
                  <a:pt x="116" y="1304"/>
                </a:lnTo>
                <a:lnTo>
                  <a:pt x="130" y="1307"/>
                </a:lnTo>
                <a:lnTo>
                  <a:pt x="146" y="1307"/>
                </a:lnTo>
                <a:lnTo>
                  <a:pt x="146" y="1307"/>
                </a:lnTo>
                <a:lnTo>
                  <a:pt x="160" y="1307"/>
                </a:lnTo>
                <a:lnTo>
                  <a:pt x="175" y="1304"/>
                </a:lnTo>
                <a:lnTo>
                  <a:pt x="189" y="1301"/>
                </a:lnTo>
                <a:lnTo>
                  <a:pt x="202" y="1295"/>
                </a:lnTo>
                <a:lnTo>
                  <a:pt x="215" y="1290"/>
                </a:lnTo>
                <a:lnTo>
                  <a:pt x="226" y="1283"/>
                </a:lnTo>
                <a:lnTo>
                  <a:pt x="238" y="1274"/>
                </a:lnTo>
                <a:lnTo>
                  <a:pt x="248" y="1265"/>
                </a:lnTo>
                <a:lnTo>
                  <a:pt x="257" y="1254"/>
                </a:lnTo>
                <a:lnTo>
                  <a:pt x="265" y="1244"/>
                </a:lnTo>
                <a:lnTo>
                  <a:pt x="273" y="1231"/>
                </a:lnTo>
                <a:lnTo>
                  <a:pt x="280" y="1219"/>
                </a:lnTo>
                <a:lnTo>
                  <a:pt x="284" y="1205"/>
                </a:lnTo>
                <a:lnTo>
                  <a:pt x="287" y="1192"/>
                </a:lnTo>
                <a:lnTo>
                  <a:pt x="290" y="1177"/>
                </a:lnTo>
                <a:lnTo>
                  <a:pt x="291" y="1161"/>
                </a:lnTo>
                <a:lnTo>
                  <a:pt x="291" y="1161"/>
                </a:lnTo>
                <a:lnTo>
                  <a:pt x="290" y="1147"/>
                </a:lnTo>
                <a:lnTo>
                  <a:pt x="287" y="1133"/>
                </a:lnTo>
                <a:lnTo>
                  <a:pt x="284" y="1118"/>
                </a:lnTo>
                <a:lnTo>
                  <a:pt x="280" y="1105"/>
                </a:lnTo>
                <a:lnTo>
                  <a:pt x="273" y="1092"/>
                </a:lnTo>
                <a:lnTo>
                  <a:pt x="265" y="1081"/>
                </a:lnTo>
                <a:lnTo>
                  <a:pt x="257" y="1069"/>
                </a:lnTo>
                <a:lnTo>
                  <a:pt x="248" y="1059"/>
                </a:lnTo>
                <a:lnTo>
                  <a:pt x="238" y="1051"/>
                </a:lnTo>
                <a:lnTo>
                  <a:pt x="226" y="1042"/>
                </a:lnTo>
                <a:lnTo>
                  <a:pt x="215" y="1035"/>
                </a:lnTo>
                <a:lnTo>
                  <a:pt x="202" y="1027"/>
                </a:lnTo>
                <a:lnTo>
                  <a:pt x="189" y="1023"/>
                </a:lnTo>
                <a:lnTo>
                  <a:pt x="175" y="1020"/>
                </a:lnTo>
                <a:lnTo>
                  <a:pt x="160" y="1017"/>
                </a:lnTo>
                <a:lnTo>
                  <a:pt x="146" y="1017"/>
                </a:lnTo>
                <a:lnTo>
                  <a:pt x="146" y="1017"/>
                </a:lnTo>
                <a:close/>
                <a:moveTo>
                  <a:pt x="146" y="0"/>
                </a:moveTo>
                <a:lnTo>
                  <a:pt x="146" y="0"/>
                </a:lnTo>
                <a:lnTo>
                  <a:pt x="108" y="0"/>
                </a:lnTo>
                <a:lnTo>
                  <a:pt x="72" y="3"/>
                </a:lnTo>
                <a:lnTo>
                  <a:pt x="72" y="149"/>
                </a:lnTo>
                <a:lnTo>
                  <a:pt x="72" y="149"/>
                </a:lnTo>
                <a:lnTo>
                  <a:pt x="108" y="146"/>
                </a:lnTo>
                <a:lnTo>
                  <a:pt x="146" y="146"/>
                </a:lnTo>
                <a:lnTo>
                  <a:pt x="146" y="146"/>
                </a:lnTo>
                <a:lnTo>
                  <a:pt x="198" y="147"/>
                </a:lnTo>
                <a:lnTo>
                  <a:pt x="250" y="150"/>
                </a:lnTo>
                <a:lnTo>
                  <a:pt x="300" y="157"/>
                </a:lnTo>
                <a:lnTo>
                  <a:pt x="350" y="166"/>
                </a:lnTo>
                <a:lnTo>
                  <a:pt x="399" y="177"/>
                </a:lnTo>
                <a:lnTo>
                  <a:pt x="448" y="190"/>
                </a:lnTo>
                <a:lnTo>
                  <a:pt x="494" y="208"/>
                </a:lnTo>
                <a:lnTo>
                  <a:pt x="541" y="225"/>
                </a:lnTo>
                <a:lnTo>
                  <a:pt x="587" y="245"/>
                </a:lnTo>
                <a:lnTo>
                  <a:pt x="630" y="268"/>
                </a:lnTo>
                <a:lnTo>
                  <a:pt x="673" y="293"/>
                </a:lnTo>
                <a:lnTo>
                  <a:pt x="713" y="319"/>
                </a:lnTo>
                <a:lnTo>
                  <a:pt x="754" y="347"/>
                </a:lnTo>
                <a:lnTo>
                  <a:pt x="791" y="378"/>
                </a:lnTo>
                <a:lnTo>
                  <a:pt x="829" y="409"/>
                </a:lnTo>
                <a:lnTo>
                  <a:pt x="865" y="442"/>
                </a:lnTo>
                <a:lnTo>
                  <a:pt x="865" y="442"/>
                </a:lnTo>
                <a:lnTo>
                  <a:pt x="898" y="478"/>
                </a:lnTo>
                <a:lnTo>
                  <a:pt x="930" y="516"/>
                </a:lnTo>
                <a:lnTo>
                  <a:pt x="960" y="553"/>
                </a:lnTo>
                <a:lnTo>
                  <a:pt x="989" y="594"/>
                </a:lnTo>
                <a:lnTo>
                  <a:pt x="1015" y="636"/>
                </a:lnTo>
                <a:lnTo>
                  <a:pt x="1039" y="677"/>
                </a:lnTo>
                <a:lnTo>
                  <a:pt x="1062" y="721"/>
                </a:lnTo>
                <a:lnTo>
                  <a:pt x="1082" y="767"/>
                </a:lnTo>
                <a:lnTo>
                  <a:pt x="1100" y="813"/>
                </a:lnTo>
                <a:lnTo>
                  <a:pt x="1117" y="859"/>
                </a:lnTo>
                <a:lnTo>
                  <a:pt x="1130" y="908"/>
                </a:lnTo>
                <a:lnTo>
                  <a:pt x="1141" y="957"/>
                </a:lnTo>
                <a:lnTo>
                  <a:pt x="1150" y="1007"/>
                </a:lnTo>
                <a:lnTo>
                  <a:pt x="1157" y="1058"/>
                </a:lnTo>
                <a:lnTo>
                  <a:pt x="1160" y="1110"/>
                </a:lnTo>
                <a:lnTo>
                  <a:pt x="1161" y="1161"/>
                </a:lnTo>
                <a:lnTo>
                  <a:pt x="1161" y="1161"/>
                </a:lnTo>
                <a:lnTo>
                  <a:pt x="1161" y="1199"/>
                </a:lnTo>
                <a:lnTo>
                  <a:pt x="1159" y="1235"/>
                </a:lnTo>
                <a:lnTo>
                  <a:pt x="1304" y="1235"/>
                </a:lnTo>
                <a:lnTo>
                  <a:pt x="1304" y="1235"/>
                </a:lnTo>
                <a:lnTo>
                  <a:pt x="1307" y="1199"/>
                </a:lnTo>
                <a:lnTo>
                  <a:pt x="1307" y="1161"/>
                </a:lnTo>
                <a:lnTo>
                  <a:pt x="1307" y="1161"/>
                </a:lnTo>
                <a:lnTo>
                  <a:pt x="1306" y="1102"/>
                </a:lnTo>
                <a:lnTo>
                  <a:pt x="1301" y="1043"/>
                </a:lnTo>
                <a:lnTo>
                  <a:pt x="1294" y="986"/>
                </a:lnTo>
                <a:lnTo>
                  <a:pt x="1284" y="928"/>
                </a:lnTo>
                <a:lnTo>
                  <a:pt x="1271" y="872"/>
                </a:lnTo>
                <a:lnTo>
                  <a:pt x="1255" y="817"/>
                </a:lnTo>
                <a:lnTo>
                  <a:pt x="1236" y="762"/>
                </a:lnTo>
                <a:lnTo>
                  <a:pt x="1216" y="709"/>
                </a:lnTo>
                <a:lnTo>
                  <a:pt x="1192" y="659"/>
                </a:lnTo>
                <a:lnTo>
                  <a:pt x="1167" y="608"/>
                </a:lnTo>
                <a:lnTo>
                  <a:pt x="1138" y="559"/>
                </a:lnTo>
                <a:lnTo>
                  <a:pt x="1108" y="513"/>
                </a:lnTo>
                <a:lnTo>
                  <a:pt x="1076" y="467"/>
                </a:lnTo>
                <a:lnTo>
                  <a:pt x="1042" y="422"/>
                </a:lnTo>
                <a:lnTo>
                  <a:pt x="1006" y="380"/>
                </a:lnTo>
                <a:lnTo>
                  <a:pt x="967" y="340"/>
                </a:lnTo>
                <a:lnTo>
                  <a:pt x="927" y="301"/>
                </a:lnTo>
                <a:lnTo>
                  <a:pt x="885" y="265"/>
                </a:lnTo>
                <a:lnTo>
                  <a:pt x="840" y="231"/>
                </a:lnTo>
                <a:lnTo>
                  <a:pt x="796" y="199"/>
                </a:lnTo>
                <a:lnTo>
                  <a:pt x="748" y="169"/>
                </a:lnTo>
                <a:lnTo>
                  <a:pt x="699" y="140"/>
                </a:lnTo>
                <a:lnTo>
                  <a:pt x="649" y="115"/>
                </a:lnTo>
                <a:lnTo>
                  <a:pt x="598" y="91"/>
                </a:lnTo>
                <a:lnTo>
                  <a:pt x="545" y="71"/>
                </a:lnTo>
                <a:lnTo>
                  <a:pt x="490" y="52"/>
                </a:lnTo>
                <a:lnTo>
                  <a:pt x="435" y="36"/>
                </a:lnTo>
                <a:lnTo>
                  <a:pt x="379" y="23"/>
                </a:lnTo>
                <a:lnTo>
                  <a:pt x="323" y="13"/>
                </a:lnTo>
                <a:lnTo>
                  <a:pt x="264" y="6"/>
                </a:lnTo>
                <a:lnTo>
                  <a:pt x="205" y="2"/>
                </a:lnTo>
                <a:lnTo>
                  <a:pt x="146" y="0"/>
                </a:lnTo>
                <a:lnTo>
                  <a:pt x="146" y="0"/>
                </a:lnTo>
                <a:close/>
                <a:moveTo>
                  <a:pt x="146" y="509"/>
                </a:moveTo>
                <a:lnTo>
                  <a:pt x="146" y="509"/>
                </a:lnTo>
                <a:lnTo>
                  <a:pt x="108" y="509"/>
                </a:lnTo>
                <a:lnTo>
                  <a:pt x="72" y="513"/>
                </a:lnTo>
                <a:lnTo>
                  <a:pt x="72" y="659"/>
                </a:lnTo>
                <a:lnTo>
                  <a:pt x="72" y="659"/>
                </a:lnTo>
                <a:lnTo>
                  <a:pt x="108" y="654"/>
                </a:lnTo>
                <a:lnTo>
                  <a:pt x="146" y="654"/>
                </a:lnTo>
                <a:lnTo>
                  <a:pt x="146" y="654"/>
                </a:lnTo>
                <a:lnTo>
                  <a:pt x="172" y="654"/>
                </a:lnTo>
                <a:lnTo>
                  <a:pt x="198" y="656"/>
                </a:lnTo>
                <a:lnTo>
                  <a:pt x="222" y="660"/>
                </a:lnTo>
                <a:lnTo>
                  <a:pt x="248" y="664"/>
                </a:lnTo>
                <a:lnTo>
                  <a:pt x="273" y="670"/>
                </a:lnTo>
                <a:lnTo>
                  <a:pt x="297" y="676"/>
                </a:lnTo>
                <a:lnTo>
                  <a:pt x="320" y="685"/>
                </a:lnTo>
                <a:lnTo>
                  <a:pt x="343" y="693"/>
                </a:lnTo>
                <a:lnTo>
                  <a:pt x="366" y="703"/>
                </a:lnTo>
                <a:lnTo>
                  <a:pt x="388" y="715"/>
                </a:lnTo>
                <a:lnTo>
                  <a:pt x="409" y="728"/>
                </a:lnTo>
                <a:lnTo>
                  <a:pt x="430" y="741"/>
                </a:lnTo>
                <a:lnTo>
                  <a:pt x="450" y="755"/>
                </a:lnTo>
                <a:lnTo>
                  <a:pt x="469" y="770"/>
                </a:lnTo>
                <a:lnTo>
                  <a:pt x="487" y="785"/>
                </a:lnTo>
                <a:lnTo>
                  <a:pt x="505" y="803"/>
                </a:lnTo>
                <a:lnTo>
                  <a:pt x="505" y="803"/>
                </a:lnTo>
                <a:lnTo>
                  <a:pt x="522" y="820"/>
                </a:lnTo>
                <a:lnTo>
                  <a:pt x="538" y="839"/>
                </a:lnTo>
                <a:lnTo>
                  <a:pt x="552" y="857"/>
                </a:lnTo>
                <a:lnTo>
                  <a:pt x="566" y="878"/>
                </a:lnTo>
                <a:lnTo>
                  <a:pt x="579" y="898"/>
                </a:lnTo>
                <a:lnTo>
                  <a:pt x="592" y="919"/>
                </a:lnTo>
                <a:lnTo>
                  <a:pt x="604" y="941"/>
                </a:lnTo>
                <a:lnTo>
                  <a:pt x="614" y="964"/>
                </a:lnTo>
                <a:lnTo>
                  <a:pt x="623" y="987"/>
                </a:lnTo>
                <a:lnTo>
                  <a:pt x="631" y="1010"/>
                </a:lnTo>
                <a:lnTo>
                  <a:pt x="637" y="1035"/>
                </a:lnTo>
                <a:lnTo>
                  <a:pt x="643" y="1059"/>
                </a:lnTo>
                <a:lnTo>
                  <a:pt x="647" y="1085"/>
                </a:lnTo>
                <a:lnTo>
                  <a:pt x="651" y="1110"/>
                </a:lnTo>
                <a:lnTo>
                  <a:pt x="653" y="1136"/>
                </a:lnTo>
                <a:lnTo>
                  <a:pt x="653" y="1161"/>
                </a:lnTo>
                <a:lnTo>
                  <a:pt x="653" y="1161"/>
                </a:lnTo>
                <a:lnTo>
                  <a:pt x="653" y="1199"/>
                </a:lnTo>
                <a:lnTo>
                  <a:pt x="649" y="1235"/>
                </a:lnTo>
                <a:lnTo>
                  <a:pt x="794" y="1235"/>
                </a:lnTo>
                <a:lnTo>
                  <a:pt x="794" y="1235"/>
                </a:lnTo>
                <a:lnTo>
                  <a:pt x="798" y="1199"/>
                </a:lnTo>
                <a:lnTo>
                  <a:pt x="798" y="1161"/>
                </a:lnTo>
                <a:lnTo>
                  <a:pt x="798" y="1161"/>
                </a:lnTo>
                <a:lnTo>
                  <a:pt x="798" y="1128"/>
                </a:lnTo>
                <a:lnTo>
                  <a:pt x="796" y="1095"/>
                </a:lnTo>
                <a:lnTo>
                  <a:pt x="791" y="1062"/>
                </a:lnTo>
                <a:lnTo>
                  <a:pt x="785" y="1030"/>
                </a:lnTo>
                <a:lnTo>
                  <a:pt x="778" y="999"/>
                </a:lnTo>
                <a:lnTo>
                  <a:pt x="770" y="967"/>
                </a:lnTo>
                <a:lnTo>
                  <a:pt x="760" y="937"/>
                </a:lnTo>
                <a:lnTo>
                  <a:pt x="748" y="908"/>
                </a:lnTo>
                <a:lnTo>
                  <a:pt x="735" y="879"/>
                </a:lnTo>
                <a:lnTo>
                  <a:pt x="721" y="850"/>
                </a:lnTo>
                <a:lnTo>
                  <a:pt x="705" y="823"/>
                </a:lnTo>
                <a:lnTo>
                  <a:pt x="687" y="797"/>
                </a:lnTo>
                <a:lnTo>
                  <a:pt x="669" y="771"/>
                </a:lnTo>
                <a:lnTo>
                  <a:pt x="650" y="746"/>
                </a:lnTo>
                <a:lnTo>
                  <a:pt x="628" y="722"/>
                </a:lnTo>
                <a:lnTo>
                  <a:pt x="607" y="700"/>
                </a:lnTo>
                <a:lnTo>
                  <a:pt x="585" y="679"/>
                </a:lnTo>
                <a:lnTo>
                  <a:pt x="561" y="657"/>
                </a:lnTo>
                <a:lnTo>
                  <a:pt x="536" y="638"/>
                </a:lnTo>
                <a:lnTo>
                  <a:pt x="510" y="620"/>
                </a:lnTo>
                <a:lnTo>
                  <a:pt x="484" y="602"/>
                </a:lnTo>
                <a:lnTo>
                  <a:pt x="457" y="587"/>
                </a:lnTo>
                <a:lnTo>
                  <a:pt x="428" y="572"/>
                </a:lnTo>
                <a:lnTo>
                  <a:pt x="399" y="559"/>
                </a:lnTo>
                <a:lnTo>
                  <a:pt x="371" y="548"/>
                </a:lnTo>
                <a:lnTo>
                  <a:pt x="340" y="538"/>
                </a:lnTo>
                <a:lnTo>
                  <a:pt x="309" y="529"/>
                </a:lnTo>
                <a:lnTo>
                  <a:pt x="277" y="522"/>
                </a:lnTo>
                <a:lnTo>
                  <a:pt x="245" y="516"/>
                </a:lnTo>
                <a:lnTo>
                  <a:pt x="212" y="512"/>
                </a:lnTo>
                <a:lnTo>
                  <a:pt x="179" y="509"/>
                </a:lnTo>
                <a:lnTo>
                  <a:pt x="146" y="509"/>
                </a:lnTo>
                <a:lnTo>
                  <a:pt x="146" y="509"/>
                </a:lnTo>
                <a:close/>
                <a:moveTo>
                  <a:pt x="146" y="254"/>
                </a:moveTo>
                <a:lnTo>
                  <a:pt x="146" y="254"/>
                </a:lnTo>
                <a:lnTo>
                  <a:pt x="108" y="255"/>
                </a:lnTo>
                <a:lnTo>
                  <a:pt x="72" y="258"/>
                </a:lnTo>
                <a:lnTo>
                  <a:pt x="72" y="404"/>
                </a:lnTo>
                <a:lnTo>
                  <a:pt x="72" y="404"/>
                </a:lnTo>
                <a:lnTo>
                  <a:pt x="108" y="401"/>
                </a:lnTo>
                <a:lnTo>
                  <a:pt x="146" y="399"/>
                </a:lnTo>
                <a:lnTo>
                  <a:pt x="146" y="399"/>
                </a:lnTo>
                <a:lnTo>
                  <a:pt x="185" y="401"/>
                </a:lnTo>
                <a:lnTo>
                  <a:pt x="224" y="404"/>
                </a:lnTo>
                <a:lnTo>
                  <a:pt x="261" y="408"/>
                </a:lnTo>
                <a:lnTo>
                  <a:pt x="298" y="415"/>
                </a:lnTo>
                <a:lnTo>
                  <a:pt x="336" y="424"/>
                </a:lnTo>
                <a:lnTo>
                  <a:pt x="372" y="434"/>
                </a:lnTo>
                <a:lnTo>
                  <a:pt x="408" y="445"/>
                </a:lnTo>
                <a:lnTo>
                  <a:pt x="443" y="460"/>
                </a:lnTo>
                <a:lnTo>
                  <a:pt x="476" y="474"/>
                </a:lnTo>
                <a:lnTo>
                  <a:pt x="509" y="491"/>
                </a:lnTo>
                <a:lnTo>
                  <a:pt x="541" y="510"/>
                </a:lnTo>
                <a:lnTo>
                  <a:pt x="572" y="530"/>
                </a:lnTo>
                <a:lnTo>
                  <a:pt x="601" y="551"/>
                </a:lnTo>
                <a:lnTo>
                  <a:pt x="630" y="574"/>
                </a:lnTo>
                <a:lnTo>
                  <a:pt x="657" y="598"/>
                </a:lnTo>
                <a:lnTo>
                  <a:pt x="685" y="623"/>
                </a:lnTo>
                <a:lnTo>
                  <a:pt x="685" y="623"/>
                </a:lnTo>
                <a:lnTo>
                  <a:pt x="709" y="650"/>
                </a:lnTo>
                <a:lnTo>
                  <a:pt x="734" y="677"/>
                </a:lnTo>
                <a:lnTo>
                  <a:pt x="757" y="706"/>
                </a:lnTo>
                <a:lnTo>
                  <a:pt x="778" y="736"/>
                </a:lnTo>
                <a:lnTo>
                  <a:pt x="797" y="767"/>
                </a:lnTo>
                <a:lnTo>
                  <a:pt x="816" y="798"/>
                </a:lnTo>
                <a:lnTo>
                  <a:pt x="833" y="831"/>
                </a:lnTo>
                <a:lnTo>
                  <a:pt x="847" y="865"/>
                </a:lnTo>
                <a:lnTo>
                  <a:pt x="862" y="899"/>
                </a:lnTo>
                <a:lnTo>
                  <a:pt x="873" y="935"/>
                </a:lnTo>
                <a:lnTo>
                  <a:pt x="883" y="971"/>
                </a:lnTo>
                <a:lnTo>
                  <a:pt x="892" y="1009"/>
                </a:lnTo>
                <a:lnTo>
                  <a:pt x="899" y="1046"/>
                </a:lnTo>
                <a:lnTo>
                  <a:pt x="904" y="1084"/>
                </a:lnTo>
                <a:lnTo>
                  <a:pt x="906" y="1123"/>
                </a:lnTo>
                <a:lnTo>
                  <a:pt x="908" y="1161"/>
                </a:lnTo>
                <a:lnTo>
                  <a:pt x="908" y="1161"/>
                </a:lnTo>
                <a:lnTo>
                  <a:pt x="906" y="1199"/>
                </a:lnTo>
                <a:lnTo>
                  <a:pt x="904" y="1235"/>
                </a:lnTo>
                <a:lnTo>
                  <a:pt x="1049" y="1235"/>
                </a:lnTo>
                <a:lnTo>
                  <a:pt x="1049" y="1235"/>
                </a:lnTo>
                <a:lnTo>
                  <a:pt x="1052" y="1199"/>
                </a:lnTo>
                <a:lnTo>
                  <a:pt x="1053" y="1161"/>
                </a:lnTo>
                <a:lnTo>
                  <a:pt x="1053" y="1161"/>
                </a:lnTo>
                <a:lnTo>
                  <a:pt x="1052" y="1115"/>
                </a:lnTo>
                <a:lnTo>
                  <a:pt x="1048" y="1069"/>
                </a:lnTo>
                <a:lnTo>
                  <a:pt x="1042" y="1023"/>
                </a:lnTo>
                <a:lnTo>
                  <a:pt x="1035" y="978"/>
                </a:lnTo>
                <a:lnTo>
                  <a:pt x="1025" y="935"/>
                </a:lnTo>
                <a:lnTo>
                  <a:pt x="1012" y="892"/>
                </a:lnTo>
                <a:lnTo>
                  <a:pt x="997" y="850"/>
                </a:lnTo>
                <a:lnTo>
                  <a:pt x="981" y="808"/>
                </a:lnTo>
                <a:lnTo>
                  <a:pt x="964" y="768"/>
                </a:lnTo>
                <a:lnTo>
                  <a:pt x="944" y="729"/>
                </a:lnTo>
                <a:lnTo>
                  <a:pt x="921" y="692"/>
                </a:lnTo>
                <a:lnTo>
                  <a:pt x="898" y="654"/>
                </a:lnTo>
                <a:lnTo>
                  <a:pt x="872" y="618"/>
                </a:lnTo>
                <a:lnTo>
                  <a:pt x="846" y="585"/>
                </a:lnTo>
                <a:lnTo>
                  <a:pt x="817" y="552"/>
                </a:lnTo>
                <a:lnTo>
                  <a:pt x="787" y="520"/>
                </a:lnTo>
                <a:lnTo>
                  <a:pt x="755" y="490"/>
                </a:lnTo>
                <a:lnTo>
                  <a:pt x="722" y="461"/>
                </a:lnTo>
                <a:lnTo>
                  <a:pt x="689" y="435"/>
                </a:lnTo>
                <a:lnTo>
                  <a:pt x="653" y="409"/>
                </a:lnTo>
                <a:lnTo>
                  <a:pt x="615" y="386"/>
                </a:lnTo>
                <a:lnTo>
                  <a:pt x="578" y="363"/>
                </a:lnTo>
                <a:lnTo>
                  <a:pt x="539" y="344"/>
                </a:lnTo>
                <a:lnTo>
                  <a:pt x="499" y="326"/>
                </a:lnTo>
                <a:lnTo>
                  <a:pt x="457" y="310"/>
                </a:lnTo>
                <a:lnTo>
                  <a:pt x="415" y="295"/>
                </a:lnTo>
                <a:lnTo>
                  <a:pt x="372" y="283"/>
                </a:lnTo>
                <a:lnTo>
                  <a:pt x="329" y="272"/>
                </a:lnTo>
                <a:lnTo>
                  <a:pt x="284" y="265"/>
                </a:lnTo>
                <a:lnTo>
                  <a:pt x="238" y="259"/>
                </a:lnTo>
                <a:lnTo>
                  <a:pt x="192" y="255"/>
                </a:lnTo>
                <a:lnTo>
                  <a:pt x="146" y="254"/>
                </a:lnTo>
                <a:lnTo>
                  <a:pt x="146" y="254"/>
                </a:lnTo>
                <a:close/>
                <a:moveTo>
                  <a:pt x="146" y="762"/>
                </a:moveTo>
                <a:lnTo>
                  <a:pt x="146" y="762"/>
                </a:lnTo>
                <a:lnTo>
                  <a:pt x="127" y="762"/>
                </a:lnTo>
                <a:lnTo>
                  <a:pt x="108" y="764"/>
                </a:lnTo>
                <a:lnTo>
                  <a:pt x="72" y="770"/>
                </a:lnTo>
                <a:lnTo>
                  <a:pt x="72" y="918"/>
                </a:lnTo>
                <a:lnTo>
                  <a:pt x="72" y="918"/>
                </a:lnTo>
                <a:lnTo>
                  <a:pt x="90" y="914"/>
                </a:lnTo>
                <a:lnTo>
                  <a:pt x="108" y="911"/>
                </a:lnTo>
                <a:lnTo>
                  <a:pt x="127" y="908"/>
                </a:lnTo>
                <a:lnTo>
                  <a:pt x="146" y="908"/>
                </a:lnTo>
                <a:lnTo>
                  <a:pt x="146" y="908"/>
                </a:lnTo>
                <a:lnTo>
                  <a:pt x="172" y="909"/>
                </a:lnTo>
                <a:lnTo>
                  <a:pt x="196" y="914"/>
                </a:lnTo>
                <a:lnTo>
                  <a:pt x="221" y="919"/>
                </a:lnTo>
                <a:lnTo>
                  <a:pt x="244" y="928"/>
                </a:lnTo>
                <a:lnTo>
                  <a:pt x="267" y="938"/>
                </a:lnTo>
                <a:lnTo>
                  <a:pt x="287" y="951"/>
                </a:lnTo>
                <a:lnTo>
                  <a:pt x="307" y="966"/>
                </a:lnTo>
                <a:lnTo>
                  <a:pt x="324" y="983"/>
                </a:lnTo>
                <a:lnTo>
                  <a:pt x="342" y="1000"/>
                </a:lnTo>
                <a:lnTo>
                  <a:pt x="356" y="1020"/>
                </a:lnTo>
                <a:lnTo>
                  <a:pt x="369" y="1040"/>
                </a:lnTo>
                <a:lnTo>
                  <a:pt x="379" y="1063"/>
                </a:lnTo>
                <a:lnTo>
                  <a:pt x="388" y="1087"/>
                </a:lnTo>
                <a:lnTo>
                  <a:pt x="394" y="1111"/>
                </a:lnTo>
                <a:lnTo>
                  <a:pt x="398" y="1136"/>
                </a:lnTo>
                <a:lnTo>
                  <a:pt x="399" y="1161"/>
                </a:lnTo>
                <a:lnTo>
                  <a:pt x="399" y="1161"/>
                </a:lnTo>
                <a:lnTo>
                  <a:pt x="399" y="1180"/>
                </a:lnTo>
                <a:lnTo>
                  <a:pt x="396" y="1199"/>
                </a:lnTo>
                <a:lnTo>
                  <a:pt x="394" y="1218"/>
                </a:lnTo>
                <a:lnTo>
                  <a:pt x="389" y="1235"/>
                </a:lnTo>
                <a:lnTo>
                  <a:pt x="538" y="1235"/>
                </a:lnTo>
                <a:lnTo>
                  <a:pt x="538" y="1235"/>
                </a:lnTo>
                <a:lnTo>
                  <a:pt x="543" y="1199"/>
                </a:lnTo>
                <a:lnTo>
                  <a:pt x="545" y="1180"/>
                </a:lnTo>
                <a:lnTo>
                  <a:pt x="545" y="1161"/>
                </a:lnTo>
                <a:lnTo>
                  <a:pt x="545" y="1161"/>
                </a:lnTo>
                <a:lnTo>
                  <a:pt x="545" y="1141"/>
                </a:lnTo>
                <a:lnTo>
                  <a:pt x="542" y="1121"/>
                </a:lnTo>
                <a:lnTo>
                  <a:pt x="541" y="1101"/>
                </a:lnTo>
                <a:lnTo>
                  <a:pt x="536" y="1081"/>
                </a:lnTo>
                <a:lnTo>
                  <a:pt x="532" y="1062"/>
                </a:lnTo>
                <a:lnTo>
                  <a:pt x="526" y="1043"/>
                </a:lnTo>
                <a:lnTo>
                  <a:pt x="520" y="1025"/>
                </a:lnTo>
                <a:lnTo>
                  <a:pt x="513" y="1006"/>
                </a:lnTo>
                <a:lnTo>
                  <a:pt x="506" y="989"/>
                </a:lnTo>
                <a:lnTo>
                  <a:pt x="496" y="971"/>
                </a:lnTo>
                <a:lnTo>
                  <a:pt x="487" y="955"/>
                </a:lnTo>
                <a:lnTo>
                  <a:pt x="477" y="938"/>
                </a:lnTo>
                <a:lnTo>
                  <a:pt x="466" y="922"/>
                </a:lnTo>
                <a:lnTo>
                  <a:pt x="454" y="908"/>
                </a:lnTo>
                <a:lnTo>
                  <a:pt x="441" y="893"/>
                </a:lnTo>
                <a:lnTo>
                  <a:pt x="428" y="879"/>
                </a:lnTo>
                <a:lnTo>
                  <a:pt x="414" y="866"/>
                </a:lnTo>
                <a:lnTo>
                  <a:pt x="399" y="853"/>
                </a:lnTo>
                <a:lnTo>
                  <a:pt x="385" y="842"/>
                </a:lnTo>
                <a:lnTo>
                  <a:pt x="369" y="830"/>
                </a:lnTo>
                <a:lnTo>
                  <a:pt x="352" y="820"/>
                </a:lnTo>
                <a:lnTo>
                  <a:pt x="336" y="811"/>
                </a:lnTo>
                <a:lnTo>
                  <a:pt x="319" y="801"/>
                </a:lnTo>
                <a:lnTo>
                  <a:pt x="301" y="794"/>
                </a:lnTo>
                <a:lnTo>
                  <a:pt x="283" y="787"/>
                </a:lnTo>
                <a:lnTo>
                  <a:pt x="264" y="781"/>
                </a:lnTo>
                <a:lnTo>
                  <a:pt x="245" y="775"/>
                </a:lnTo>
                <a:lnTo>
                  <a:pt x="226" y="771"/>
                </a:lnTo>
                <a:lnTo>
                  <a:pt x="206" y="767"/>
                </a:lnTo>
                <a:lnTo>
                  <a:pt x="186" y="765"/>
                </a:lnTo>
                <a:lnTo>
                  <a:pt x="166" y="762"/>
                </a:lnTo>
                <a:lnTo>
                  <a:pt x="146" y="762"/>
                </a:lnTo>
                <a:lnTo>
                  <a:pt x="146" y="762"/>
                </a:lnTo>
                <a:close/>
              </a:path>
            </a:pathLst>
          </a:custGeom>
          <a:solidFill>
            <a:srgbClr val="00B050"/>
          </a:solidFill>
          <a:ln>
            <a:noFill/>
          </a:ln>
        </p:spPr>
        <p:txBody>
          <a:bodyPr vert="horz" wrap="square" lIns="40706" tIns="20353" rIns="40706" bIns="20353" numCol="1" anchor="t" anchorCtr="0" compatLnSpc="1">
            <a:prstTxWarp prst="textNoShape">
              <a:avLst/>
            </a:prstTxWarp>
          </a:bodyPr>
          <a:lstStyle/>
          <a:p>
            <a:pPr defTabSz="796584" fontAlgn="auto">
              <a:spcBef>
                <a:spcPts val="0"/>
              </a:spcBef>
              <a:spcAft>
                <a:spcPts val="0"/>
              </a:spcAft>
              <a:defRPr/>
            </a:pPr>
            <a:endParaRPr lang="zh-CN" altLang="en-US" sz="900" kern="0" dirty="0">
              <a:solidFill>
                <a:prstClr val="black"/>
              </a:solidFill>
              <a:latin typeface="方正兰亭细黑_GBK" panose="02000000000000000000" pitchFamily="2" charset="-122"/>
              <a:ea typeface="方正兰亭细黑_GBK" panose="02000000000000000000" pitchFamily="2" charset="-122"/>
              <a:cs typeface="Arial" pitchFamily="34" charset="0"/>
              <a:sym typeface="American Typewriter" charset="0"/>
            </a:endParaRPr>
          </a:p>
        </p:txBody>
      </p:sp>
      <p:sp>
        <p:nvSpPr>
          <p:cNvPr id="25" name="文本框 145">
            <a:extLst>
              <a:ext uri="{FF2B5EF4-FFF2-40B4-BE49-F238E27FC236}">
                <a16:creationId xmlns:a16="http://schemas.microsoft.com/office/drawing/2014/main" id="{0DB42976-9FC5-8598-57DF-8FB72B6FA372}"/>
              </a:ext>
            </a:extLst>
          </p:cNvPr>
          <p:cNvSpPr txBox="1"/>
          <p:nvPr/>
        </p:nvSpPr>
        <p:spPr>
          <a:xfrm>
            <a:off x="7826860" y="2688013"/>
            <a:ext cx="761070" cy="307777"/>
          </a:xfrm>
          <a:prstGeom prst="rect">
            <a:avLst/>
          </a:prstGeom>
          <a:noFill/>
        </p:spPr>
        <p:txBody>
          <a:bodyPr wrap="square" rtlCol="0">
            <a:spAutoFit/>
          </a:bodyPr>
          <a:lstStyle/>
          <a:p>
            <a:pPr algn="ctr"/>
            <a:r>
              <a:rPr lang="en-US" altLang="zh-CN" sz="1400" b="1" dirty="0"/>
              <a:t>ONT</a:t>
            </a:r>
          </a:p>
        </p:txBody>
      </p:sp>
      <p:cxnSp>
        <p:nvCxnSpPr>
          <p:cNvPr id="26" name="直接连接符 109">
            <a:extLst>
              <a:ext uri="{FF2B5EF4-FFF2-40B4-BE49-F238E27FC236}">
                <a16:creationId xmlns:a16="http://schemas.microsoft.com/office/drawing/2014/main" id="{ABB7DD77-EED3-BBDB-90A3-5E2067BEACE0}"/>
              </a:ext>
            </a:extLst>
          </p:cNvPr>
          <p:cNvCxnSpPr>
            <a:stCxn id="28" idx="3"/>
            <a:endCxn id="22" idx="1"/>
          </p:cNvCxnSpPr>
          <p:nvPr/>
        </p:nvCxnSpPr>
        <p:spPr>
          <a:xfrm flipV="1">
            <a:off x="8439645" y="2972563"/>
            <a:ext cx="598241" cy="335317"/>
          </a:xfrm>
          <a:prstGeom prst="line">
            <a:avLst/>
          </a:prstGeom>
          <a:ln w="9525">
            <a:solidFill>
              <a:srgbClr val="0070C0"/>
            </a:solidFill>
          </a:ln>
        </p:spPr>
        <p:style>
          <a:lnRef idx="1">
            <a:schemeClr val="accent1"/>
          </a:lnRef>
          <a:fillRef idx="0">
            <a:schemeClr val="accent1"/>
          </a:fillRef>
          <a:effectRef idx="0">
            <a:schemeClr val="accent1"/>
          </a:effectRef>
          <a:fontRef idx="minor">
            <a:schemeClr val="tx1"/>
          </a:fontRef>
        </p:style>
      </p:cxnSp>
      <p:pic>
        <p:nvPicPr>
          <p:cNvPr id="27" name="Picture 471" descr="图片656">
            <a:extLst>
              <a:ext uri="{FF2B5EF4-FFF2-40B4-BE49-F238E27FC236}">
                <a16:creationId xmlns:a16="http://schemas.microsoft.com/office/drawing/2014/main" id="{C7277456-4710-0FEA-1D39-D85047C98FC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980619" y="2413800"/>
            <a:ext cx="459026" cy="332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71" descr="图片656">
            <a:extLst>
              <a:ext uri="{FF2B5EF4-FFF2-40B4-BE49-F238E27FC236}">
                <a16:creationId xmlns:a16="http://schemas.microsoft.com/office/drawing/2014/main" id="{2EB6C215-CAB9-6681-772A-C3C9F46A9F0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980619" y="3141584"/>
            <a:ext cx="459026" cy="332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Freeform 58">
            <a:extLst>
              <a:ext uri="{FF2B5EF4-FFF2-40B4-BE49-F238E27FC236}">
                <a16:creationId xmlns:a16="http://schemas.microsoft.com/office/drawing/2014/main" id="{DEEA5388-D12D-7DD7-8BD9-99861872D05D}"/>
              </a:ext>
            </a:extLst>
          </p:cNvPr>
          <p:cNvSpPr>
            <a:spLocks noEditPoints="1"/>
          </p:cNvSpPr>
          <p:nvPr/>
        </p:nvSpPr>
        <p:spPr bwMode="auto">
          <a:xfrm rot="13891667">
            <a:off x="7706230" y="3272667"/>
            <a:ext cx="208699" cy="218928"/>
          </a:xfrm>
          <a:custGeom>
            <a:avLst/>
            <a:gdLst>
              <a:gd name="T0" fmla="*/ 77 w 1307"/>
              <a:gd name="T1" fmla="*/ 1035 h 1307"/>
              <a:gd name="T2" fmla="*/ 12 w 1307"/>
              <a:gd name="T3" fmla="*/ 1105 h 1307"/>
              <a:gd name="T4" fmla="*/ 3 w 1307"/>
              <a:gd name="T5" fmla="*/ 1192 h 1307"/>
              <a:gd name="T6" fmla="*/ 54 w 1307"/>
              <a:gd name="T7" fmla="*/ 1274 h 1307"/>
              <a:gd name="T8" fmla="*/ 146 w 1307"/>
              <a:gd name="T9" fmla="*/ 1307 h 1307"/>
              <a:gd name="T10" fmla="*/ 226 w 1307"/>
              <a:gd name="T11" fmla="*/ 1283 h 1307"/>
              <a:gd name="T12" fmla="*/ 284 w 1307"/>
              <a:gd name="T13" fmla="*/ 1205 h 1307"/>
              <a:gd name="T14" fmla="*/ 284 w 1307"/>
              <a:gd name="T15" fmla="*/ 1118 h 1307"/>
              <a:gd name="T16" fmla="*/ 226 w 1307"/>
              <a:gd name="T17" fmla="*/ 1042 h 1307"/>
              <a:gd name="T18" fmla="*/ 146 w 1307"/>
              <a:gd name="T19" fmla="*/ 1017 h 1307"/>
              <a:gd name="T20" fmla="*/ 108 w 1307"/>
              <a:gd name="T21" fmla="*/ 146 h 1307"/>
              <a:gd name="T22" fmla="*/ 399 w 1307"/>
              <a:gd name="T23" fmla="*/ 177 h 1307"/>
              <a:gd name="T24" fmla="*/ 713 w 1307"/>
              <a:gd name="T25" fmla="*/ 319 h 1307"/>
              <a:gd name="T26" fmla="*/ 930 w 1307"/>
              <a:gd name="T27" fmla="*/ 516 h 1307"/>
              <a:gd name="T28" fmla="*/ 1100 w 1307"/>
              <a:gd name="T29" fmla="*/ 813 h 1307"/>
              <a:gd name="T30" fmla="*/ 1161 w 1307"/>
              <a:gd name="T31" fmla="*/ 1161 h 1307"/>
              <a:gd name="T32" fmla="*/ 1307 w 1307"/>
              <a:gd name="T33" fmla="*/ 1161 h 1307"/>
              <a:gd name="T34" fmla="*/ 1255 w 1307"/>
              <a:gd name="T35" fmla="*/ 817 h 1307"/>
              <a:gd name="T36" fmla="*/ 1076 w 1307"/>
              <a:gd name="T37" fmla="*/ 467 h 1307"/>
              <a:gd name="T38" fmla="*/ 796 w 1307"/>
              <a:gd name="T39" fmla="*/ 199 h 1307"/>
              <a:gd name="T40" fmla="*/ 435 w 1307"/>
              <a:gd name="T41" fmla="*/ 36 h 1307"/>
              <a:gd name="T42" fmla="*/ 146 w 1307"/>
              <a:gd name="T43" fmla="*/ 509 h 1307"/>
              <a:gd name="T44" fmla="*/ 146 w 1307"/>
              <a:gd name="T45" fmla="*/ 654 h 1307"/>
              <a:gd name="T46" fmla="*/ 297 w 1307"/>
              <a:gd name="T47" fmla="*/ 676 h 1307"/>
              <a:gd name="T48" fmla="*/ 450 w 1307"/>
              <a:gd name="T49" fmla="*/ 755 h 1307"/>
              <a:gd name="T50" fmla="*/ 552 w 1307"/>
              <a:gd name="T51" fmla="*/ 857 h 1307"/>
              <a:gd name="T52" fmla="*/ 631 w 1307"/>
              <a:gd name="T53" fmla="*/ 1010 h 1307"/>
              <a:gd name="T54" fmla="*/ 653 w 1307"/>
              <a:gd name="T55" fmla="*/ 1161 h 1307"/>
              <a:gd name="T56" fmla="*/ 798 w 1307"/>
              <a:gd name="T57" fmla="*/ 1161 h 1307"/>
              <a:gd name="T58" fmla="*/ 760 w 1307"/>
              <a:gd name="T59" fmla="*/ 937 h 1307"/>
              <a:gd name="T60" fmla="*/ 650 w 1307"/>
              <a:gd name="T61" fmla="*/ 746 h 1307"/>
              <a:gd name="T62" fmla="*/ 484 w 1307"/>
              <a:gd name="T63" fmla="*/ 602 h 1307"/>
              <a:gd name="T64" fmla="*/ 277 w 1307"/>
              <a:gd name="T65" fmla="*/ 522 h 1307"/>
              <a:gd name="T66" fmla="*/ 146 w 1307"/>
              <a:gd name="T67" fmla="*/ 254 h 1307"/>
              <a:gd name="T68" fmla="*/ 146 w 1307"/>
              <a:gd name="T69" fmla="*/ 399 h 1307"/>
              <a:gd name="T70" fmla="*/ 408 w 1307"/>
              <a:gd name="T71" fmla="*/ 445 h 1307"/>
              <a:gd name="T72" fmla="*/ 630 w 1307"/>
              <a:gd name="T73" fmla="*/ 574 h 1307"/>
              <a:gd name="T74" fmla="*/ 778 w 1307"/>
              <a:gd name="T75" fmla="*/ 736 h 1307"/>
              <a:gd name="T76" fmla="*/ 883 w 1307"/>
              <a:gd name="T77" fmla="*/ 971 h 1307"/>
              <a:gd name="T78" fmla="*/ 906 w 1307"/>
              <a:gd name="T79" fmla="*/ 1199 h 1307"/>
              <a:gd name="T80" fmla="*/ 1052 w 1307"/>
              <a:gd name="T81" fmla="*/ 1115 h 1307"/>
              <a:gd name="T82" fmla="*/ 981 w 1307"/>
              <a:gd name="T83" fmla="*/ 808 h 1307"/>
              <a:gd name="T84" fmla="*/ 817 w 1307"/>
              <a:gd name="T85" fmla="*/ 552 h 1307"/>
              <a:gd name="T86" fmla="*/ 578 w 1307"/>
              <a:gd name="T87" fmla="*/ 363 h 1307"/>
              <a:gd name="T88" fmla="*/ 284 w 1307"/>
              <a:gd name="T89" fmla="*/ 265 h 1307"/>
              <a:gd name="T90" fmla="*/ 127 w 1307"/>
              <a:gd name="T91" fmla="*/ 762 h 1307"/>
              <a:gd name="T92" fmla="*/ 127 w 1307"/>
              <a:gd name="T93" fmla="*/ 908 h 1307"/>
              <a:gd name="T94" fmla="*/ 267 w 1307"/>
              <a:gd name="T95" fmla="*/ 938 h 1307"/>
              <a:gd name="T96" fmla="*/ 379 w 1307"/>
              <a:gd name="T97" fmla="*/ 1063 h 1307"/>
              <a:gd name="T98" fmla="*/ 396 w 1307"/>
              <a:gd name="T99" fmla="*/ 1199 h 1307"/>
              <a:gd name="T100" fmla="*/ 545 w 1307"/>
              <a:gd name="T101" fmla="*/ 1161 h 1307"/>
              <a:gd name="T102" fmla="*/ 526 w 1307"/>
              <a:gd name="T103" fmla="*/ 1043 h 1307"/>
              <a:gd name="T104" fmla="*/ 466 w 1307"/>
              <a:gd name="T105" fmla="*/ 922 h 1307"/>
              <a:gd name="T106" fmla="*/ 369 w 1307"/>
              <a:gd name="T107" fmla="*/ 830 h 1307"/>
              <a:gd name="T108" fmla="*/ 245 w 1307"/>
              <a:gd name="T109" fmla="*/ 775 h 1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7" h="1307">
                <a:moveTo>
                  <a:pt x="146" y="1017"/>
                </a:moveTo>
                <a:lnTo>
                  <a:pt x="146" y="1017"/>
                </a:lnTo>
                <a:lnTo>
                  <a:pt x="130" y="1017"/>
                </a:lnTo>
                <a:lnTo>
                  <a:pt x="116" y="1020"/>
                </a:lnTo>
                <a:lnTo>
                  <a:pt x="103" y="1023"/>
                </a:lnTo>
                <a:lnTo>
                  <a:pt x="88" y="1027"/>
                </a:lnTo>
                <a:lnTo>
                  <a:pt x="77" y="1035"/>
                </a:lnTo>
                <a:lnTo>
                  <a:pt x="64" y="1042"/>
                </a:lnTo>
                <a:lnTo>
                  <a:pt x="54" y="1051"/>
                </a:lnTo>
                <a:lnTo>
                  <a:pt x="42" y="1059"/>
                </a:lnTo>
                <a:lnTo>
                  <a:pt x="33" y="1069"/>
                </a:lnTo>
                <a:lnTo>
                  <a:pt x="25" y="1081"/>
                </a:lnTo>
                <a:lnTo>
                  <a:pt x="18" y="1092"/>
                </a:lnTo>
                <a:lnTo>
                  <a:pt x="12" y="1105"/>
                </a:lnTo>
                <a:lnTo>
                  <a:pt x="6" y="1118"/>
                </a:lnTo>
                <a:lnTo>
                  <a:pt x="3" y="1133"/>
                </a:lnTo>
                <a:lnTo>
                  <a:pt x="0" y="1147"/>
                </a:lnTo>
                <a:lnTo>
                  <a:pt x="0" y="1161"/>
                </a:lnTo>
                <a:lnTo>
                  <a:pt x="0" y="1161"/>
                </a:lnTo>
                <a:lnTo>
                  <a:pt x="0" y="1177"/>
                </a:lnTo>
                <a:lnTo>
                  <a:pt x="3" y="1192"/>
                </a:lnTo>
                <a:lnTo>
                  <a:pt x="6" y="1205"/>
                </a:lnTo>
                <a:lnTo>
                  <a:pt x="12" y="1219"/>
                </a:lnTo>
                <a:lnTo>
                  <a:pt x="18" y="1231"/>
                </a:lnTo>
                <a:lnTo>
                  <a:pt x="25" y="1244"/>
                </a:lnTo>
                <a:lnTo>
                  <a:pt x="33" y="1254"/>
                </a:lnTo>
                <a:lnTo>
                  <a:pt x="42" y="1265"/>
                </a:lnTo>
                <a:lnTo>
                  <a:pt x="54" y="1274"/>
                </a:lnTo>
                <a:lnTo>
                  <a:pt x="64" y="1283"/>
                </a:lnTo>
                <a:lnTo>
                  <a:pt x="77" y="1290"/>
                </a:lnTo>
                <a:lnTo>
                  <a:pt x="88" y="1295"/>
                </a:lnTo>
                <a:lnTo>
                  <a:pt x="103" y="1301"/>
                </a:lnTo>
                <a:lnTo>
                  <a:pt x="116" y="1304"/>
                </a:lnTo>
                <a:lnTo>
                  <a:pt x="130" y="1307"/>
                </a:lnTo>
                <a:lnTo>
                  <a:pt x="146" y="1307"/>
                </a:lnTo>
                <a:lnTo>
                  <a:pt x="146" y="1307"/>
                </a:lnTo>
                <a:lnTo>
                  <a:pt x="160" y="1307"/>
                </a:lnTo>
                <a:lnTo>
                  <a:pt x="175" y="1304"/>
                </a:lnTo>
                <a:lnTo>
                  <a:pt x="189" y="1301"/>
                </a:lnTo>
                <a:lnTo>
                  <a:pt x="202" y="1295"/>
                </a:lnTo>
                <a:lnTo>
                  <a:pt x="215" y="1290"/>
                </a:lnTo>
                <a:lnTo>
                  <a:pt x="226" y="1283"/>
                </a:lnTo>
                <a:lnTo>
                  <a:pt x="238" y="1274"/>
                </a:lnTo>
                <a:lnTo>
                  <a:pt x="248" y="1265"/>
                </a:lnTo>
                <a:lnTo>
                  <a:pt x="257" y="1254"/>
                </a:lnTo>
                <a:lnTo>
                  <a:pt x="265" y="1244"/>
                </a:lnTo>
                <a:lnTo>
                  <a:pt x="273" y="1231"/>
                </a:lnTo>
                <a:lnTo>
                  <a:pt x="280" y="1219"/>
                </a:lnTo>
                <a:lnTo>
                  <a:pt x="284" y="1205"/>
                </a:lnTo>
                <a:lnTo>
                  <a:pt x="287" y="1192"/>
                </a:lnTo>
                <a:lnTo>
                  <a:pt x="290" y="1177"/>
                </a:lnTo>
                <a:lnTo>
                  <a:pt x="291" y="1161"/>
                </a:lnTo>
                <a:lnTo>
                  <a:pt x="291" y="1161"/>
                </a:lnTo>
                <a:lnTo>
                  <a:pt x="290" y="1147"/>
                </a:lnTo>
                <a:lnTo>
                  <a:pt x="287" y="1133"/>
                </a:lnTo>
                <a:lnTo>
                  <a:pt x="284" y="1118"/>
                </a:lnTo>
                <a:lnTo>
                  <a:pt x="280" y="1105"/>
                </a:lnTo>
                <a:lnTo>
                  <a:pt x="273" y="1092"/>
                </a:lnTo>
                <a:lnTo>
                  <a:pt x="265" y="1081"/>
                </a:lnTo>
                <a:lnTo>
                  <a:pt x="257" y="1069"/>
                </a:lnTo>
                <a:lnTo>
                  <a:pt x="248" y="1059"/>
                </a:lnTo>
                <a:lnTo>
                  <a:pt x="238" y="1051"/>
                </a:lnTo>
                <a:lnTo>
                  <a:pt x="226" y="1042"/>
                </a:lnTo>
                <a:lnTo>
                  <a:pt x="215" y="1035"/>
                </a:lnTo>
                <a:lnTo>
                  <a:pt x="202" y="1027"/>
                </a:lnTo>
                <a:lnTo>
                  <a:pt x="189" y="1023"/>
                </a:lnTo>
                <a:lnTo>
                  <a:pt x="175" y="1020"/>
                </a:lnTo>
                <a:lnTo>
                  <a:pt x="160" y="1017"/>
                </a:lnTo>
                <a:lnTo>
                  <a:pt x="146" y="1017"/>
                </a:lnTo>
                <a:lnTo>
                  <a:pt x="146" y="1017"/>
                </a:lnTo>
                <a:close/>
                <a:moveTo>
                  <a:pt x="146" y="0"/>
                </a:moveTo>
                <a:lnTo>
                  <a:pt x="146" y="0"/>
                </a:lnTo>
                <a:lnTo>
                  <a:pt x="108" y="0"/>
                </a:lnTo>
                <a:lnTo>
                  <a:pt x="72" y="3"/>
                </a:lnTo>
                <a:lnTo>
                  <a:pt x="72" y="149"/>
                </a:lnTo>
                <a:lnTo>
                  <a:pt x="72" y="149"/>
                </a:lnTo>
                <a:lnTo>
                  <a:pt x="108" y="146"/>
                </a:lnTo>
                <a:lnTo>
                  <a:pt x="146" y="146"/>
                </a:lnTo>
                <a:lnTo>
                  <a:pt x="146" y="146"/>
                </a:lnTo>
                <a:lnTo>
                  <a:pt x="198" y="147"/>
                </a:lnTo>
                <a:lnTo>
                  <a:pt x="250" y="150"/>
                </a:lnTo>
                <a:lnTo>
                  <a:pt x="300" y="157"/>
                </a:lnTo>
                <a:lnTo>
                  <a:pt x="350" y="166"/>
                </a:lnTo>
                <a:lnTo>
                  <a:pt x="399" y="177"/>
                </a:lnTo>
                <a:lnTo>
                  <a:pt x="448" y="190"/>
                </a:lnTo>
                <a:lnTo>
                  <a:pt x="494" y="208"/>
                </a:lnTo>
                <a:lnTo>
                  <a:pt x="541" y="225"/>
                </a:lnTo>
                <a:lnTo>
                  <a:pt x="587" y="245"/>
                </a:lnTo>
                <a:lnTo>
                  <a:pt x="630" y="268"/>
                </a:lnTo>
                <a:lnTo>
                  <a:pt x="673" y="293"/>
                </a:lnTo>
                <a:lnTo>
                  <a:pt x="713" y="319"/>
                </a:lnTo>
                <a:lnTo>
                  <a:pt x="754" y="347"/>
                </a:lnTo>
                <a:lnTo>
                  <a:pt x="791" y="378"/>
                </a:lnTo>
                <a:lnTo>
                  <a:pt x="829" y="409"/>
                </a:lnTo>
                <a:lnTo>
                  <a:pt x="865" y="442"/>
                </a:lnTo>
                <a:lnTo>
                  <a:pt x="865" y="442"/>
                </a:lnTo>
                <a:lnTo>
                  <a:pt x="898" y="478"/>
                </a:lnTo>
                <a:lnTo>
                  <a:pt x="930" y="516"/>
                </a:lnTo>
                <a:lnTo>
                  <a:pt x="960" y="553"/>
                </a:lnTo>
                <a:lnTo>
                  <a:pt x="989" y="594"/>
                </a:lnTo>
                <a:lnTo>
                  <a:pt x="1015" y="636"/>
                </a:lnTo>
                <a:lnTo>
                  <a:pt x="1039" y="677"/>
                </a:lnTo>
                <a:lnTo>
                  <a:pt x="1062" y="721"/>
                </a:lnTo>
                <a:lnTo>
                  <a:pt x="1082" y="767"/>
                </a:lnTo>
                <a:lnTo>
                  <a:pt x="1100" y="813"/>
                </a:lnTo>
                <a:lnTo>
                  <a:pt x="1117" y="859"/>
                </a:lnTo>
                <a:lnTo>
                  <a:pt x="1130" y="908"/>
                </a:lnTo>
                <a:lnTo>
                  <a:pt x="1141" y="957"/>
                </a:lnTo>
                <a:lnTo>
                  <a:pt x="1150" y="1007"/>
                </a:lnTo>
                <a:lnTo>
                  <a:pt x="1157" y="1058"/>
                </a:lnTo>
                <a:lnTo>
                  <a:pt x="1160" y="1110"/>
                </a:lnTo>
                <a:lnTo>
                  <a:pt x="1161" y="1161"/>
                </a:lnTo>
                <a:lnTo>
                  <a:pt x="1161" y="1161"/>
                </a:lnTo>
                <a:lnTo>
                  <a:pt x="1161" y="1199"/>
                </a:lnTo>
                <a:lnTo>
                  <a:pt x="1159" y="1235"/>
                </a:lnTo>
                <a:lnTo>
                  <a:pt x="1304" y="1235"/>
                </a:lnTo>
                <a:lnTo>
                  <a:pt x="1304" y="1235"/>
                </a:lnTo>
                <a:lnTo>
                  <a:pt x="1307" y="1199"/>
                </a:lnTo>
                <a:lnTo>
                  <a:pt x="1307" y="1161"/>
                </a:lnTo>
                <a:lnTo>
                  <a:pt x="1307" y="1161"/>
                </a:lnTo>
                <a:lnTo>
                  <a:pt x="1306" y="1102"/>
                </a:lnTo>
                <a:lnTo>
                  <a:pt x="1301" y="1043"/>
                </a:lnTo>
                <a:lnTo>
                  <a:pt x="1294" y="986"/>
                </a:lnTo>
                <a:lnTo>
                  <a:pt x="1284" y="928"/>
                </a:lnTo>
                <a:lnTo>
                  <a:pt x="1271" y="872"/>
                </a:lnTo>
                <a:lnTo>
                  <a:pt x="1255" y="817"/>
                </a:lnTo>
                <a:lnTo>
                  <a:pt x="1236" y="762"/>
                </a:lnTo>
                <a:lnTo>
                  <a:pt x="1216" y="709"/>
                </a:lnTo>
                <a:lnTo>
                  <a:pt x="1192" y="659"/>
                </a:lnTo>
                <a:lnTo>
                  <a:pt x="1167" y="608"/>
                </a:lnTo>
                <a:lnTo>
                  <a:pt x="1138" y="559"/>
                </a:lnTo>
                <a:lnTo>
                  <a:pt x="1108" y="513"/>
                </a:lnTo>
                <a:lnTo>
                  <a:pt x="1076" y="467"/>
                </a:lnTo>
                <a:lnTo>
                  <a:pt x="1042" y="422"/>
                </a:lnTo>
                <a:lnTo>
                  <a:pt x="1006" y="380"/>
                </a:lnTo>
                <a:lnTo>
                  <a:pt x="967" y="340"/>
                </a:lnTo>
                <a:lnTo>
                  <a:pt x="927" y="301"/>
                </a:lnTo>
                <a:lnTo>
                  <a:pt x="885" y="265"/>
                </a:lnTo>
                <a:lnTo>
                  <a:pt x="840" y="231"/>
                </a:lnTo>
                <a:lnTo>
                  <a:pt x="796" y="199"/>
                </a:lnTo>
                <a:lnTo>
                  <a:pt x="748" y="169"/>
                </a:lnTo>
                <a:lnTo>
                  <a:pt x="699" y="140"/>
                </a:lnTo>
                <a:lnTo>
                  <a:pt x="649" y="115"/>
                </a:lnTo>
                <a:lnTo>
                  <a:pt x="598" y="91"/>
                </a:lnTo>
                <a:lnTo>
                  <a:pt x="545" y="71"/>
                </a:lnTo>
                <a:lnTo>
                  <a:pt x="490" y="52"/>
                </a:lnTo>
                <a:lnTo>
                  <a:pt x="435" y="36"/>
                </a:lnTo>
                <a:lnTo>
                  <a:pt x="379" y="23"/>
                </a:lnTo>
                <a:lnTo>
                  <a:pt x="323" y="13"/>
                </a:lnTo>
                <a:lnTo>
                  <a:pt x="264" y="6"/>
                </a:lnTo>
                <a:lnTo>
                  <a:pt x="205" y="2"/>
                </a:lnTo>
                <a:lnTo>
                  <a:pt x="146" y="0"/>
                </a:lnTo>
                <a:lnTo>
                  <a:pt x="146" y="0"/>
                </a:lnTo>
                <a:close/>
                <a:moveTo>
                  <a:pt x="146" y="509"/>
                </a:moveTo>
                <a:lnTo>
                  <a:pt x="146" y="509"/>
                </a:lnTo>
                <a:lnTo>
                  <a:pt x="108" y="509"/>
                </a:lnTo>
                <a:lnTo>
                  <a:pt x="72" y="513"/>
                </a:lnTo>
                <a:lnTo>
                  <a:pt x="72" y="659"/>
                </a:lnTo>
                <a:lnTo>
                  <a:pt x="72" y="659"/>
                </a:lnTo>
                <a:lnTo>
                  <a:pt x="108" y="654"/>
                </a:lnTo>
                <a:lnTo>
                  <a:pt x="146" y="654"/>
                </a:lnTo>
                <a:lnTo>
                  <a:pt x="146" y="654"/>
                </a:lnTo>
                <a:lnTo>
                  <a:pt x="172" y="654"/>
                </a:lnTo>
                <a:lnTo>
                  <a:pt x="198" y="656"/>
                </a:lnTo>
                <a:lnTo>
                  <a:pt x="222" y="660"/>
                </a:lnTo>
                <a:lnTo>
                  <a:pt x="248" y="664"/>
                </a:lnTo>
                <a:lnTo>
                  <a:pt x="273" y="670"/>
                </a:lnTo>
                <a:lnTo>
                  <a:pt x="297" y="676"/>
                </a:lnTo>
                <a:lnTo>
                  <a:pt x="320" y="685"/>
                </a:lnTo>
                <a:lnTo>
                  <a:pt x="343" y="693"/>
                </a:lnTo>
                <a:lnTo>
                  <a:pt x="366" y="703"/>
                </a:lnTo>
                <a:lnTo>
                  <a:pt x="388" y="715"/>
                </a:lnTo>
                <a:lnTo>
                  <a:pt x="409" y="728"/>
                </a:lnTo>
                <a:lnTo>
                  <a:pt x="430" y="741"/>
                </a:lnTo>
                <a:lnTo>
                  <a:pt x="450" y="755"/>
                </a:lnTo>
                <a:lnTo>
                  <a:pt x="469" y="770"/>
                </a:lnTo>
                <a:lnTo>
                  <a:pt x="487" y="785"/>
                </a:lnTo>
                <a:lnTo>
                  <a:pt x="505" y="803"/>
                </a:lnTo>
                <a:lnTo>
                  <a:pt x="505" y="803"/>
                </a:lnTo>
                <a:lnTo>
                  <a:pt x="522" y="820"/>
                </a:lnTo>
                <a:lnTo>
                  <a:pt x="538" y="839"/>
                </a:lnTo>
                <a:lnTo>
                  <a:pt x="552" y="857"/>
                </a:lnTo>
                <a:lnTo>
                  <a:pt x="566" y="878"/>
                </a:lnTo>
                <a:lnTo>
                  <a:pt x="579" y="898"/>
                </a:lnTo>
                <a:lnTo>
                  <a:pt x="592" y="919"/>
                </a:lnTo>
                <a:lnTo>
                  <a:pt x="604" y="941"/>
                </a:lnTo>
                <a:lnTo>
                  <a:pt x="614" y="964"/>
                </a:lnTo>
                <a:lnTo>
                  <a:pt x="623" y="987"/>
                </a:lnTo>
                <a:lnTo>
                  <a:pt x="631" y="1010"/>
                </a:lnTo>
                <a:lnTo>
                  <a:pt x="637" y="1035"/>
                </a:lnTo>
                <a:lnTo>
                  <a:pt x="643" y="1059"/>
                </a:lnTo>
                <a:lnTo>
                  <a:pt x="647" y="1085"/>
                </a:lnTo>
                <a:lnTo>
                  <a:pt x="651" y="1110"/>
                </a:lnTo>
                <a:lnTo>
                  <a:pt x="653" y="1136"/>
                </a:lnTo>
                <a:lnTo>
                  <a:pt x="653" y="1161"/>
                </a:lnTo>
                <a:lnTo>
                  <a:pt x="653" y="1161"/>
                </a:lnTo>
                <a:lnTo>
                  <a:pt x="653" y="1199"/>
                </a:lnTo>
                <a:lnTo>
                  <a:pt x="649" y="1235"/>
                </a:lnTo>
                <a:lnTo>
                  <a:pt x="794" y="1235"/>
                </a:lnTo>
                <a:lnTo>
                  <a:pt x="794" y="1235"/>
                </a:lnTo>
                <a:lnTo>
                  <a:pt x="798" y="1199"/>
                </a:lnTo>
                <a:lnTo>
                  <a:pt x="798" y="1161"/>
                </a:lnTo>
                <a:lnTo>
                  <a:pt x="798" y="1161"/>
                </a:lnTo>
                <a:lnTo>
                  <a:pt x="798" y="1128"/>
                </a:lnTo>
                <a:lnTo>
                  <a:pt x="796" y="1095"/>
                </a:lnTo>
                <a:lnTo>
                  <a:pt x="791" y="1062"/>
                </a:lnTo>
                <a:lnTo>
                  <a:pt x="785" y="1030"/>
                </a:lnTo>
                <a:lnTo>
                  <a:pt x="778" y="999"/>
                </a:lnTo>
                <a:lnTo>
                  <a:pt x="770" y="967"/>
                </a:lnTo>
                <a:lnTo>
                  <a:pt x="760" y="937"/>
                </a:lnTo>
                <a:lnTo>
                  <a:pt x="748" y="908"/>
                </a:lnTo>
                <a:lnTo>
                  <a:pt x="735" y="879"/>
                </a:lnTo>
                <a:lnTo>
                  <a:pt x="721" y="850"/>
                </a:lnTo>
                <a:lnTo>
                  <a:pt x="705" y="823"/>
                </a:lnTo>
                <a:lnTo>
                  <a:pt x="687" y="797"/>
                </a:lnTo>
                <a:lnTo>
                  <a:pt x="669" y="771"/>
                </a:lnTo>
                <a:lnTo>
                  <a:pt x="650" y="746"/>
                </a:lnTo>
                <a:lnTo>
                  <a:pt x="628" y="722"/>
                </a:lnTo>
                <a:lnTo>
                  <a:pt x="607" y="700"/>
                </a:lnTo>
                <a:lnTo>
                  <a:pt x="585" y="679"/>
                </a:lnTo>
                <a:lnTo>
                  <a:pt x="561" y="657"/>
                </a:lnTo>
                <a:lnTo>
                  <a:pt x="536" y="638"/>
                </a:lnTo>
                <a:lnTo>
                  <a:pt x="510" y="620"/>
                </a:lnTo>
                <a:lnTo>
                  <a:pt x="484" y="602"/>
                </a:lnTo>
                <a:lnTo>
                  <a:pt x="457" y="587"/>
                </a:lnTo>
                <a:lnTo>
                  <a:pt x="428" y="572"/>
                </a:lnTo>
                <a:lnTo>
                  <a:pt x="399" y="559"/>
                </a:lnTo>
                <a:lnTo>
                  <a:pt x="371" y="548"/>
                </a:lnTo>
                <a:lnTo>
                  <a:pt x="340" y="538"/>
                </a:lnTo>
                <a:lnTo>
                  <a:pt x="309" y="529"/>
                </a:lnTo>
                <a:lnTo>
                  <a:pt x="277" y="522"/>
                </a:lnTo>
                <a:lnTo>
                  <a:pt x="245" y="516"/>
                </a:lnTo>
                <a:lnTo>
                  <a:pt x="212" y="512"/>
                </a:lnTo>
                <a:lnTo>
                  <a:pt x="179" y="509"/>
                </a:lnTo>
                <a:lnTo>
                  <a:pt x="146" y="509"/>
                </a:lnTo>
                <a:lnTo>
                  <a:pt x="146" y="509"/>
                </a:lnTo>
                <a:close/>
                <a:moveTo>
                  <a:pt x="146" y="254"/>
                </a:moveTo>
                <a:lnTo>
                  <a:pt x="146" y="254"/>
                </a:lnTo>
                <a:lnTo>
                  <a:pt x="108" y="255"/>
                </a:lnTo>
                <a:lnTo>
                  <a:pt x="72" y="258"/>
                </a:lnTo>
                <a:lnTo>
                  <a:pt x="72" y="404"/>
                </a:lnTo>
                <a:lnTo>
                  <a:pt x="72" y="404"/>
                </a:lnTo>
                <a:lnTo>
                  <a:pt x="108" y="401"/>
                </a:lnTo>
                <a:lnTo>
                  <a:pt x="146" y="399"/>
                </a:lnTo>
                <a:lnTo>
                  <a:pt x="146" y="399"/>
                </a:lnTo>
                <a:lnTo>
                  <a:pt x="185" y="401"/>
                </a:lnTo>
                <a:lnTo>
                  <a:pt x="224" y="404"/>
                </a:lnTo>
                <a:lnTo>
                  <a:pt x="261" y="408"/>
                </a:lnTo>
                <a:lnTo>
                  <a:pt x="298" y="415"/>
                </a:lnTo>
                <a:lnTo>
                  <a:pt x="336" y="424"/>
                </a:lnTo>
                <a:lnTo>
                  <a:pt x="372" y="434"/>
                </a:lnTo>
                <a:lnTo>
                  <a:pt x="408" y="445"/>
                </a:lnTo>
                <a:lnTo>
                  <a:pt x="443" y="460"/>
                </a:lnTo>
                <a:lnTo>
                  <a:pt x="476" y="474"/>
                </a:lnTo>
                <a:lnTo>
                  <a:pt x="509" y="491"/>
                </a:lnTo>
                <a:lnTo>
                  <a:pt x="541" y="510"/>
                </a:lnTo>
                <a:lnTo>
                  <a:pt x="572" y="530"/>
                </a:lnTo>
                <a:lnTo>
                  <a:pt x="601" y="551"/>
                </a:lnTo>
                <a:lnTo>
                  <a:pt x="630" y="574"/>
                </a:lnTo>
                <a:lnTo>
                  <a:pt x="657" y="598"/>
                </a:lnTo>
                <a:lnTo>
                  <a:pt x="685" y="623"/>
                </a:lnTo>
                <a:lnTo>
                  <a:pt x="685" y="623"/>
                </a:lnTo>
                <a:lnTo>
                  <a:pt x="709" y="650"/>
                </a:lnTo>
                <a:lnTo>
                  <a:pt x="734" y="677"/>
                </a:lnTo>
                <a:lnTo>
                  <a:pt x="757" y="706"/>
                </a:lnTo>
                <a:lnTo>
                  <a:pt x="778" y="736"/>
                </a:lnTo>
                <a:lnTo>
                  <a:pt x="797" y="767"/>
                </a:lnTo>
                <a:lnTo>
                  <a:pt x="816" y="798"/>
                </a:lnTo>
                <a:lnTo>
                  <a:pt x="833" y="831"/>
                </a:lnTo>
                <a:lnTo>
                  <a:pt x="847" y="865"/>
                </a:lnTo>
                <a:lnTo>
                  <a:pt x="862" y="899"/>
                </a:lnTo>
                <a:lnTo>
                  <a:pt x="873" y="935"/>
                </a:lnTo>
                <a:lnTo>
                  <a:pt x="883" y="971"/>
                </a:lnTo>
                <a:lnTo>
                  <a:pt x="892" y="1009"/>
                </a:lnTo>
                <a:lnTo>
                  <a:pt x="899" y="1046"/>
                </a:lnTo>
                <a:lnTo>
                  <a:pt x="904" y="1084"/>
                </a:lnTo>
                <a:lnTo>
                  <a:pt x="906" y="1123"/>
                </a:lnTo>
                <a:lnTo>
                  <a:pt x="908" y="1161"/>
                </a:lnTo>
                <a:lnTo>
                  <a:pt x="908" y="1161"/>
                </a:lnTo>
                <a:lnTo>
                  <a:pt x="906" y="1199"/>
                </a:lnTo>
                <a:lnTo>
                  <a:pt x="904" y="1235"/>
                </a:lnTo>
                <a:lnTo>
                  <a:pt x="1049" y="1235"/>
                </a:lnTo>
                <a:lnTo>
                  <a:pt x="1049" y="1235"/>
                </a:lnTo>
                <a:lnTo>
                  <a:pt x="1052" y="1199"/>
                </a:lnTo>
                <a:lnTo>
                  <a:pt x="1053" y="1161"/>
                </a:lnTo>
                <a:lnTo>
                  <a:pt x="1053" y="1161"/>
                </a:lnTo>
                <a:lnTo>
                  <a:pt x="1052" y="1115"/>
                </a:lnTo>
                <a:lnTo>
                  <a:pt x="1048" y="1069"/>
                </a:lnTo>
                <a:lnTo>
                  <a:pt x="1042" y="1023"/>
                </a:lnTo>
                <a:lnTo>
                  <a:pt x="1035" y="978"/>
                </a:lnTo>
                <a:lnTo>
                  <a:pt x="1025" y="935"/>
                </a:lnTo>
                <a:lnTo>
                  <a:pt x="1012" y="892"/>
                </a:lnTo>
                <a:lnTo>
                  <a:pt x="997" y="850"/>
                </a:lnTo>
                <a:lnTo>
                  <a:pt x="981" y="808"/>
                </a:lnTo>
                <a:lnTo>
                  <a:pt x="964" y="768"/>
                </a:lnTo>
                <a:lnTo>
                  <a:pt x="944" y="729"/>
                </a:lnTo>
                <a:lnTo>
                  <a:pt x="921" y="692"/>
                </a:lnTo>
                <a:lnTo>
                  <a:pt x="898" y="654"/>
                </a:lnTo>
                <a:lnTo>
                  <a:pt x="872" y="618"/>
                </a:lnTo>
                <a:lnTo>
                  <a:pt x="846" y="585"/>
                </a:lnTo>
                <a:lnTo>
                  <a:pt x="817" y="552"/>
                </a:lnTo>
                <a:lnTo>
                  <a:pt x="787" y="520"/>
                </a:lnTo>
                <a:lnTo>
                  <a:pt x="755" y="490"/>
                </a:lnTo>
                <a:lnTo>
                  <a:pt x="722" y="461"/>
                </a:lnTo>
                <a:lnTo>
                  <a:pt x="689" y="435"/>
                </a:lnTo>
                <a:lnTo>
                  <a:pt x="653" y="409"/>
                </a:lnTo>
                <a:lnTo>
                  <a:pt x="615" y="386"/>
                </a:lnTo>
                <a:lnTo>
                  <a:pt x="578" y="363"/>
                </a:lnTo>
                <a:lnTo>
                  <a:pt x="539" y="344"/>
                </a:lnTo>
                <a:lnTo>
                  <a:pt x="499" y="326"/>
                </a:lnTo>
                <a:lnTo>
                  <a:pt x="457" y="310"/>
                </a:lnTo>
                <a:lnTo>
                  <a:pt x="415" y="295"/>
                </a:lnTo>
                <a:lnTo>
                  <a:pt x="372" y="283"/>
                </a:lnTo>
                <a:lnTo>
                  <a:pt x="329" y="272"/>
                </a:lnTo>
                <a:lnTo>
                  <a:pt x="284" y="265"/>
                </a:lnTo>
                <a:lnTo>
                  <a:pt x="238" y="259"/>
                </a:lnTo>
                <a:lnTo>
                  <a:pt x="192" y="255"/>
                </a:lnTo>
                <a:lnTo>
                  <a:pt x="146" y="254"/>
                </a:lnTo>
                <a:lnTo>
                  <a:pt x="146" y="254"/>
                </a:lnTo>
                <a:close/>
                <a:moveTo>
                  <a:pt x="146" y="762"/>
                </a:moveTo>
                <a:lnTo>
                  <a:pt x="146" y="762"/>
                </a:lnTo>
                <a:lnTo>
                  <a:pt x="127" y="762"/>
                </a:lnTo>
                <a:lnTo>
                  <a:pt x="108" y="764"/>
                </a:lnTo>
                <a:lnTo>
                  <a:pt x="72" y="770"/>
                </a:lnTo>
                <a:lnTo>
                  <a:pt x="72" y="918"/>
                </a:lnTo>
                <a:lnTo>
                  <a:pt x="72" y="918"/>
                </a:lnTo>
                <a:lnTo>
                  <a:pt x="90" y="914"/>
                </a:lnTo>
                <a:lnTo>
                  <a:pt x="108" y="911"/>
                </a:lnTo>
                <a:lnTo>
                  <a:pt x="127" y="908"/>
                </a:lnTo>
                <a:lnTo>
                  <a:pt x="146" y="908"/>
                </a:lnTo>
                <a:lnTo>
                  <a:pt x="146" y="908"/>
                </a:lnTo>
                <a:lnTo>
                  <a:pt x="172" y="909"/>
                </a:lnTo>
                <a:lnTo>
                  <a:pt x="196" y="914"/>
                </a:lnTo>
                <a:lnTo>
                  <a:pt x="221" y="919"/>
                </a:lnTo>
                <a:lnTo>
                  <a:pt x="244" y="928"/>
                </a:lnTo>
                <a:lnTo>
                  <a:pt x="267" y="938"/>
                </a:lnTo>
                <a:lnTo>
                  <a:pt x="287" y="951"/>
                </a:lnTo>
                <a:lnTo>
                  <a:pt x="307" y="966"/>
                </a:lnTo>
                <a:lnTo>
                  <a:pt x="324" y="983"/>
                </a:lnTo>
                <a:lnTo>
                  <a:pt x="342" y="1000"/>
                </a:lnTo>
                <a:lnTo>
                  <a:pt x="356" y="1020"/>
                </a:lnTo>
                <a:lnTo>
                  <a:pt x="369" y="1040"/>
                </a:lnTo>
                <a:lnTo>
                  <a:pt x="379" y="1063"/>
                </a:lnTo>
                <a:lnTo>
                  <a:pt x="388" y="1087"/>
                </a:lnTo>
                <a:lnTo>
                  <a:pt x="394" y="1111"/>
                </a:lnTo>
                <a:lnTo>
                  <a:pt x="398" y="1136"/>
                </a:lnTo>
                <a:lnTo>
                  <a:pt x="399" y="1161"/>
                </a:lnTo>
                <a:lnTo>
                  <a:pt x="399" y="1161"/>
                </a:lnTo>
                <a:lnTo>
                  <a:pt x="399" y="1180"/>
                </a:lnTo>
                <a:lnTo>
                  <a:pt x="396" y="1199"/>
                </a:lnTo>
                <a:lnTo>
                  <a:pt x="394" y="1218"/>
                </a:lnTo>
                <a:lnTo>
                  <a:pt x="389" y="1235"/>
                </a:lnTo>
                <a:lnTo>
                  <a:pt x="538" y="1235"/>
                </a:lnTo>
                <a:lnTo>
                  <a:pt x="538" y="1235"/>
                </a:lnTo>
                <a:lnTo>
                  <a:pt x="543" y="1199"/>
                </a:lnTo>
                <a:lnTo>
                  <a:pt x="545" y="1180"/>
                </a:lnTo>
                <a:lnTo>
                  <a:pt x="545" y="1161"/>
                </a:lnTo>
                <a:lnTo>
                  <a:pt x="545" y="1161"/>
                </a:lnTo>
                <a:lnTo>
                  <a:pt x="545" y="1141"/>
                </a:lnTo>
                <a:lnTo>
                  <a:pt x="542" y="1121"/>
                </a:lnTo>
                <a:lnTo>
                  <a:pt x="541" y="1101"/>
                </a:lnTo>
                <a:lnTo>
                  <a:pt x="536" y="1081"/>
                </a:lnTo>
                <a:lnTo>
                  <a:pt x="532" y="1062"/>
                </a:lnTo>
                <a:lnTo>
                  <a:pt x="526" y="1043"/>
                </a:lnTo>
                <a:lnTo>
                  <a:pt x="520" y="1025"/>
                </a:lnTo>
                <a:lnTo>
                  <a:pt x="513" y="1006"/>
                </a:lnTo>
                <a:lnTo>
                  <a:pt x="506" y="989"/>
                </a:lnTo>
                <a:lnTo>
                  <a:pt x="496" y="971"/>
                </a:lnTo>
                <a:lnTo>
                  <a:pt x="487" y="955"/>
                </a:lnTo>
                <a:lnTo>
                  <a:pt x="477" y="938"/>
                </a:lnTo>
                <a:lnTo>
                  <a:pt x="466" y="922"/>
                </a:lnTo>
                <a:lnTo>
                  <a:pt x="454" y="908"/>
                </a:lnTo>
                <a:lnTo>
                  <a:pt x="441" y="893"/>
                </a:lnTo>
                <a:lnTo>
                  <a:pt x="428" y="879"/>
                </a:lnTo>
                <a:lnTo>
                  <a:pt x="414" y="866"/>
                </a:lnTo>
                <a:lnTo>
                  <a:pt x="399" y="853"/>
                </a:lnTo>
                <a:lnTo>
                  <a:pt x="385" y="842"/>
                </a:lnTo>
                <a:lnTo>
                  <a:pt x="369" y="830"/>
                </a:lnTo>
                <a:lnTo>
                  <a:pt x="352" y="820"/>
                </a:lnTo>
                <a:lnTo>
                  <a:pt x="336" y="811"/>
                </a:lnTo>
                <a:lnTo>
                  <a:pt x="319" y="801"/>
                </a:lnTo>
                <a:lnTo>
                  <a:pt x="301" y="794"/>
                </a:lnTo>
                <a:lnTo>
                  <a:pt x="283" y="787"/>
                </a:lnTo>
                <a:lnTo>
                  <a:pt x="264" y="781"/>
                </a:lnTo>
                <a:lnTo>
                  <a:pt x="245" y="775"/>
                </a:lnTo>
                <a:lnTo>
                  <a:pt x="226" y="771"/>
                </a:lnTo>
                <a:lnTo>
                  <a:pt x="206" y="767"/>
                </a:lnTo>
                <a:lnTo>
                  <a:pt x="186" y="765"/>
                </a:lnTo>
                <a:lnTo>
                  <a:pt x="166" y="762"/>
                </a:lnTo>
                <a:lnTo>
                  <a:pt x="146" y="762"/>
                </a:lnTo>
                <a:lnTo>
                  <a:pt x="146" y="762"/>
                </a:lnTo>
                <a:close/>
              </a:path>
            </a:pathLst>
          </a:custGeom>
          <a:solidFill>
            <a:srgbClr val="00B050"/>
          </a:solidFill>
          <a:ln>
            <a:noFill/>
          </a:ln>
        </p:spPr>
        <p:txBody>
          <a:bodyPr vert="horz" wrap="square" lIns="40706" tIns="20353" rIns="40706" bIns="20353" numCol="1" anchor="t" anchorCtr="0" compatLnSpc="1">
            <a:prstTxWarp prst="textNoShape">
              <a:avLst/>
            </a:prstTxWarp>
          </a:bodyPr>
          <a:lstStyle/>
          <a:p>
            <a:pPr defTabSz="796584" fontAlgn="auto">
              <a:spcBef>
                <a:spcPts val="0"/>
              </a:spcBef>
              <a:spcAft>
                <a:spcPts val="0"/>
              </a:spcAft>
              <a:defRPr/>
            </a:pPr>
            <a:endParaRPr lang="zh-CN" altLang="en-US" sz="900" kern="0" dirty="0">
              <a:solidFill>
                <a:prstClr val="black"/>
              </a:solidFill>
              <a:latin typeface="方正兰亭细黑_GBK" panose="02000000000000000000" pitchFamily="2" charset="-122"/>
              <a:ea typeface="方正兰亭细黑_GBK" panose="02000000000000000000" pitchFamily="2" charset="-122"/>
              <a:cs typeface="Arial" pitchFamily="34" charset="0"/>
              <a:sym typeface="American Typewriter" charset="0"/>
            </a:endParaRPr>
          </a:p>
        </p:txBody>
      </p:sp>
      <p:pic>
        <p:nvPicPr>
          <p:cNvPr id="30" name="Picture 462" descr="图片152">
            <a:extLst>
              <a:ext uri="{FF2B5EF4-FFF2-40B4-BE49-F238E27FC236}">
                <a16:creationId xmlns:a16="http://schemas.microsoft.com/office/drawing/2014/main" id="{D0BB8842-B088-CE2D-DA5A-878A91E7877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870572" y="2725098"/>
            <a:ext cx="323607" cy="49492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07">
            <a:extLst>
              <a:ext uri="{FF2B5EF4-FFF2-40B4-BE49-F238E27FC236}">
                <a16:creationId xmlns:a16="http://schemas.microsoft.com/office/drawing/2014/main" id="{FDE3EE19-E827-501A-A82C-7ED75C3117B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55602" y="2419438"/>
            <a:ext cx="482257" cy="489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07">
            <a:extLst>
              <a:ext uri="{FF2B5EF4-FFF2-40B4-BE49-F238E27FC236}">
                <a16:creationId xmlns:a16="http://schemas.microsoft.com/office/drawing/2014/main" id="{E61CE3B9-882F-D4ED-4EC1-48FEE6787AC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55602" y="3122076"/>
            <a:ext cx="482257" cy="489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文本框 145">
            <a:extLst>
              <a:ext uri="{FF2B5EF4-FFF2-40B4-BE49-F238E27FC236}">
                <a16:creationId xmlns:a16="http://schemas.microsoft.com/office/drawing/2014/main" id="{B656850B-1566-5715-57C3-B0C57BA285A1}"/>
              </a:ext>
            </a:extLst>
          </p:cNvPr>
          <p:cNvSpPr txBox="1"/>
          <p:nvPr/>
        </p:nvSpPr>
        <p:spPr>
          <a:xfrm>
            <a:off x="7826860" y="3522488"/>
            <a:ext cx="761070" cy="307777"/>
          </a:xfrm>
          <a:prstGeom prst="rect">
            <a:avLst/>
          </a:prstGeom>
          <a:noFill/>
        </p:spPr>
        <p:txBody>
          <a:bodyPr wrap="square" rtlCol="0">
            <a:spAutoFit/>
          </a:bodyPr>
          <a:lstStyle/>
          <a:p>
            <a:pPr algn="ctr"/>
            <a:r>
              <a:rPr lang="en-US" altLang="zh-CN" sz="1400" b="1" dirty="0"/>
              <a:t>ONT</a:t>
            </a:r>
          </a:p>
        </p:txBody>
      </p:sp>
      <p:sp>
        <p:nvSpPr>
          <p:cNvPr id="34" name="文本框 145">
            <a:extLst>
              <a:ext uri="{FF2B5EF4-FFF2-40B4-BE49-F238E27FC236}">
                <a16:creationId xmlns:a16="http://schemas.microsoft.com/office/drawing/2014/main" id="{83AE6BC5-586F-4BC4-281B-F96D84F7517E}"/>
              </a:ext>
            </a:extLst>
          </p:cNvPr>
          <p:cNvSpPr txBox="1"/>
          <p:nvPr/>
        </p:nvSpPr>
        <p:spPr>
          <a:xfrm>
            <a:off x="8820180" y="3250207"/>
            <a:ext cx="761070" cy="307777"/>
          </a:xfrm>
          <a:prstGeom prst="rect">
            <a:avLst/>
          </a:prstGeom>
          <a:noFill/>
        </p:spPr>
        <p:txBody>
          <a:bodyPr wrap="square" rtlCol="0">
            <a:spAutoFit/>
          </a:bodyPr>
          <a:lstStyle/>
          <a:p>
            <a:pPr algn="ctr"/>
            <a:r>
              <a:rPr lang="en-US" altLang="zh-CN" sz="1400" b="1" dirty="0"/>
              <a:t>ODN</a:t>
            </a:r>
          </a:p>
        </p:txBody>
      </p:sp>
      <p:sp>
        <p:nvSpPr>
          <p:cNvPr id="35" name="文本框 145">
            <a:extLst>
              <a:ext uri="{FF2B5EF4-FFF2-40B4-BE49-F238E27FC236}">
                <a16:creationId xmlns:a16="http://schemas.microsoft.com/office/drawing/2014/main" id="{50C4ECF6-C5CE-EEB3-19C0-144C9E7BAB8D}"/>
              </a:ext>
            </a:extLst>
          </p:cNvPr>
          <p:cNvSpPr txBox="1"/>
          <p:nvPr/>
        </p:nvSpPr>
        <p:spPr>
          <a:xfrm>
            <a:off x="9651840" y="3254174"/>
            <a:ext cx="761070" cy="307777"/>
          </a:xfrm>
          <a:prstGeom prst="rect">
            <a:avLst/>
          </a:prstGeom>
          <a:noFill/>
        </p:spPr>
        <p:txBody>
          <a:bodyPr wrap="square" rtlCol="0">
            <a:spAutoFit/>
          </a:bodyPr>
          <a:lstStyle/>
          <a:p>
            <a:pPr algn="ctr"/>
            <a:r>
              <a:rPr lang="en-US" altLang="zh-CN" sz="1400" b="1" dirty="0"/>
              <a:t>OLT</a:t>
            </a:r>
          </a:p>
        </p:txBody>
      </p:sp>
      <p:cxnSp>
        <p:nvCxnSpPr>
          <p:cNvPr id="38" name="直接连接符 7">
            <a:extLst>
              <a:ext uri="{FF2B5EF4-FFF2-40B4-BE49-F238E27FC236}">
                <a16:creationId xmlns:a16="http://schemas.microsoft.com/office/drawing/2014/main" id="{C5D333FD-C743-B85F-3BFD-8AEDF56A4994}"/>
              </a:ext>
            </a:extLst>
          </p:cNvPr>
          <p:cNvCxnSpPr/>
          <p:nvPr/>
        </p:nvCxnSpPr>
        <p:spPr>
          <a:xfrm>
            <a:off x="10194179" y="2972562"/>
            <a:ext cx="548823" cy="0"/>
          </a:xfrm>
          <a:prstGeom prst="line">
            <a:avLst/>
          </a:prstGeom>
          <a:ln w="9525">
            <a:solidFill>
              <a:srgbClr val="0070C0"/>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DF18E241-7847-9767-C82D-EF23DC39BEE8}"/>
              </a:ext>
            </a:extLst>
          </p:cNvPr>
          <p:cNvSpPr txBox="1"/>
          <p:nvPr/>
        </p:nvSpPr>
        <p:spPr>
          <a:xfrm>
            <a:off x="7835047" y="1953781"/>
            <a:ext cx="1121396" cy="523220"/>
          </a:xfrm>
          <a:prstGeom prst="rect">
            <a:avLst/>
          </a:prstGeom>
          <a:noFill/>
        </p:spPr>
        <p:txBody>
          <a:bodyPr wrap="square">
            <a:spAutoFit/>
          </a:bodyPr>
          <a:lstStyle/>
          <a:p>
            <a:pPr algn="l"/>
            <a:r>
              <a:rPr lang="en-US" sz="1400" dirty="0"/>
              <a:t>Telemetry collection</a:t>
            </a:r>
          </a:p>
        </p:txBody>
      </p:sp>
      <p:sp>
        <p:nvSpPr>
          <p:cNvPr id="52" name="Shape 1207" descr="Freeform 6">
            <a:extLst>
              <a:ext uri="{FF2B5EF4-FFF2-40B4-BE49-F238E27FC236}">
                <a16:creationId xmlns:a16="http://schemas.microsoft.com/office/drawing/2014/main" id="{0297C7F3-76EA-5B4A-1A83-29B57E204E49}"/>
              </a:ext>
            </a:extLst>
          </p:cNvPr>
          <p:cNvSpPr/>
          <p:nvPr/>
        </p:nvSpPr>
        <p:spPr>
          <a:xfrm flipH="1">
            <a:off x="8594564" y="1118424"/>
            <a:ext cx="1688395" cy="725371"/>
          </a:xfrm>
          <a:custGeom>
            <a:avLst/>
            <a:gdLst/>
            <a:ahLst/>
            <a:cxnLst>
              <a:cxn ang="0">
                <a:pos x="wd2" y="hd2"/>
              </a:cxn>
              <a:cxn ang="5400000">
                <a:pos x="wd2" y="hd2"/>
              </a:cxn>
              <a:cxn ang="10800000">
                <a:pos x="wd2" y="hd2"/>
              </a:cxn>
              <a:cxn ang="16200000">
                <a:pos x="wd2" y="hd2"/>
              </a:cxn>
            </a:cxnLst>
            <a:rect l="0" t="0" r="r" b="b"/>
            <a:pathLst>
              <a:path w="21600" h="21600" extrusionOk="0">
                <a:moveTo>
                  <a:pt x="21600" y="16088"/>
                </a:moveTo>
                <a:cubicBezTo>
                  <a:pt x="21600" y="13059"/>
                  <a:pt x="20337" y="10577"/>
                  <a:pt x="18796" y="10577"/>
                </a:cubicBezTo>
                <a:cubicBezTo>
                  <a:pt x="18594" y="10577"/>
                  <a:pt x="18392" y="10626"/>
                  <a:pt x="18189" y="10726"/>
                </a:cubicBezTo>
                <a:cubicBezTo>
                  <a:pt x="18189" y="10577"/>
                  <a:pt x="18189" y="10428"/>
                  <a:pt x="18189" y="10279"/>
                </a:cubicBezTo>
                <a:cubicBezTo>
                  <a:pt x="18189" y="4618"/>
                  <a:pt x="15865" y="0"/>
                  <a:pt x="12960" y="0"/>
                </a:cubicBezTo>
                <a:cubicBezTo>
                  <a:pt x="10560" y="0"/>
                  <a:pt x="8539" y="3178"/>
                  <a:pt x="7907" y="7548"/>
                </a:cubicBezTo>
                <a:cubicBezTo>
                  <a:pt x="7200" y="6008"/>
                  <a:pt x="6164" y="5015"/>
                  <a:pt x="5002" y="5015"/>
                </a:cubicBezTo>
                <a:cubicBezTo>
                  <a:pt x="2829" y="5015"/>
                  <a:pt x="1061" y="8491"/>
                  <a:pt x="1061" y="12811"/>
                </a:cubicBezTo>
                <a:cubicBezTo>
                  <a:pt x="1061" y="13556"/>
                  <a:pt x="1112" y="14251"/>
                  <a:pt x="1213" y="14946"/>
                </a:cubicBezTo>
                <a:cubicBezTo>
                  <a:pt x="505" y="15393"/>
                  <a:pt x="0" y="16684"/>
                  <a:pt x="0" y="18174"/>
                </a:cubicBezTo>
                <a:cubicBezTo>
                  <a:pt x="0" y="20011"/>
                  <a:pt x="733" y="21501"/>
                  <a:pt x="1667" y="21600"/>
                </a:cubicBezTo>
                <a:cubicBezTo>
                  <a:pt x="1667" y="21600"/>
                  <a:pt x="1667" y="21600"/>
                  <a:pt x="1667" y="21600"/>
                </a:cubicBezTo>
                <a:cubicBezTo>
                  <a:pt x="18821" y="21600"/>
                  <a:pt x="18821" y="21600"/>
                  <a:pt x="18821" y="21600"/>
                </a:cubicBezTo>
                <a:cubicBezTo>
                  <a:pt x="18821" y="21600"/>
                  <a:pt x="18821" y="21600"/>
                  <a:pt x="18821" y="21600"/>
                </a:cubicBezTo>
                <a:cubicBezTo>
                  <a:pt x="20362" y="21550"/>
                  <a:pt x="21600" y="19117"/>
                  <a:pt x="21600" y="16088"/>
                </a:cubicBezTo>
                <a:close/>
              </a:path>
            </a:pathLst>
          </a:custGeom>
          <a:solidFill>
            <a:srgbClr val="EAF7FF"/>
          </a:solidFill>
          <a:ln w="12700">
            <a:solidFill>
              <a:schemeClr val="tx2"/>
            </a:solidFill>
            <a:miter lim="800000"/>
            <a:headEnd/>
            <a:tailEnd/>
          </a:ln>
        </p:spPr>
        <p:txBody>
          <a:bodyPr anchor="ctr"/>
          <a:lstStyle/>
          <a:p>
            <a:pPr algn="ctr" defTabSz="1217626">
              <a:defRPr/>
            </a:pPr>
            <a:endParaRPr lang="en-US" altLang="zh-CN" sz="1200" b="1" kern="0" dirty="0">
              <a:solidFill>
                <a:srgbClr val="15B0E8">
                  <a:lumMod val="50000"/>
                </a:srgbClr>
              </a:solidFill>
              <a:latin typeface="微软雅黑" panose="020B0503020204020204" pitchFamily="34" charset="-122"/>
              <a:ea typeface="微软雅黑" panose="020B0503020204020204" pitchFamily="34" charset="-122"/>
              <a:cs typeface="Huawei Sans" panose="020C0503030203020204" pitchFamily="34" charset="0"/>
              <a:sym typeface="FZLanTingHeiS-R-GB"/>
            </a:endParaRPr>
          </a:p>
        </p:txBody>
      </p:sp>
      <p:sp>
        <p:nvSpPr>
          <p:cNvPr id="53" name="矩形 131">
            <a:extLst>
              <a:ext uri="{FF2B5EF4-FFF2-40B4-BE49-F238E27FC236}">
                <a16:creationId xmlns:a16="http://schemas.microsoft.com/office/drawing/2014/main" id="{B89A96D1-02D0-AD86-2CED-FF30762E18B1}"/>
              </a:ext>
            </a:extLst>
          </p:cNvPr>
          <p:cNvSpPr/>
          <p:nvPr/>
        </p:nvSpPr>
        <p:spPr>
          <a:xfrm>
            <a:off x="8807549" y="1327651"/>
            <a:ext cx="1296573" cy="461665"/>
          </a:xfrm>
          <a:prstGeom prst="rect">
            <a:avLst/>
          </a:prstGeom>
        </p:spPr>
        <p:txBody>
          <a:bodyPr wrap="none">
            <a:spAutoFit/>
          </a:bodyPr>
          <a:lstStyle/>
          <a:p>
            <a:pPr algn="ctr" defTabSz="914034" fontAlgn="base">
              <a:spcBef>
                <a:spcPct val="0"/>
              </a:spcBef>
              <a:spcAft>
                <a:spcPct val="0"/>
              </a:spcAft>
            </a:pPr>
            <a:r>
              <a:rPr lang="en-US" altLang="zh-CN" sz="1200" dirty="0">
                <a:solidFill>
                  <a:srgbClr val="009999"/>
                </a:solidFill>
                <a:latin typeface="微软雅黑" panose="020B0503020204020204" pitchFamily="34" charset="-122"/>
                <a:ea typeface="微软雅黑" panose="020B0503020204020204" pitchFamily="34" charset="-122"/>
              </a:rPr>
              <a:t>Access </a:t>
            </a:r>
          </a:p>
          <a:p>
            <a:pPr algn="ctr" defTabSz="914034" fontAlgn="base">
              <a:spcBef>
                <a:spcPct val="0"/>
              </a:spcBef>
              <a:spcAft>
                <a:spcPct val="0"/>
              </a:spcAft>
            </a:pPr>
            <a:r>
              <a:rPr lang="en-US" altLang="zh-CN" sz="1200" dirty="0">
                <a:solidFill>
                  <a:srgbClr val="009999"/>
                </a:solidFill>
                <a:latin typeface="微软雅黑" panose="020B0503020204020204" pitchFamily="34" charset="-122"/>
                <a:ea typeface="微软雅黑" panose="020B0503020204020204" pitchFamily="34" charset="-122"/>
              </a:rPr>
              <a:t>SDN Controller</a:t>
            </a:r>
            <a:endParaRPr lang="zh-CN" altLang="en-US" sz="1200" dirty="0">
              <a:solidFill>
                <a:srgbClr val="009999"/>
              </a:solidFill>
              <a:latin typeface="微软雅黑" panose="020B0503020204020204" pitchFamily="34" charset="-122"/>
              <a:ea typeface="微软雅黑" panose="020B0503020204020204" pitchFamily="34" charset="-122"/>
            </a:endParaRPr>
          </a:p>
        </p:txBody>
      </p:sp>
      <p:cxnSp>
        <p:nvCxnSpPr>
          <p:cNvPr id="54" name="直接箭头连接符 135">
            <a:extLst>
              <a:ext uri="{FF2B5EF4-FFF2-40B4-BE49-F238E27FC236}">
                <a16:creationId xmlns:a16="http://schemas.microsoft.com/office/drawing/2014/main" id="{FA2D5E09-0234-D0A0-59DB-C299FF67C14F}"/>
              </a:ext>
            </a:extLst>
          </p:cNvPr>
          <p:cNvCxnSpPr>
            <a:cxnSpLocks/>
          </p:cNvCxnSpPr>
          <p:nvPr/>
        </p:nvCxnSpPr>
        <p:spPr>
          <a:xfrm flipH="1">
            <a:off x="8207395" y="1837629"/>
            <a:ext cx="541539" cy="765552"/>
          </a:xfrm>
          <a:prstGeom prst="straightConnector1">
            <a:avLst/>
          </a:prstGeom>
          <a:noFill/>
          <a:ln w="6350" cap="flat" cmpd="sng" algn="ctr">
            <a:solidFill>
              <a:srgbClr val="FFFFFF">
                <a:lumMod val="75000"/>
              </a:srgbClr>
            </a:solidFill>
            <a:prstDash val="solid"/>
            <a:miter lim="800000"/>
            <a:tailEnd type="triangle"/>
          </a:ln>
          <a:effectLst/>
        </p:spPr>
      </p:cxnSp>
      <p:cxnSp>
        <p:nvCxnSpPr>
          <p:cNvPr id="56" name="直接箭头连接符 135">
            <a:extLst>
              <a:ext uri="{FF2B5EF4-FFF2-40B4-BE49-F238E27FC236}">
                <a16:creationId xmlns:a16="http://schemas.microsoft.com/office/drawing/2014/main" id="{26471110-DF8F-C918-86D8-FCABEB28C32E}"/>
              </a:ext>
            </a:extLst>
          </p:cNvPr>
          <p:cNvCxnSpPr>
            <a:cxnSpLocks/>
          </p:cNvCxnSpPr>
          <p:nvPr/>
        </p:nvCxnSpPr>
        <p:spPr>
          <a:xfrm flipH="1">
            <a:off x="8258388" y="1837629"/>
            <a:ext cx="608181" cy="1511908"/>
          </a:xfrm>
          <a:prstGeom prst="straightConnector1">
            <a:avLst/>
          </a:prstGeom>
          <a:noFill/>
          <a:ln w="6350" cap="flat" cmpd="sng" algn="ctr">
            <a:solidFill>
              <a:srgbClr val="FFFFFF">
                <a:lumMod val="75000"/>
              </a:srgbClr>
            </a:solidFill>
            <a:prstDash val="solid"/>
            <a:miter lim="800000"/>
            <a:tailEnd type="triangle"/>
          </a:ln>
          <a:effectLst/>
        </p:spPr>
      </p:cxnSp>
      <p:cxnSp>
        <p:nvCxnSpPr>
          <p:cNvPr id="59" name="直接箭头连接符 135">
            <a:extLst>
              <a:ext uri="{FF2B5EF4-FFF2-40B4-BE49-F238E27FC236}">
                <a16:creationId xmlns:a16="http://schemas.microsoft.com/office/drawing/2014/main" id="{5F87BD36-04E2-ED39-EF9A-7FD21DAA9C58}"/>
              </a:ext>
            </a:extLst>
          </p:cNvPr>
          <p:cNvCxnSpPr>
            <a:cxnSpLocks/>
          </p:cNvCxnSpPr>
          <p:nvPr/>
        </p:nvCxnSpPr>
        <p:spPr>
          <a:xfrm flipH="1">
            <a:off x="9150045" y="1843795"/>
            <a:ext cx="27554" cy="1059403"/>
          </a:xfrm>
          <a:prstGeom prst="straightConnector1">
            <a:avLst/>
          </a:prstGeom>
          <a:noFill/>
          <a:ln w="6350" cap="flat" cmpd="sng" algn="ctr">
            <a:solidFill>
              <a:srgbClr val="FFFFFF">
                <a:lumMod val="75000"/>
              </a:srgbClr>
            </a:solidFill>
            <a:prstDash val="solid"/>
            <a:miter lim="800000"/>
            <a:tailEnd type="triangle"/>
          </a:ln>
          <a:effectLst/>
        </p:spPr>
      </p:cxnSp>
      <p:cxnSp>
        <p:nvCxnSpPr>
          <p:cNvPr id="63" name="直接箭头连接符 135">
            <a:extLst>
              <a:ext uri="{FF2B5EF4-FFF2-40B4-BE49-F238E27FC236}">
                <a16:creationId xmlns:a16="http://schemas.microsoft.com/office/drawing/2014/main" id="{DC251EC1-CFF2-E02F-B6B9-BAFE57B113BC}"/>
              </a:ext>
            </a:extLst>
          </p:cNvPr>
          <p:cNvCxnSpPr>
            <a:cxnSpLocks/>
            <a:endCxn id="30" idx="0"/>
          </p:cNvCxnSpPr>
          <p:nvPr/>
        </p:nvCxnSpPr>
        <p:spPr>
          <a:xfrm>
            <a:off x="10032375" y="1843795"/>
            <a:ext cx="1" cy="881303"/>
          </a:xfrm>
          <a:prstGeom prst="straightConnector1">
            <a:avLst/>
          </a:prstGeom>
          <a:noFill/>
          <a:ln w="6350" cap="flat" cmpd="sng" algn="ctr">
            <a:solidFill>
              <a:srgbClr val="FFFFFF">
                <a:lumMod val="75000"/>
              </a:srgbClr>
            </a:solidFill>
            <a:prstDash val="solid"/>
            <a:miter lim="800000"/>
            <a:tailEnd type="triangle"/>
          </a:ln>
          <a:effectLst/>
        </p:spPr>
      </p:cxnSp>
      <p:pic>
        <p:nvPicPr>
          <p:cNvPr id="455" name="图片 29">
            <a:extLst>
              <a:ext uri="{FF2B5EF4-FFF2-40B4-BE49-F238E27FC236}">
                <a16:creationId xmlns:a16="http://schemas.microsoft.com/office/drawing/2014/main" id="{027209CA-C5A9-E949-C4D2-23031E1471C9}"/>
              </a:ext>
            </a:extLst>
          </p:cNvPr>
          <p:cNvPicPr>
            <a:picLocks noChangeAspect="1"/>
          </p:cNvPicPr>
          <p:nvPr/>
        </p:nvPicPr>
        <p:blipFill>
          <a:blip r:embed="rId3"/>
          <a:stretch>
            <a:fillRect/>
          </a:stretch>
        </p:blipFill>
        <p:spPr>
          <a:xfrm>
            <a:off x="10045534" y="1210238"/>
            <a:ext cx="328719" cy="302065"/>
          </a:xfrm>
          <a:prstGeom prst="rect">
            <a:avLst/>
          </a:prstGeom>
          <a:effectLst>
            <a:glow rad="495300">
              <a:srgbClr val="1F497D">
                <a:alpha val="40000"/>
              </a:srgbClr>
            </a:glow>
          </a:effectLst>
        </p:spPr>
      </p:pic>
      <p:sp>
        <p:nvSpPr>
          <p:cNvPr id="456" name="TextBox 455">
            <a:extLst>
              <a:ext uri="{FF2B5EF4-FFF2-40B4-BE49-F238E27FC236}">
                <a16:creationId xmlns:a16="http://schemas.microsoft.com/office/drawing/2014/main" id="{9409284B-4803-633C-65AA-8C4404856E30}"/>
              </a:ext>
            </a:extLst>
          </p:cNvPr>
          <p:cNvSpPr txBox="1"/>
          <p:nvPr/>
        </p:nvSpPr>
        <p:spPr>
          <a:xfrm>
            <a:off x="9870572" y="764802"/>
            <a:ext cx="1479498" cy="523220"/>
          </a:xfrm>
          <a:prstGeom prst="rect">
            <a:avLst/>
          </a:prstGeom>
          <a:noFill/>
        </p:spPr>
        <p:txBody>
          <a:bodyPr wrap="square">
            <a:spAutoFit/>
          </a:bodyPr>
          <a:lstStyle/>
          <a:p>
            <a:pPr algn="l"/>
            <a:r>
              <a:rPr lang="en-US" sz="1400" dirty="0"/>
              <a:t>Scenario-based AI Algorithms</a:t>
            </a:r>
          </a:p>
        </p:txBody>
      </p:sp>
      <p:pic>
        <p:nvPicPr>
          <p:cNvPr id="458" name="图片 29">
            <a:extLst>
              <a:ext uri="{FF2B5EF4-FFF2-40B4-BE49-F238E27FC236}">
                <a16:creationId xmlns:a16="http://schemas.microsoft.com/office/drawing/2014/main" id="{94EE600C-F91F-A626-C96F-292FFE1C2205}"/>
              </a:ext>
            </a:extLst>
          </p:cNvPr>
          <p:cNvPicPr>
            <a:picLocks noChangeAspect="1"/>
          </p:cNvPicPr>
          <p:nvPr/>
        </p:nvPicPr>
        <p:blipFill>
          <a:blip r:embed="rId3"/>
          <a:stretch>
            <a:fillRect/>
          </a:stretch>
        </p:blipFill>
        <p:spPr>
          <a:xfrm>
            <a:off x="8472596" y="2586987"/>
            <a:ext cx="328719" cy="302065"/>
          </a:xfrm>
          <a:prstGeom prst="rect">
            <a:avLst/>
          </a:prstGeom>
          <a:effectLst>
            <a:glow rad="495300">
              <a:srgbClr val="1F497D">
                <a:alpha val="40000"/>
              </a:srgbClr>
            </a:glow>
          </a:effectLst>
        </p:spPr>
      </p:pic>
      <p:grpSp>
        <p:nvGrpSpPr>
          <p:cNvPr id="459" name="Group 458">
            <a:extLst>
              <a:ext uri="{FF2B5EF4-FFF2-40B4-BE49-F238E27FC236}">
                <a16:creationId xmlns:a16="http://schemas.microsoft.com/office/drawing/2014/main" id="{61C37A09-629B-9D07-55F2-AEAE80FA671D}"/>
              </a:ext>
            </a:extLst>
          </p:cNvPr>
          <p:cNvGrpSpPr/>
          <p:nvPr/>
        </p:nvGrpSpPr>
        <p:grpSpPr>
          <a:xfrm>
            <a:off x="6281117" y="939198"/>
            <a:ext cx="2135284" cy="885021"/>
            <a:chOff x="1761326" y="3907890"/>
            <a:chExt cx="3817692" cy="1840510"/>
          </a:xfrm>
        </p:grpSpPr>
        <p:sp>
          <p:nvSpPr>
            <p:cNvPr id="460" name="Rectangle 459">
              <a:extLst>
                <a:ext uri="{FF2B5EF4-FFF2-40B4-BE49-F238E27FC236}">
                  <a16:creationId xmlns:a16="http://schemas.microsoft.com/office/drawing/2014/main" id="{A740EAFD-2305-346B-1602-8BEEFF921388}"/>
                </a:ext>
              </a:extLst>
            </p:cNvPr>
            <p:cNvSpPr/>
            <p:nvPr/>
          </p:nvSpPr>
          <p:spPr>
            <a:xfrm>
              <a:off x="1761326" y="4684887"/>
              <a:ext cx="1003300" cy="466908"/>
            </a:xfrm>
            <a:prstGeom prst="rect">
              <a:avLst/>
            </a:prstGeom>
            <a:solidFill>
              <a:schemeClr val="accent5">
                <a:lumMod val="60000"/>
                <a:lumOff val="40000"/>
              </a:schemeClr>
            </a:solidFill>
            <a:ln w="19050">
              <a:solidFill>
                <a:srgbClr val="336699"/>
              </a:solidFill>
              <a:headEnd type="none" w="med" len="med"/>
              <a:tailEnd type="triangle" w="med" len="med"/>
            </a:ln>
          </p:spPr>
          <p:txBody>
            <a:bodyPr rtlCol="0" anchor="ctr"/>
            <a:lstStyle/>
            <a:p>
              <a:pPr algn="ctr"/>
              <a:r>
                <a:rPr lang="en-US" sz="600" dirty="0"/>
                <a:t>NE</a:t>
              </a:r>
            </a:p>
          </p:txBody>
        </p:sp>
        <p:sp>
          <p:nvSpPr>
            <p:cNvPr id="461" name="Rectangle 460">
              <a:extLst>
                <a:ext uri="{FF2B5EF4-FFF2-40B4-BE49-F238E27FC236}">
                  <a16:creationId xmlns:a16="http://schemas.microsoft.com/office/drawing/2014/main" id="{A0BD91EF-AFC0-5A77-56DD-2F4397CE055B}"/>
                </a:ext>
              </a:extLst>
            </p:cNvPr>
            <p:cNvSpPr/>
            <p:nvPr/>
          </p:nvSpPr>
          <p:spPr>
            <a:xfrm>
              <a:off x="4091284" y="4667648"/>
              <a:ext cx="1487734" cy="466908"/>
            </a:xfrm>
            <a:prstGeom prst="rect">
              <a:avLst/>
            </a:prstGeom>
            <a:solidFill>
              <a:schemeClr val="accent5">
                <a:lumMod val="60000"/>
                <a:lumOff val="40000"/>
              </a:schemeClr>
            </a:solidFill>
            <a:ln w="19050">
              <a:solidFill>
                <a:srgbClr val="336699"/>
              </a:solidFill>
              <a:headEnd type="none" w="med" len="med"/>
              <a:tailEnd type="triangle" w="med" len="med"/>
            </a:ln>
          </p:spPr>
          <p:txBody>
            <a:bodyPr rtlCol="0" anchor="ctr"/>
            <a:lstStyle/>
            <a:p>
              <a:pPr algn="l"/>
              <a:r>
                <a:rPr lang="en-US" sz="600" dirty="0"/>
                <a:t>Classification &amp; Policy Generation</a:t>
              </a:r>
            </a:p>
          </p:txBody>
        </p:sp>
        <p:sp>
          <p:nvSpPr>
            <p:cNvPr id="462" name="Rounded Rectangle 461">
              <a:extLst>
                <a:ext uri="{FF2B5EF4-FFF2-40B4-BE49-F238E27FC236}">
                  <a16:creationId xmlns:a16="http://schemas.microsoft.com/office/drawing/2014/main" id="{D77F503C-FA6A-94CF-55F3-9693C6DE13C1}"/>
                </a:ext>
              </a:extLst>
            </p:cNvPr>
            <p:cNvSpPr/>
            <p:nvPr/>
          </p:nvSpPr>
          <p:spPr>
            <a:xfrm>
              <a:off x="4765160" y="3907890"/>
              <a:ext cx="576043" cy="372720"/>
            </a:xfrm>
            <a:prstGeom prst="roundRect">
              <a:avLst/>
            </a:prstGeom>
            <a:solidFill>
              <a:srgbClr val="92D050"/>
            </a:solidFill>
            <a:ln w="19050">
              <a:solidFill>
                <a:srgbClr val="336699"/>
              </a:solidFill>
              <a:headEnd type="none" w="med" len="med"/>
              <a:tailEnd type="triangle" w="med" len="med"/>
            </a:ln>
          </p:spPr>
          <p:txBody>
            <a:bodyPr rtlCol="0" anchor="ctr"/>
            <a:lstStyle/>
            <a:p>
              <a:pPr algn="ctr"/>
              <a:r>
                <a:rPr lang="en-US" sz="600" dirty="0"/>
                <a:t>AI</a:t>
              </a:r>
            </a:p>
          </p:txBody>
        </p:sp>
        <p:cxnSp>
          <p:nvCxnSpPr>
            <p:cNvPr id="463" name="Straight Arrow Connector 462">
              <a:extLst>
                <a:ext uri="{FF2B5EF4-FFF2-40B4-BE49-F238E27FC236}">
                  <a16:creationId xmlns:a16="http://schemas.microsoft.com/office/drawing/2014/main" id="{F8648EB3-8A62-5A50-ED03-ED3626748908}"/>
                </a:ext>
              </a:extLst>
            </p:cNvPr>
            <p:cNvCxnSpPr>
              <a:cxnSpLocks/>
            </p:cNvCxnSpPr>
            <p:nvPr/>
          </p:nvCxnSpPr>
          <p:spPr>
            <a:xfrm>
              <a:off x="5066884" y="4326657"/>
              <a:ext cx="0" cy="306655"/>
            </a:xfrm>
            <a:prstGeom prst="straightConnector1">
              <a:avLst/>
            </a:prstGeom>
            <a:ln w="19050">
              <a:solidFill>
                <a:srgbClr val="336699"/>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64" name="Straight Arrow Connector 463">
              <a:extLst>
                <a:ext uri="{FF2B5EF4-FFF2-40B4-BE49-F238E27FC236}">
                  <a16:creationId xmlns:a16="http://schemas.microsoft.com/office/drawing/2014/main" id="{18B6BB66-01AA-63E2-10F9-F9FBBA715D4A}"/>
                </a:ext>
              </a:extLst>
            </p:cNvPr>
            <p:cNvCxnSpPr>
              <a:cxnSpLocks/>
              <a:stCxn id="460" idx="3"/>
              <a:endCxn id="461" idx="1"/>
            </p:cNvCxnSpPr>
            <p:nvPr/>
          </p:nvCxnSpPr>
          <p:spPr>
            <a:xfrm flipV="1">
              <a:off x="2764626" y="4901102"/>
              <a:ext cx="1326658" cy="17239"/>
            </a:xfrm>
            <a:prstGeom prst="straightConnector1">
              <a:avLst/>
            </a:prstGeom>
            <a:ln w="19050">
              <a:solidFill>
                <a:srgbClr val="336699"/>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65" name="Rounded Rectangle 464">
              <a:extLst>
                <a:ext uri="{FF2B5EF4-FFF2-40B4-BE49-F238E27FC236}">
                  <a16:creationId xmlns:a16="http://schemas.microsoft.com/office/drawing/2014/main" id="{97AC502C-BE38-02D9-52BC-1177014F66AE}"/>
                </a:ext>
              </a:extLst>
            </p:cNvPr>
            <p:cNvSpPr/>
            <p:nvPr/>
          </p:nvSpPr>
          <p:spPr>
            <a:xfrm>
              <a:off x="2984054" y="5441746"/>
              <a:ext cx="2082831" cy="306654"/>
            </a:xfrm>
            <a:prstGeom prst="roundRect">
              <a:avLst/>
            </a:prstGeom>
            <a:solidFill>
              <a:srgbClr val="92D050"/>
            </a:solidFill>
            <a:ln w="19050">
              <a:solidFill>
                <a:srgbClr val="336699"/>
              </a:solidFill>
              <a:headEnd type="none" w="med" len="med"/>
              <a:tailEnd type="triangle" w="med" len="med"/>
            </a:ln>
          </p:spPr>
          <p:txBody>
            <a:bodyPr rtlCol="0" anchor="ctr"/>
            <a:lstStyle/>
            <a:p>
              <a:pPr algn="l"/>
              <a:r>
                <a:rPr lang="en-US" sz="600" dirty="0"/>
                <a:t>Monitoring Configurations</a:t>
              </a:r>
            </a:p>
          </p:txBody>
        </p:sp>
        <p:cxnSp>
          <p:nvCxnSpPr>
            <p:cNvPr id="466" name="Elbow Connector 465">
              <a:extLst>
                <a:ext uri="{FF2B5EF4-FFF2-40B4-BE49-F238E27FC236}">
                  <a16:creationId xmlns:a16="http://schemas.microsoft.com/office/drawing/2014/main" id="{615F2076-B5F7-FA21-0A40-8468CA3DCCBB}"/>
                </a:ext>
              </a:extLst>
            </p:cNvPr>
            <p:cNvCxnSpPr>
              <a:cxnSpLocks/>
              <a:stCxn id="461" idx="3"/>
              <a:endCxn id="460" idx="1"/>
            </p:cNvCxnSpPr>
            <p:nvPr/>
          </p:nvCxnSpPr>
          <p:spPr>
            <a:xfrm flipH="1">
              <a:off x="1761326" y="4901102"/>
              <a:ext cx="3817692" cy="17239"/>
            </a:xfrm>
            <a:prstGeom prst="bentConnector5">
              <a:avLst>
                <a:gd name="adj1" fmla="val -5988"/>
                <a:gd name="adj2" fmla="val 5137728"/>
                <a:gd name="adj3" fmla="val 105988"/>
              </a:avLst>
            </a:prstGeom>
            <a:ln w="19050">
              <a:solidFill>
                <a:srgbClr val="336699"/>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67" name="Rounded Rectangle 466">
              <a:extLst>
                <a:ext uri="{FF2B5EF4-FFF2-40B4-BE49-F238E27FC236}">
                  <a16:creationId xmlns:a16="http://schemas.microsoft.com/office/drawing/2014/main" id="{4C4583DB-B6B9-84A8-5B45-1BE38E84386B}"/>
                </a:ext>
              </a:extLst>
            </p:cNvPr>
            <p:cNvSpPr/>
            <p:nvPr/>
          </p:nvSpPr>
          <p:spPr>
            <a:xfrm>
              <a:off x="2984054" y="4594044"/>
              <a:ext cx="986109" cy="306654"/>
            </a:xfrm>
            <a:prstGeom prst="roundRect">
              <a:avLst/>
            </a:prstGeom>
            <a:solidFill>
              <a:srgbClr val="92D050"/>
            </a:solidFill>
            <a:ln w="19050">
              <a:solidFill>
                <a:srgbClr val="336699"/>
              </a:solidFill>
              <a:headEnd type="none" w="med" len="med"/>
              <a:tailEnd type="triangle" w="med" len="med"/>
            </a:ln>
          </p:spPr>
          <p:txBody>
            <a:bodyPr rtlCol="0" anchor="ctr"/>
            <a:lstStyle/>
            <a:p>
              <a:pPr algn="l"/>
              <a:r>
                <a:rPr lang="en-US" sz="600" dirty="0"/>
                <a:t>Telemetry</a:t>
              </a:r>
            </a:p>
          </p:txBody>
        </p:sp>
      </p:grpSp>
      <p:sp>
        <p:nvSpPr>
          <p:cNvPr id="3" name="TextBox 2">
            <a:extLst>
              <a:ext uri="{FF2B5EF4-FFF2-40B4-BE49-F238E27FC236}">
                <a16:creationId xmlns:a16="http://schemas.microsoft.com/office/drawing/2014/main" id="{44873999-4F13-17AB-B4B0-284BC2CE3FF1}"/>
              </a:ext>
            </a:extLst>
          </p:cNvPr>
          <p:cNvSpPr txBox="1"/>
          <p:nvPr/>
        </p:nvSpPr>
        <p:spPr>
          <a:xfrm>
            <a:off x="10138103" y="62322"/>
            <a:ext cx="1995695" cy="369332"/>
          </a:xfrm>
          <a:prstGeom prst="rect">
            <a:avLst/>
          </a:prstGeom>
          <a:noFill/>
        </p:spPr>
        <p:txBody>
          <a:bodyPr wrap="square">
            <a:spAutoFit/>
          </a:bodyPr>
          <a:lstStyle/>
          <a:p>
            <a:r>
              <a:rPr lang="en-US" dirty="0">
                <a:solidFill>
                  <a:srgbClr val="92D050"/>
                </a:solidFill>
              </a:rPr>
              <a:t>AIM Use Case #8</a:t>
            </a:r>
          </a:p>
        </p:txBody>
      </p:sp>
    </p:spTree>
    <p:extLst>
      <p:ext uri="{BB962C8B-B14F-4D97-AF65-F5344CB8AC3E}">
        <p14:creationId xmlns:p14="http://schemas.microsoft.com/office/powerpoint/2010/main" val="1237085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46099-B10F-AEFC-F1D3-947A686BAA5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36F0828-27FF-C2A2-5BD0-4B0B8A7E2E85}"/>
              </a:ext>
            </a:extLst>
          </p:cNvPr>
          <p:cNvSpPr>
            <a:spLocks noGrp="1"/>
          </p:cNvSpPr>
          <p:nvPr>
            <p:ph type="title"/>
          </p:nvPr>
        </p:nvSpPr>
        <p:spPr>
          <a:xfrm>
            <a:off x="838200" y="365126"/>
            <a:ext cx="11264900" cy="806450"/>
          </a:xfrm>
        </p:spPr>
        <p:txBody>
          <a:bodyPr>
            <a:normAutofit fontScale="90000"/>
          </a:bodyPr>
          <a:lstStyle/>
          <a:p>
            <a:r>
              <a:rPr lang="en-US" dirty="0"/>
              <a:t>Lab Test : Autonomous Level Evaluation of Home Broadband Network</a:t>
            </a:r>
          </a:p>
        </p:txBody>
      </p:sp>
      <p:sp>
        <p:nvSpPr>
          <p:cNvPr id="6" name="Content Placeholder 5">
            <a:extLst>
              <a:ext uri="{FF2B5EF4-FFF2-40B4-BE49-F238E27FC236}">
                <a16:creationId xmlns:a16="http://schemas.microsoft.com/office/drawing/2014/main" id="{0DEE135F-64E9-E8C8-C79B-268A346C5976}"/>
              </a:ext>
            </a:extLst>
          </p:cNvPr>
          <p:cNvSpPr>
            <a:spLocks noGrp="1"/>
          </p:cNvSpPr>
          <p:nvPr>
            <p:ph idx="1"/>
          </p:nvPr>
        </p:nvSpPr>
        <p:spPr>
          <a:xfrm>
            <a:off x="838200" y="1147148"/>
            <a:ext cx="10807700" cy="1888329"/>
          </a:xfrm>
        </p:spPr>
        <p:txBody>
          <a:bodyPr>
            <a:normAutofit fontScale="92500" lnSpcReduction="10000"/>
          </a:bodyPr>
          <a:lstStyle/>
          <a:p>
            <a:r>
              <a:rPr lang="en-US" sz="2000" dirty="0"/>
              <a:t>Lab test was conducted by CCSA on a quality broadband intelligent operation and maintenance system</a:t>
            </a:r>
          </a:p>
          <a:p>
            <a:r>
              <a:rPr lang="en-US" sz="2000" dirty="0"/>
              <a:t>+22 test cases focusing on user/application experience over a FTTR broadband access network</a:t>
            </a:r>
          </a:p>
          <a:p>
            <a:r>
              <a:rPr lang="en-US" sz="2000" dirty="0"/>
              <a:t>Cloud-native access network controller with AI/ML analytics</a:t>
            </a:r>
          </a:p>
          <a:p>
            <a:r>
              <a:rPr lang="en-US" sz="2000" dirty="0"/>
              <a:t>The result shows that in all tested use cases the intelligent solution </a:t>
            </a:r>
            <a:r>
              <a:rPr lang="en-US" sz="2000" dirty="0">
                <a:solidFill>
                  <a:srgbClr val="C00000"/>
                </a:solidFill>
              </a:rPr>
              <a:t>achieved L3 - L4 autonomous network capability</a:t>
            </a:r>
          </a:p>
        </p:txBody>
      </p:sp>
      <p:grpSp>
        <p:nvGrpSpPr>
          <p:cNvPr id="3" name="Group 2">
            <a:extLst>
              <a:ext uri="{FF2B5EF4-FFF2-40B4-BE49-F238E27FC236}">
                <a16:creationId xmlns:a16="http://schemas.microsoft.com/office/drawing/2014/main" id="{E546FFCC-66C6-ACD5-AAE2-CD55F3CE57F0}"/>
              </a:ext>
            </a:extLst>
          </p:cNvPr>
          <p:cNvGrpSpPr/>
          <p:nvPr/>
        </p:nvGrpSpPr>
        <p:grpSpPr>
          <a:xfrm>
            <a:off x="1084372" y="3281783"/>
            <a:ext cx="2214979" cy="3179980"/>
            <a:chOff x="838199" y="2318571"/>
            <a:chExt cx="2476918" cy="3704622"/>
          </a:xfrm>
        </p:grpSpPr>
        <p:sp>
          <p:nvSpPr>
            <p:cNvPr id="18" name="Down Arrow 17">
              <a:extLst>
                <a:ext uri="{FF2B5EF4-FFF2-40B4-BE49-F238E27FC236}">
                  <a16:creationId xmlns:a16="http://schemas.microsoft.com/office/drawing/2014/main" id="{45247F75-9F47-19D4-22DC-D457827FEF3D}"/>
                </a:ext>
              </a:extLst>
            </p:cNvPr>
            <p:cNvSpPr/>
            <p:nvPr/>
          </p:nvSpPr>
          <p:spPr>
            <a:xfrm rot="10800000">
              <a:off x="838200" y="3074780"/>
              <a:ext cx="623237" cy="2661912"/>
            </a:xfrm>
            <a:prstGeom prst="downArrow">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 name="矩形 176">
              <a:extLst>
                <a:ext uri="{FF2B5EF4-FFF2-40B4-BE49-F238E27FC236}">
                  <a16:creationId xmlns:a16="http://schemas.microsoft.com/office/drawing/2014/main" id="{62B7D57F-BCD9-E0F5-64F1-2BB9F5A003CD}"/>
                </a:ext>
              </a:extLst>
            </p:cNvPr>
            <p:cNvSpPr/>
            <p:nvPr/>
          </p:nvSpPr>
          <p:spPr>
            <a:xfrm>
              <a:off x="838199" y="2602734"/>
              <a:ext cx="2476918" cy="3420459"/>
            </a:xfrm>
            <a:prstGeom prst="rect">
              <a:avLst/>
            </a:prstGeom>
            <a:solidFill>
              <a:sysClr val="windowText" lastClr="000000">
                <a:lumMod val="50000"/>
                <a:lumOff val="50000"/>
                <a:alpha val="2000"/>
              </a:sysClr>
            </a:solidFill>
            <a:ln w="12700" cap="flat" cmpd="sng" algn="ctr">
              <a:solidFill>
                <a:schemeClr val="tx1"/>
              </a:solidFill>
              <a:prstDash val="solid"/>
              <a:miter lim="800000"/>
            </a:ln>
            <a:effectLst/>
          </p:spPr>
          <p:txBody>
            <a:bodyPr rtlCol="0" anchor="ctr"/>
            <a:lstStyle/>
            <a:p>
              <a:pPr algn="ctr" defTabSz="456813"/>
              <a:endParaRPr lang="zh-CN" altLang="en-US" sz="1400" kern="0" dirty="0">
                <a:solidFill>
                  <a:schemeClr val="tx2"/>
                </a:solidFill>
                <a:cs typeface="Arial Unicode MS" panose="020B0604020202020204" pitchFamily="34" charset="-122"/>
                <a:sym typeface="+mn-lt"/>
              </a:endParaRPr>
            </a:p>
          </p:txBody>
        </p:sp>
        <p:sp>
          <p:nvSpPr>
            <p:cNvPr id="5" name="Rounded Rectangle 4">
              <a:extLst>
                <a:ext uri="{FF2B5EF4-FFF2-40B4-BE49-F238E27FC236}">
                  <a16:creationId xmlns:a16="http://schemas.microsoft.com/office/drawing/2014/main" id="{640C322D-6C15-9C8B-CF72-3D800F2B5B45}"/>
                </a:ext>
              </a:extLst>
            </p:cNvPr>
            <p:cNvSpPr/>
            <p:nvPr/>
          </p:nvSpPr>
          <p:spPr>
            <a:xfrm>
              <a:off x="983644" y="2318571"/>
              <a:ext cx="2172574" cy="568325"/>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rPr>
                <a:t>Autonomous Network</a:t>
              </a:r>
            </a:p>
            <a:p>
              <a:pPr algn="ctr"/>
              <a:r>
                <a:rPr lang="en-US" sz="1400" dirty="0">
                  <a:solidFill>
                    <a:srgbClr val="000000"/>
                  </a:solidFill>
                </a:rPr>
                <a:t> Levels</a:t>
              </a:r>
            </a:p>
          </p:txBody>
        </p:sp>
        <p:sp>
          <p:nvSpPr>
            <p:cNvPr id="7" name="文本框 541">
              <a:extLst>
                <a:ext uri="{FF2B5EF4-FFF2-40B4-BE49-F238E27FC236}">
                  <a16:creationId xmlns:a16="http://schemas.microsoft.com/office/drawing/2014/main" id="{AA856B25-939D-2E77-9648-90F766109588}"/>
                </a:ext>
              </a:extLst>
            </p:cNvPr>
            <p:cNvSpPr txBox="1"/>
            <p:nvPr/>
          </p:nvSpPr>
          <p:spPr>
            <a:xfrm>
              <a:off x="1531029" y="5148433"/>
              <a:ext cx="1689100" cy="588259"/>
            </a:xfrm>
            <a:prstGeom prst="round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3175">
              <a:noFill/>
              <a:miter lim="800000"/>
              <a:headEnd/>
              <a:tailEnd/>
            </a:ln>
            <a:effectLst/>
          </p:spPr>
          <p:txBody>
            <a:bodyPr lIns="0" tIns="0" rIns="0" bIns="0" anchor="ctr">
              <a:noAutofit/>
            </a:bodyPr>
            <a:lstStyle>
              <a:defPPr>
                <a:defRPr lang="en-US"/>
              </a:defPPr>
              <a:lvl1pPr marR="0" lvl="0" indent="0" algn="ctr" defTabSz="311735" fontAlgn="ctr">
                <a:lnSpc>
                  <a:spcPct val="100000"/>
                </a:lnSpc>
                <a:spcBef>
                  <a:spcPts val="0"/>
                </a:spcBef>
                <a:spcAft>
                  <a:spcPts val="0"/>
                </a:spcAft>
                <a:buClrTx/>
                <a:buSzTx/>
                <a:buFontTx/>
                <a:buNone/>
                <a:tabLst/>
                <a:defRPr kumimoji="0" sz="600" b="0" i="0" u="none" strike="noStrike" cap="none" spc="0" normalizeH="0" baseline="0">
                  <a:ln>
                    <a:noFill/>
                  </a:ln>
                  <a:solidFill>
                    <a:prstClr val="white"/>
                  </a:solidFill>
                  <a:effectLst/>
                  <a:uLnTx/>
                  <a:uFillTx/>
                  <a:latin typeface="Arial" panose="020B0604020202020204" pitchFamily="34" charset="0"/>
                  <a:ea typeface="Arial Unicode MS" panose="020B0604020202020204" pitchFamily="34" charset="-122"/>
                </a:defRPr>
              </a:lvl1pPr>
            </a:lstStyle>
            <a:p>
              <a:pPr lvl="0" algn="l" defTabSz="311610"/>
              <a:r>
                <a:rPr lang="en-US" altLang="zh-CN" sz="1000" kern="0" dirty="0">
                  <a:solidFill>
                    <a:schemeClr val="tx2"/>
                  </a:solidFill>
                  <a:latin typeface="+mn-lt"/>
                  <a:ea typeface="+mn-ea"/>
                  <a:sym typeface="+mn-lt"/>
                </a:rPr>
                <a:t>Manual data collection </a:t>
              </a:r>
            </a:p>
            <a:p>
              <a:pPr lvl="0" algn="l" defTabSz="311610"/>
              <a:r>
                <a:rPr lang="en-US" altLang="zh-CN" sz="1000" kern="0" dirty="0">
                  <a:solidFill>
                    <a:schemeClr val="tx2"/>
                  </a:solidFill>
                  <a:latin typeface="+mn-lt"/>
                  <a:ea typeface="+mn-ea"/>
                  <a:sym typeface="+mn-lt"/>
                </a:rPr>
                <a:t>Manual quality Identification</a:t>
              </a:r>
              <a:endParaRPr lang="zh-CN" altLang="en-US" sz="1000" kern="0" dirty="0">
                <a:solidFill>
                  <a:schemeClr val="tx2"/>
                </a:solidFill>
                <a:latin typeface="+mn-lt"/>
                <a:ea typeface="+mn-ea"/>
                <a:sym typeface="+mn-lt"/>
              </a:endParaRPr>
            </a:p>
          </p:txBody>
        </p:sp>
        <p:sp>
          <p:nvSpPr>
            <p:cNvPr id="9" name="TextBox 8">
              <a:extLst>
                <a:ext uri="{FF2B5EF4-FFF2-40B4-BE49-F238E27FC236}">
                  <a16:creationId xmlns:a16="http://schemas.microsoft.com/office/drawing/2014/main" id="{E393CACB-1E21-9316-FF09-B1D66C159942}"/>
                </a:ext>
              </a:extLst>
            </p:cNvPr>
            <p:cNvSpPr txBox="1"/>
            <p:nvPr/>
          </p:nvSpPr>
          <p:spPr>
            <a:xfrm>
              <a:off x="903638" y="5367360"/>
              <a:ext cx="428783" cy="358555"/>
            </a:xfrm>
            <a:prstGeom prst="rect">
              <a:avLst/>
            </a:prstGeom>
            <a:noFill/>
          </p:spPr>
          <p:txBody>
            <a:bodyPr wrap="none" rtlCol="0">
              <a:spAutoFit/>
            </a:bodyPr>
            <a:lstStyle/>
            <a:p>
              <a:r>
                <a:rPr lang="en-US" sz="1400" dirty="0"/>
                <a:t>L1</a:t>
              </a:r>
            </a:p>
          </p:txBody>
        </p:sp>
        <p:sp>
          <p:nvSpPr>
            <p:cNvPr id="10" name="文本框 541">
              <a:extLst>
                <a:ext uri="{FF2B5EF4-FFF2-40B4-BE49-F238E27FC236}">
                  <a16:creationId xmlns:a16="http://schemas.microsoft.com/office/drawing/2014/main" id="{406F9477-1561-6E90-FEB9-4645596A3D33}"/>
                </a:ext>
              </a:extLst>
            </p:cNvPr>
            <p:cNvSpPr txBox="1"/>
            <p:nvPr/>
          </p:nvSpPr>
          <p:spPr>
            <a:xfrm>
              <a:off x="1531029" y="4480652"/>
              <a:ext cx="1689100" cy="588259"/>
            </a:xfrm>
            <a:prstGeom prst="round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3175">
              <a:noFill/>
              <a:miter lim="800000"/>
              <a:headEnd/>
              <a:tailEnd/>
            </a:ln>
            <a:effectLst/>
          </p:spPr>
          <p:txBody>
            <a:bodyPr lIns="0" tIns="0" rIns="0" bIns="0" anchor="ctr">
              <a:noAutofit/>
            </a:bodyPr>
            <a:lstStyle>
              <a:defPPr>
                <a:defRPr lang="en-US"/>
              </a:defPPr>
              <a:lvl1pPr marR="0" lvl="0" indent="0" algn="ctr" defTabSz="311735" fontAlgn="ctr">
                <a:lnSpc>
                  <a:spcPct val="100000"/>
                </a:lnSpc>
                <a:spcBef>
                  <a:spcPts val="0"/>
                </a:spcBef>
                <a:spcAft>
                  <a:spcPts val="0"/>
                </a:spcAft>
                <a:buClrTx/>
                <a:buSzTx/>
                <a:buFontTx/>
                <a:buNone/>
                <a:tabLst/>
                <a:defRPr kumimoji="0" sz="600" b="0" i="0" u="none" strike="noStrike" cap="none" spc="0" normalizeH="0" baseline="0">
                  <a:ln>
                    <a:noFill/>
                  </a:ln>
                  <a:solidFill>
                    <a:prstClr val="white"/>
                  </a:solidFill>
                  <a:effectLst/>
                  <a:uLnTx/>
                  <a:uFillTx/>
                  <a:latin typeface="Arial" panose="020B0604020202020204" pitchFamily="34" charset="0"/>
                  <a:ea typeface="Arial Unicode MS" panose="020B0604020202020204" pitchFamily="34" charset="-122"/>
                </a:defRPr>
              </a:lvl1pPr>
            </a:lstStyle>
            <a:p>
              <a:pPr lvl="0" algn="l" defTabSz="311610"/>
              <a:r>
                <a:rPr lang="en-US" altLang="zh-CN" sz="1000" kern="0" dirty="0">
                  <a:solidFill>
                    <a:schemeClr val="tx2"/>
                  </a:solidFill>
                  <a:latin typeface="+mn-lt"/>
                  <a:ea typeface="+mn-ea"/>
                  <a:sym typeface="+mn-lt"/>
                </a:rPr>
                <a:t>Auto-data collection</a:t>
              </a:r>
            </a:p>
            <a:p>
              <a:pPr lvl="0" algn="l" defTabSz="311610"/>
              <a:r>
                <a:rPr lang="en-US" altLang="zh-CN" sz="1000" kern="0" dirty="0">
                  <a:solidFill>
                    <a:schemeClr val="tx2"/>
                  </a:solidFill>
                  <a:latin typeface="+mn-lt"/>
                  <a:ea typeface="+mn-ea"/>
                  <a:sym typeface="+mn-lt"/>
                </a:rPr>
                <a:t>Manual quality Identification</a:t>
              </a:r>
              <a:endParaRPr lang="zh-CN" altLang="en-US" sz="1000" kern="0" dirty="0">
                <a:solidFill>
                  <a:schemeClr val="tx2"/>
                </a:solidFill>
                <a:latin typeface="+mn-lt"/>
                <a:ea typeface="+mn-ea"/>
                <a:sym typeface="+mn-lt"/>
              </a:endParaRPr>
            </a:p>
          </p:txBody>
        </p:sp>
        <p:sp>
          <p:nvSpPr>
            <p:cNvPr id="11" name="TextBox 10">
              <a:extLst>
                <a:ext uri="{FF2B5EF4-FFF2-40B4-BE49-F238E27FC236}">
                  <a16:creationId xmlns:a16="http://schemas.microsoft.com/office/drawing/2014/main" id="{551E0D72-6BD6-C401-3D40-B317BA493503}"/>
                </a:ext>
              </a:extLst>
            </p:cNvPr>
            <p:cNvSpPr txBox="1"/>
            <p:nvPr/>
          </p:nvSpPr>
          <p:spPr>
            <a:xfrm>
              <a:off x="916548" y="4656675"/>
              <a:ext cx="428783" cy="358555"/>
            </a:xfrm>
            <a:prstGeom prst="rect">
              <a:avLst/>
            </a:prstGeom>
            <a:noFill/>
          </p:spPr>
          <p:txBody>
            <a:bodyPr wrap="none" rtlCol="0">
              <a:spAutoFit/>
            </a:bodyPr>
            <a:lstStyle/>
            <a:p>
              <a:r>
                <a:rPr lang="en-US" sz="1400" dirty="0"/>
                <a:t>L2</a:t>
              </a:r>
            </a:p>
          </p:txBody>
        </p:sp>
        <p:sp>
          <p:nvSpPr>
            <p:cNvPr id="12" name="文本框 541">
              <a:extLst>
                <a:ext uri="{FF2B5EF4-FFF2-40B4-BE49-F238E27FC236}">
                  <a16:creationId xmlns:a16="http://schemas.microsoft.com/office/drawing/2014/main" id="{A92AF08B-2501-4277-935D-913AACB24194}"/>
                </a:ext>
              </a:extLst>
            </p:cNvPr>
            <p:cNvSpPr txBox="1"/>
            <p:nvPr/>
          </p:nvSpPr>
          <p:spPr>
            <a:xfrm>
              <a:off x="1531029" y="3838841"/>
              <a:ext cx="1689100" cy="588259"/>
            </a:xfrm>
            <a:prstGeom prst="round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3175">
              <a:noFill/>
              <a:miter lim="800000"/>
              <a:headEnd/>
              <a:tailEnd/>
            </a:ln>
            <a:effectLst/>
          </p:spPr>
          <p:txBody>
            <a:bodyPr lIns="0" tIns="0" rIns="0" bIns="0" anchor="ctr">
              <a:noAutofit/>
            </a:bodyPr>
            <a:lstStyle>
              <a:defPPr>
                <a:defRPr lang="en-US"/>
              </a:defPPr>
              <a:lvl1pPr marR="0" lvl="0" indent="0" algn="ctr" defTabSz="311735" fontAlgn="ctr">
                <a:lnSpc>
                  <a:spcPct val="100000"/>
                </a:lnSpc>
                <a:spcBef>
                  <a:spcPts val="0"/>
                </a:spcBef>
                <a:spcAft>
                  <a:spcPts val="0"/>
                </a:spcAft>
                <a:buClrTx/>
                <a:buSzTx/>
                <a:buFontTx/>
                <a:buNone/>
                <a:tabLst/>
                <a:defRPr kumimoji="0" sz="600" b="0" i="0" u="none" strike="noStrike" cap="none" spc="0" normalizeH="0" baseline="0">
                  <a:ln>
                    <a:noFill/>
                  </a:ln>
                  <a:solidFill>
                    <a:prstClr val="white"/>
                  </a:solidFill>
                  <a:effectLst/>
                  <a:uLnTx/>
                  <a:uFillTx/>
                  <a:latin typeface="Arial" panose="020B0604020202020204" pitchFamily="34" charset="0"/>
                  <a:ea typeface="Arial Unicode MS" panose="020B0604020202020204" pitchFamily="34" charset="-122"/>
                </a:defRPr>
              </a:lvl1pPr>
            </a:lstStyle>
            <a:p>
              <a:pPr lvl="0" algn="l" defTabSz="311610"/>
              <a:r>
                <a:rPr lang="en-US" altLang="zh-CN" sz="1000" kern="0" dirty="0">
                  <a:solidFill>
                    <a:schemeClr val="tx2"/>
                  </a:solidFill>
                  <a:latin typeface="+mn-lt"/>
                  <a:ea typeface="+mn-ea"/>
                  <a:sym typeface="+mn-lt"/>
                </a:rPr>
                <a:t>Auto-data collection</a:t>
              </a:r>
            </a:p>
            <a:p>
              <a:pPr lvl="0" algn="l" defTabSz="311610"/>
              <a:r>
                <a:rPr lang="en-US" altLang="zh-CN" sz="1000" kern="0" dirty="0">
                  <a:solidFill>
                    <a:schemeClr val="tx2"/>
                  </a:solidFill>
                  <a:latin typeface="+mn-lt"/>
                  <a:ea typeface="+mn-ea"/>
                  <a:sym typeface="+mn-lt"/>
                </a:rPr>
                <a:t>Auto quality identification with pre-defined policies</a:t>
              </a:r>
              <a:endParaRPr lang="zh-CN" altLang="en-US" sz="1000" kern="0" dirty="0">
                <a:solidFill>
                  <a:schemeClr val="tx2"/>
                </a:solidFill>
                <a:latin typeface="+mn-lt"/>
                <a:ea typeface="+mn-ea"/>
                <a:sym typeface="+mn-lt"/>
              </a:endParaRPr>
            </a:p>
          </p:txBody>
        </p:sp>
        <p:sp>
          <p:nvSpPr>
            <p:cNvPr id="13" name="TextBox 12">
              <a:extLst>
                <a:ext uri="{FF2B5EF4-FFF2-40B4-BE49-F238E27FC236}">
                  <a16:creationId xmlns:a16="http://schemas.microsoft.com/office/drawing/2014/main" id="{685394DD-E07A-363E-F1C8-D7BC64E750BD}"/>
                </a:ext>
              </a:extLst>
            </p:cNvPr>
            <p:cNvSpPr txBox="1"/>
            <p:nvPr/>
          </p:nvSpPr>
          <p:spPr>
            <a:xfrm>
              <a:off x="929246" y="3966481"/>
              <a:ext cx="428783" cy="358555"/>
            </a:xfrm>
            <a:prstGeom prst="rect">
              <a:avLst/>
            </a:prstGeom>
            <a:noFill/>
          </p:spPr>
          <p:txBody>
            <a:bodyPr wrap="none" rtlCol="0">
              <a:spAutoFit/>
            </a:bodyPr>
            <a:lstStyle/>
            <a:p>
              <a:r>
                <a:rPr lang="en-US" sz="1400" dirty="0"/>
                <a:t>L3</a:t>
              </a:r>
            </a:p>
          </p:txBody>
        </p:sp>
        <p:sp>
          <p:nvSpPr>
            <p:cNvPr id="14" name="文本框 541">
              <a:extLst>
                <a:ext uri="{FF2B5EF4-FFF2-40B4-BE49-F238E27FC236}">
                  <a16:creationId xmlns:a16="http://schemas.microsoft.com/office/drawing/2014/main" id="{6067CEF9-7B64-5545-F48B-1255255F8085}"/>
                </a:ext>
              </a:extLst>
            </p:cNvPr>
            <p:cNvSpPr txBox="1"/>
            <p:nvPr/>
          </p:nvSpPr>
          <p:spPr>
            <a:xfrm>
              <a:off x="1531029" y="3171060"/>
              <a:ext cx="1689100" cy="588259"/>
            </a:xfrm>
            <a:prstGeom prst="round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3175">
              <a:noFill/>
              <a:miter lim="800000"/>
              <a:headEnd/>
              <a:tailEnd/>
            </a:ln>
            <a:effectLst/>
          </p:spPr>
          <p:txBody>
            <a:bodyPr lIns="0" tIns="0" rIns="0" bIns="0" anchor="ctr">
              <a:noAutofit/>
            </a:bodyPr>
            <a:lstStyle>
              <a:defPPr>
                <a:defRPr lang="en-US"/>
              </a:defPPr>
              <a:lvl1pPr marR="0" lvl="0" indent="0" algn="ctr" defTabSz="311735" fontAlgn="ctr">
                <a:lnSpc>
                  <a:spcPct val="100000"/>
                </a:lnSpc>
                <a:spcBef>
                  <a:spcPts val="0"/>
                </a:spcBef>
                <a:spcAft>
                  <a:spcPts val="0"/>
                </a:spcAft>
                <a:buClrTx/>
                <a:buSzTx/>
                <a:buFontTx/>
                <a:buNone/>
                <a:tabLst/>
                <a:defRPr kumimoji="0" sz="600" b="0" i="0" u="none" strike="noStrike" cap="none" spc="0" normalizeH="0" baseline="0">
                  <a:ln>
                    <a:noFill/>
                  </a:ln>
                  <a:solidFill>
                    <a:prstClr val="white"/>
                  </a:solidFill>
                  <a:effectLst/>
                  <a:uLnTx/>
                  <a:uFillTx/>
                  <a:latin typeface="Arial" panose="020B0604020202020204" pitchFamily="34" charset="0"/>
                  <a:ea typeface="Arial Unicode MS" panose="020B0604020202020204" pitchFamily="34" charset="-122"/>
                </a:defRPr>
              </a:lvl1pPr>
            </a:lstStyle>
            <a:p>
              <a:pPr lvl="0" algn="l" defTabSz="311610"/>
              <a:r>
                <a:rPr lang="en-US" altLang="zh-CN" sz="1000" kern="0" dirty="0">
                  <a:solidFill>
                    <a:schemeClr val="tx2"/>
                  </a:solidFill>
                  <a:latin typeface="+mn-lt"/>
                  <a:ea typeface="+mn-ea"/>
                  <a:sym typeface="+mn-lt"/>
                </a:rPr>
                <a:t>Auto-data collection</a:t>
              </a:r>
            </a:p>
            <a:p>
              <a:pPr lvl="0" algn="l" defTabSz="311610"/>
              <a:r>
                <a:rPr lang="en-US" altLang="zh-CN" sz="1000" kern="0" dirty="0">
                  <a:solidFill>
                    <a:schemeClr val="tx2"/>
                  </a:solidFill>
                  <a:latin typeface="+mn-lt"/>
                  <a:ea typeface="+mn-ea"/>
                  <a:sym typeface="+mn-lt"/>
                </a:rPr>
                <a:t>Auto quality identification with AI models</a:t>
              </a:r>
              <a:endParaRPr lang="zh-CN" altLang="en-US" sz="1000" kern="0" dirty="0">
                <a:solidFill>
                  <a:schemeClr val="tx2"/>
                </a:solidFill>
                <a:latin typeface="+mn-lt"/>
                <a:ea typeface="+mn-ea"/>
                <a:sym typeface="+mn-lt"/>
              </a:endParaRPr>
            </a:p>
          </p:txBody>
        </p:sp>
        <p:sp>
          <p:nvSpPr>
            <p:cNvPr id="15" name="TextBox 14">
              <a:extLst>
                <a:ext uri="{FF2B5EF4-FFF2-40B4-BE49-F238E27FC236}">
                  <a16:creationId xmlns:a16="http://schemas.microsoft.com/office/drawing/2014/main" id="{E1B46459-24ED-44FC-3EA8-F02A04294FD3}"/>
                </a:ext>
              </a:extLst>
            </p:cNvPr>
            <p:cNvSpPr txBox="1"/>
            <p:nvPr/>
          </p:nvSpPr>
          <p:spPr>
            <a:xfrm>
              <a:off x="916548" y="3190247"/>
              <a:ext cx="428783" cy="358555"/>
            </a:xfrm>
            <a:prstGeom prst="rect">
              <a:avLst/>
            </a:prstGeom>
            <a:noFill/>
          </p:spPr>
          <p:txBody>
            <a:bodyPr wrap="none" rtlCol="0">
              <a:spAutoFit/>
            </a:bodyPr>
            <a:lstStyle/>
            <a:p>
              <a:r>
                <a:rPr lang="en-US" sz="1400" dirty="0"/>
                <a:t>L4</a:t>
              </a:r>
            </a:p>
          </p:txBody>
        </p:sp>
      </p:grpSp>
      <p:graphicFrame>
        <p:nvGraphicFramePr>
          <p:cNvPr id="8" name="Table 7">
            <a:extLst>
              <a:ext uri="{FF2B5EF4-FFF2-40B4-BE49-F238E27FC236}">
                <a16:creationId xmlns:a16="http://schemas.microsoft.com/office/drawing/2014/main" id="{0ECF3DC3-54DF-93D9-1528-DC59143F828C}"/>
              </a:ext>
            </a:extLst>
          </p:cNvPr>
          <p:cNvGraphicFramePr>
            <a:graphicFrameLocks noGrp="1"/>
          </p:cNvGraphicFramePr>
          <p:nvPr>
            <p:extLst>
              <p:ext uri="{D42A27DB-BD31-4B8C-83A1-F6EECF244321}">
                <p14:modId xmlns:p14="http://schemas.microsoft.com/office/powerpoint/2010/main" val="3653784639"/>
              </p:ext>
            </p:extLst>
          </p:nvPr>
        </p:nvGraphicFramePr>
        <p:xfrm>
          <a:off x="3559810" y="3044728"/>
          <a:ext cx="8422423" cy="3654091"/>
        </p:xfrm>
        <a:graphic>
          <a:graphicData uri="http://schemas.openxmlformats.org/drawingml/2006/table">
            <a:tbl>
              <a:tblPr/>
              <a:tblGrid>
                <a:gridCol w="958618">
                  <a:extLst>
                    <a:ext uri="{9D8B030D-6E8A-4147-A177-3AD203B41FA5}">
                      <a16:colId xmlns:a16="http://schemas.microsoft.com/office/drawing/2014/main" val="398325720"/>
                    </a:ext>
                  </a:extLst>
                </a:gridCol>
                <a:gridCol w="1286567">
                  <a:extLst>
                    <a:ext uri="{9D8B030D-6E8A-4147-A177-3AD203B41FA5}">
                      <a16:colId xmlns:a16="http://schemas.microsoft.com/office/drawing/2014/main" val="2798174688"/>
                    </a:ext>
                  </a:extLst>
                </a:gridCol>
                <a:gridCol w="1457343">
                  <a:extLst>
                    <a:ext uri="{9D8B030D-6E8A-4147-A177-3AD203B41FA5}">
                      <a16:colId xmlns:a16="http://schemas.microsoft.com/office/drawing/2014/main" val="1815980191"/>
                    </a:ext>
                  </a:extLst>
                </a:gridCol>
                <a:gridCol w="1532033">
                  <a:extLst>
                    <a:ext uri="{9D8B030D-6E8A-4147-A177-3AD203B41FA5}">
                      <a16:colId xmlns:a16="http://schemas.microsoft.com/office/drawing/2014/main" val="2860681922"/>
                    </a:ext>
                  </a:extLst>
                </a:gridCol>
                <a:gridCol w="1551450">
                  <a:extLst>
                    <a:ext uri="{9D8B030D-6E8A-4147-A177-3AD203B41FA5}">
                      <a16:colId xmlns:a16="http://schemas.microsoft.com/office/drawing/2014/main" val="3976190362"/>
                    </a:ext>
                  </a:extLst>
                </a:gridCol>
                <a:gridCol w="985966">
                  <a:extLst>
                    <a:ext uri="{9D8B030D-6E8A-4147-A177-3AD203B41FA5}">
                      <a16:colId xmlns:a16="http://schemas.microsoft.com/office/drawing/2014/main" val="1603371120"/>
                    </a:ext>
                  </a:extLst>
                </a:gridCol>
                <a:gridCol w="650446">
                  <a:extLst>
                    <a:ext uri="{9D8B030D-6E8A-4147-A177-3AD203B41FA5}">
                      <a16:colId xmlns:a16="http://schemas.microsoft.com/office/drawing/2014/main" val="3880872009"/>
                    </a:ext>
                  </a:extLst>
                </a:gridCol>
              </a:tblGrid>
              <a:tr h="248299">
                <a:tc rowSpan="3">
                  <a:txBody>
                    <a:bodyPr/>
                    <a:lstStyle/>
                    <a:p>
                      <a:pPr algn="l">
                        <a:spcAft>
                          <a:spcPts val="0"/>
                        </a:spcAft>
                      </a:pPr>
                      <a:r>
                        <a:rPr lang="en-US" altLang="zh-CN" sz="900" b="1" dirty="0">
                          <a:effectLst/>
                          <a:latin typeface="+mn-lt"/>
                          <a:ea typeface="微软雅黑" panose="020B0503020204020204" pitchFamily="34" charset="-122"/>
                        </a:rPr>
                        <a:t>Poor Quality Identification &amp; Location</a:t>
                      </a:r>
                      <a:endParaRPr lang="zh-CN" altLang="en-US" sz="900" dirty="0">
                        <a:effectLst/>
                        <a:latin typeface="+mn-lt"/>
                      </a:endParaRPr>
                    </a:p>
                  </a:txBody>
                  <a:tcPr marL="36195" marR="36195" marT="17780" marB="1778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solidFill>
                      <a:srgbClr val="94DAE2"/>
                    </a:solidFill>
                  </a:tcPr>
                </a:tc>
                <a:tc>
                  <a:txBody>
                    <a:bodyPr/>
                    <a:lstStyle/>
                    <a:p>
                      <a:pPr algn="ctr">
                        <a:spcAft>
                          <a:spcPts val="0"/>
                        </a:spcAft>
                      </a:pPr>
                      <a:r>
                        <a:rPr lang="en-US" altLang="zh-CN" sz="900" dirty="0">
                          <a:effectLst/>
                          <a:latin typeface="+mn-lt"/>
                          <a:ea typeface="微软雅黑" panose="020B0503020204020204" pitchFamily="34" charset="-122"/>
                        </a:rPr>
                        <a:t>Scenario</a:t>
                      </a:r>
                      <a:endParaRPr lang="zh-CN" altLang="en-US" sz="900" dirty="0">
                        <a:effectLst/>
                        <a:latin typeface="+mn-lt"/>
                      </a:endParaRPr>
                    </a:p>
                  </a:txBody>
                  <a:tcPr marL="36195" marR="36195" marT="17780" marB="1778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solidFill>
                      <a:srgbClr val="D4F1F5"/>
                    </a:solidFill>
                  </a:tcPr>
                </a:tc>
                <a:tc>
                  <a:txBody>
                    <a:bodyPr/>
                    <a:lstStyle/>
                    <a:p>
                      <a:pPr algn="ctr">
                        <a:spcAft>
                          <a:spcPts val="0"/>
                        </a:spcAft>
                      </a:pPr>
                      <a:r>
                        <a:rPr lang="en-US" altLang="zh-CN" sz="900" dirty="0">
                          <a:effectLst/>
                          <a:latin typeface="+mn-lt"/>
                          <a:ea typeface="微软雅黑" panose="020B0503020204020204" pitchFamily="34" charset="-122"/>
                        </a:rPr>
                        <a:t>Weak light recognition</a:t>
                      </a:r>
                      <a:endParaRPr lang="zh-CN" altLang="en-US" sz="900" dirty="0">
                        <a:effectLst/>
                        <a:latin typeface="+mn-lt"/>
                      </a:endParaRPr>
                    </a:p>
                  </a:txBody>
                  <a:tcPr marL="36195" marR="36195" marT="17780" marB="1778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solidFill>
                      <a:srgbClr val="D4F1F5"/>
                    </a:solidFill>
                  </a:tcPr>
                </a:tc>
                <a:tc>
                  <a:txBody>
                    <a:bodyPr/>
                    <a:lstStyle/>
                    <a:p>
                      <a:pPr algn="ctr">
                        <a:spcAft>
                          <a:spcPts val="0"/>
                        </a:spcAft>
                      </a:pPr>
                      <a:r>
                        <a:rPr lang="en-US" sz="900" dirty="0">
                          <a:effectLst/>
                          <a:latin typeface="+mn-lt"/>
                        </a:rPr>
                        <a:t>Wi-Fi quality analysis</a:t>
                      </a:r>
                    </a:p>
                  </a:txBody>
                  <a:tcPr marL="36195" marR="36195" marT="17780" marB="1778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solidFill>
                      <a:srgbClr val="D4F1F5"/>
                    </a:solidFill>
                  </a:tcPr>
                </a:tc>
                <a:tc gridSpan="2">
                  <a:txBody>
                    <a:bodyPr/>
                    <a:lstStyle/>
                    <a:p>
                      <a:pPr algn="ctr">
                        <a:spcAft>
                          <a:spcPts val="0"/>
                        </a:spcAft>
                      </a:pPr>
                      <a:r>
                        <a:rPr lang="en-US" sz="900" dirty="0">
                          <a:effectLst/>
                          <a:latin typeface="+mn-lt"/>
                          <a:ea typeface="微软雅黑" panose="020B0503020204020204" pitchFamily="34" charset="-122"/>
                        </a:rPr>
                        <a:t>TCP flow quality</a:t>
                      </a:r>
                      <a:endParaRPr lang="en-US" sz="900" dirty="0">
                        <a:effectLst/>
                        <a:latin typeface="+mn-lt"/>
                      </a:endParaRPr>
                    </a:p>
                  </a:txBody>
                  <a:tcPr marL="36195" marR="36195" marT="17780" marB="1778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solidFill>
                      <a:srgbClr val="D4F1F5"/>
                    </a:solidFill>
                  </a:tcPr>
                </a:tc>
                <a:tc hMerge="1">
                  <a:txBody>
                    <a:bodyPr/>
                    <a:lstStyle/>
                    <a:p>
                      <a:endParaRPr lang="en-US"/>
                    </a:p>
                  </a:txBody>
                  <a:tcPr/>
                </a:tc>
                <a:tc>
                  <a:txBody>
                    <a:bodyPr/>
                    <a:lstStyle/>
                    <a:p>
                      <a:pPr algn="ctr">
                        <a:spcAft>
                          <a:spcPts val="0"/>
                        </a:spcAft>
                      </a:pPr>
                      <a:r>
                        <a:rPr lang="en-US" altLang="zh-CN" sz="900" b="1" dirty="0">
                          <a:effectLst/>
                          <a:latin typeface="+mn-lt"/>
                          <a:ea typeface="微软雅黑" panose="020B0503020204020204" pitchFamily="34" charset="-122"/>
                        </a:rPr>
                        <a:t>Overall Score</a:t>
                      </a:r>
                      <a:endParaRPr lang="zh-CN" altLang="en-US" sz="900" dirty="0">
                        <a:effectLst/>
                        <a:latin typeface="+mn-lt"/>
                      </a:endParaRPr>
                    </a:p>
                  </a:txBody>
                  <a:tcPr marL="36195" marR="36195" marT="17780" marB="1778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solidFill>
                      <a:srgbClr val="AAE3EA"/>
                    </a:solidFill>
                  </a:tcPr>
                </a:tc>
                <a:extLst>
                  <a:ext uri="{0D108BD9-81ED-4DB2-BD59-A6C34878D82A}">
                    <a16:rowId xmlns:a16="http://schemas.microsoft.com/office/drawing/2014/main" val="2888290153"/>
                  </a:ext>
                </a:extLst>
              </a:tr>
              <a:tr h="248299">
                <a:tc vMerge="1">
                  <a:txBody>
                    <a:bodyPr/>
                    <a:lstStyle/>
                    <a:p>
                      <a:endParaRPr lang="en-US"/>
                    </a:p>
                  </a:txBody>
                  <a:tcPr/>
                </a:tc>
                <a:tc rowSpan="2">
                  <a:txBody>
                    <a:bodyPr/>
                    <a:lstStyle/>
                    <a:p>
                      <a:pPr marL="171450" indent="-171450" algn="l">
                        <a:spcAft>
                          <a:spcPts val="0"/>
                        </a:spcAft>
                        <a:buFont typeface="Arial" panose="020B0604020202020204" pitchFamily="34" charset="0"/>
                        <a:buChar char="•"/>
                      </a:pPr>
                      <a:r>
                        <a:rPr lang="en-US" altLang="zh-CN" sz="900" dirty="0">
                          <a:effectLst/>
                          <a:latin typeface="+mn-lt"/>
                          <a:ea typeface="微软雅黑" panose="020B0503020204020204" pitchFamily="34" charset="-122"/>
                        </a:rPr>
                        <a:t>Weak light recognition</a:t>
                      </a:r>
                    </a:p>
                    <a:p>
                      <a:pPr marL="171450" indent="-171450" algn="l">
                        <a:spcAft>
                          <a:spcPts val="0"/>
                        </a:spcAft>
                        <a:buFont typeface="Arial" panose="020B0604020202020204" pitchFamily="34" charset="0"/>
                        <a:buChar char="•"/>
                      </a:pPr>
                      <a:r>
                        <a:rPr lang="en-US" altLang="zh-CN" sz="900" dirty="0">
                          <a:effectLst/>
                          <a:latin typeface="+mn-lt"/>
                          <a:ea typeface="微软雅黑" panose="020B0503020204020204" pitchFamily="34" charset="-122"/>
                        </a:rPr>
                        <a:t>Wi-Fi quality analysis</a:t>
                      </a:r>
                    </a:p>
                    <a:p>
                      <a:pPr marL="171450" indent="-171450" algn="l">
                        <a:spcAft>
                          <a:spcPts val="0"/>
                        </a:spcAft>
                        <a:buFont typeface="Arial" panose="020B0604020202020204" pitchFamily="34" charset="0"/>
                        <a:buChar char="•"/>
                      </a:pPr>
                      <a:r>
                        <a:rPr lang="en-US" altLang="zh-CN" sz="900" dirty="0">
                          <a:effectLst/>
                          <a:latin typeface="+mn-lt"/>
                          <a:ea typeface="微软雅黑" panose="020B0503020204020204" pitchFamily="34" charset="-122"/>
                        </a:rPr>
                        <a:t>TCP flow quality</a:t>
                      </a:r>
                    </a:p>
                    <a:p>
                      <a:pPr algn="just">
                        <a:spcAft>
                          <a:spcPts val="0"/>
                        </a:spcAft>
                      </a:pPr>
                      <a:endParaRPr lang="zh-CN" altLang="en-US" sz="900" dirty="0">
                        <a:effectLst/>
                        <a:latin typeface="+mn-lt"/>
                      </a:endParaRPr>
                    </a:p>
                  </a:txBody>
                  <a:tcPr marL="36195" marR="36195" marT="17780" marB="1778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noFill/>
                  </a:tcPr>
                </a:tc>
                <a:tc>
                  <a:txBody>
                    <a:bodyPr/>
                    <a:lstStyle/>
                    <a:p>
                      <a:pPr algn="l">
                        <a:spcAft>
                          <a:spcPts val="0"/>
                        </a:spcAft>
                      </a:pPr>
                      <a:r>
                        <a:rPr lang="en-US" altLang="zh-CN" sz="900" b="1" dirty="0">
                          <a:effectLst/>
                          <a:latin typeface="+mn-lt"/>
                          <a:ea typeface="微软雅黑" panose="020B0503020204020204" pitchFamily="34" charset="-122"/>
                        </a:rPr>
                        <a:t>Collection &amp; Identification - 4</a:t>
                      </a:r>
                      <a:endParaRPr lang="zh-CN" altLang="en-US" sz="900" dirty="0">
                        <a:effectLst/>
                        <a:latin typeface="+mn-lt"/>
                      </a:endParaRPr>
                    </a:p>
                  </a:txBody>
                  <a:tcPr marL="36195" marR="36195" marT="17780" marB="1778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noFill/>
                  </a:tcPr>
                </a:tc>
                <a:tc>
                  <a:txBody>
                    <a:bodyPr/>
                    <a:lstStyle/>
                    <a:p>
                      <a:pPr algn="l">
                        <a:spcAft>
                          <a:spcPts val="0"/>
                        </a:spcAft>
                      </a:pPr>
                      <a:r>
                        <a:rPr kumimoji="0" lang="en-US" altLang="zh-CN" sz="900" b="1" i="0" u="none" strike="noStrike" kern="1200" cap="none" spc="0" normalizeH="0" baseline="0" noProof="0">
                          <a:ln>
                            <a:noFill/>
                          </a:ln>
                          <a:solidFill>
                            <a:srgbClr val="595957"/>
                          </a:solidFill>
                          <a:effectLst/>
                          <a:uLnTx/>
                          <a:uFillTx/>
                          <a:latin typeface="+mn-lt"/>
                          <a:ea typeface="微软雅黑" panose="020B0503020204020204" pitchFamily="34" charset="-122"/>
                          <a:cs typeface="+mn-cs"/>
                        </a:rPr>
                        <a:t>Collection &amp; Identification - 4</a:t>
                      </a:r>
                      <a:endParaRPr lang="zh-CN" altLang="en-US" sz="900" dirty="0">
                        <a:effectLst/>
                        <a:latin typeface="+mn-lt"/>
                      </a:endParaRPr>
                    </a:p>
                  </a:txBody>
                  <a:tcPr marL="36195" marR="36195" marT="17780" marB="1778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noFill/>
                  </a:tcPr>
                </a:tc>
                <a:tc>
                  <a:txBody>
                    <a:bodyPr/>
                    <a:lstStyle/>
                    <a:p>
                      <a:pPr algn="l">
                        <a:spcAft>
                          <a:spcPts val="0"/>
                        </a:spcAft>
                      </a:pPr>
                      <a:r>
                        <a:rPr kumimoji="0" lang="en-US" altLang="zh-CN" sz="900" b="1" i="0" u="none" strike="noStrike" kern="1200" cap="none" spc="0" normalizeH="0" baseline="0" noProof="0" dirty="0">
                          <a:ln>
                            <a:noFill/>
                          </a:ln>
                          <a:solidFill>
                            <a:srgbClr val="595957"/>
                          </a:solidFill>
                          <a:effectLst/>
                          <a:uLnTx/>
                          <a:uFillTx/>
                          <a:latin typeface="+mn-lt"/>
                          <a:ea typeface="微软雅黑" panose="020B0503020204020204" pitchFamily="34" charset="-122"/>
                          <a:cs typeface="+mn-cs"/>
                        </a:rPr>
                        <a:t>Collection &amp; Identification - 4</a:t>
                      </a:r>
                      <a:endParaRPr lang="zh-CN" altLang="en-US" sz="900" dirty="0">
                        <a:effectLst/>
                        <a:latin typeface="+mn-lt"/>
                      </a:endParaRPr>
                    </a:p>
                  </a:txBody>
                  <a:tcPr marL="36195" marR="36195" marT="17780" marB="1778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noFill/>
                  </a:tcPr>
                </a:tc>
                <a:tc>
                  <a:txBody>
                    <a:bodyPr/>
                    <a:lstStyle/>
                    <a:p>
                      <a:pPr algn="l"/>
                      <a:endParaRPr lang="en-US" sz="1400">
                        <a:effectLst/>
                        <a:latin typeface="+mn-lt"/>
                      </a:endParaRPr>
                    </a:p>
                  </a:txBody>
                  <a:tcPr marL="36195" marR="36195" marT="17780" marB="1778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noFill/>
                  </a:tcPr>
                </a:tc>
                <a:tc rowSpan="8">
                  <a:txBody>
                    <a:bodyPr/>
                    <a:lstStyle/>
                    <a:p>
                      <a:pPr algn="ctr">
                        <a:spcAft>
                          <a:spcPts val="0"/>
                        </a:spcAft>
                      </a:pPr>
                      <a:r>
                        <a:rPr lang="en-US" sz="900" b="1" dirty="0">
                          <a:effectLst/>
                          <a:latin typeface="+mn-lt"/>
                        </a:rPr>
                        <a:t>3.5</a:t>
                      </a:r>
                      <a:endParaRPr lang="en-US" sz="900" dirty="0">
                        <a:effectLst/>
                        <a:latin typeface="+mn-lt"/>
                      </a:endParaRPr>
                    </a:p>
                  </a:txBody>
                  <a:tcPr marL="36195" marR="36195" marT="17780" marB="1778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solidFill>
                      <a:srgbClr val="84D0A2"/>
                    </a:solidFill>
                  </a:tcPr>
                </a:tc>
                <a:extLst>
                  <a:ext uri="{0D108BD9-81ED-4DB2-BD59-A6C34878D82A}">
                    <a16:rowId xmlns:a16="http://schemas.microsoft.com/office/drawing/2014/main" val="733379253"/>
                  </a:ext>
                </a:extLst>
              </a:tr>
              <a:tr h="560870">
                <a:tc vMerge="1">
                  <a:txBody>
                    <a:bodyPr/>
                    <a:lstStyle/>
                    <a:p>
                      <a:endParaRPr lang="en-US"/>
                    </a:p>
                  </a:txBody>
                  <a:tcPr/>
                </a:tc>
                <a:tc vMerge="1">
                  <a:txBody>
                    <a:bodyPr/>
                    <a:lstStyle/>
                    <a:p>
                      <a:endParaRPr lang="en-US"/>
                    </a:p>
                  </a:txBody>
                  <a:tcPr/>
                </a:tc>
                <a:tc>
                  <a:txBody>
                    <a:bodyPr/>
                    <a:lstStyle/>
                    <a:p>
                      <a:pPr algn="l">
                        <a:spcAft>
                          <a:spcPts val="0"/>
                        </a:spcAft>
                      </a:pPr>
                      <a:r>
                        <a:rPr kumimoji="0" lang="en-US" altLang="zh-CN" sz="900" b="1" i="0" u="none" strike="noStrike" kern="1200" cap="none" spc="0" normalizeH="0" baseline="0" dirty="0">
                          <a:ln>
                            <a:noFill/>
                          </a:ln>
                          <a:solidFill>
                            <a:srgbClr val="595957"/>
                          </a:solidFill>
                          <a:effectLst/>
                          <a:uLnTx/>
                          <a:uFillTx/>
                          <a:latin typeface="+mn-lt"/>
                          <a:ea typeface="微软雅黑" panose="020B0503020204020204" pitchFamily="34" charset="-122"/>
                          <a:cs typeface="+mn-cs"/>
                        </a:rPr>
                        <a:t>Location - 4</a:t>
                      </a:r>
                      <a:endParaRPr kumimoji="0" lang="zh-CN" altLang="en-US" sz="900" b="1" i="0" u="none" strike="noStrike" kern="1200" cap="none" spc="0" normalizeH="0" baseline="0" dirty="0">
                        <a:ln>
                          <a:noFill/>
                        </a:ln>
                        <a:solidFill>
                          <a:srgbClr val="595957"/>
                        </a:solidFill>
                        <a:effectLst/>
                        <a:uLnTx/>
                        <a:uFillTx/>
                        <a:latin typeface="+mn-lt"/>
                        <a:ea typeface="微软雅黑" panose="020B0503020204020204" pitchFamily="34" charset="-122"/>
                        <a:cs typeface="+mn-cs"/>
                      </a:endParaRPr>
                    </a:p>
                  </a:txBody>
                  <a:tcPr marL="36195" marR="36195" marT="17780" marB="1778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srgbClr val="595957"/>
                          </a:solidFill>
                          <a:effectLst/>
                          <a:uLnTx/>
                          <a:uFillTx/>
                          <a:latin typeface="+mn-lt"/>
                          <a:ea typeface="微软雅黑" panose="020B0503020204020204" pitchFamily="34" charset="-122"/>
                          <a:cs typeface="+mn-cs"/>
                        </a:rPr>
                        <a:t>Location - </a:t>
                      </a:r>
                      <a:r>
                        <a:rPr kumimoji="0" lang="en-US" altLang="zh-CN" sz="900" b="1" i="0" u="none" strike="noStrike" kern="1200" cap="none" spc="0" normalizeH="0" baseline="0" noProof="0" dirty="0">
                          <a:ln>
                            <a:noFill/>
                          </a:ln>
                          <a:solidFill>
                            <a:srgbClr val="595957"/>
                          </a:solidFill>
                          <a:effectLst/>
                          <a:uLnTx/>
                          <a:uFillTx/>
                          <a:latin typeface="+mn-lt"/>
                          <a:ea typeface="Microsoft YaHei Light"/>
                          <a:cs typeface="+mn-cs"/>
                        </a:rPr>
                        <a:t>4</a:t>
                      </a:r>
                      <a:endParaRPr kumimoji="0" lang="zh-CN" altLang="en-US" sz="900" b="0" i="0" u="none" strike="noStrike" kern="1200" cap="none" spc="0" normalizeH="0" baseline="0" noProof="0" dirty="0">
                        <a:ln>
                          <a:noFill/>
                        </a:ln>
                        <a:solidFill>
                          <a:srgbClr val="595957"/>
                        </a:solidFill>
                        <a:effectLst/>
                        <a:uLnTx/>
                        <a:uFillTx/>
                        <a:latin typeface="+mn-lt"/>
                        <a:ea typeface="Microsoft YaHei Light"/>
                        <a:cs typeface="+mn-cs"/>
                      </a:endParaRPr>
                    </a:p>
                  </a:txBody>
                  <a:tcPr marL="36195" marR="36195" marT="17780" marB="1778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srgbClr val="595957"/>
                          </a:solidFill>
                          <a:effectLst/>
                          <a:uLnTx/>
                          <a:uFillTx/>
                          <a:latin typeface="+mn-lt"/>
                          <a:ea typeface="微软雅黑" panose="020B0503020204020204" pitchFamily="34" charset="-122"/>
                          <a:cs typeface="+mn-cs"/>
                        </a:rPr>
                        <a:t>Location - </a:t>
                      </a:r>
                      <a:r>
                        <a:rPr kumimoji="0" lang="en-US" altLang="zh-CN" sz="900" b="1" i="0" u="none" strike="noStrike" kern="1200" cap="none" spc="0" normalizeH="0" baseline="0" noProof="0" dirty="0">
                          <a:ln>
                            <a:noFill/>
                          </a:ln>
                          <a:solidFill>
                            <a:srgbClr val="595957"/>
                          </a:solidFill>
                          <a:effectLst/>
                          <a:uLnTx/>
                          <a:uFillTx/>
                          <a:latin typeface="+mn-lt"/>
                          <a:ea typeface="Microsoft YaHei Light"/>
                          <a:cs typeface="+mn-cs"/>
                        </a:rPr>
                        <a:t>3</a:t>
                      </a:r>
                      <a:endParaRPr kumimoji="0" lang="zh-CN" altLang="en-US" sz="900" b="0" i="0" u="none" strike="noStrike" kern="1200" cap="none" spc="0" normalizeH="0" baseline="0" noProof="0" dirty="0">
                        <a:ln>
                          <a:noFill/>
                        </a:ln>
                        <a:solidFill>
                          <a:srgbClr val="595957"/>
                        </a:solidFill>
                        <a:effectLst/>
                        <a:uLnTx/>
                        <a:uFillTx/>
                        <a:latin typeface="+mn-lt"/>
                        <a:ea typeface="Microsoft YaHei Light"/>
                        <a:cs typeface="+mn-cs"/>
                      </a:endParaRPr>
                    </a:p>
                  </a:txBody>
                  <a:tcPr marL="36195" marR="36195" marT="17780" marB="1778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solidFill>
                      <a:srgbClr val="FFF9DC"/>
                    </a:solidFill>
                  </a:tcPr>
                </a:tc>
                <a:tc>
                  <a:txBody>
                    <a:bodyPr/>
                    <a:lstStyle/>
                    <a:p>
                      <a:pPr algn="l"/>
                      <a:endParaRPr lang="en-US" sz="1400" dirty="0">
                        <a:effectLst/>
                        <a:latin typeface="+mn-lt"/>
                      </a:endParaRPr>
                    </a:p>
                  </a:txBody>
                  <a:tcPr marL="36195" marR="36195" marT="17780" marB="1778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2575131614"/>
                  </a:ext>
                </a:extLst>
              </a:tr>
              <a:tr h="182219">
                <a:tc rowSpan="3">
                  <a:txBody>
                    <a:bodyPr/>
                    <a:lstStyle/>
                    <a:p>
                      <a:pPr algn="just">
                        <a:spcAft>
                          <a:spcPts val="0"/>
                        </a:spcAft>
                      </a:pPr>
                      <a:r>
                        <a:rPr lang="en-US" altLang="zh-CN" sz="900" b="1" dirty="0">
                          <a:effectLst/>
                          <a:latin typeface="+mn-lt"/>
                          <a:ea typeface="微软雅黑" panose="020B0503020204020204" pitchFamily="34" charset="-122"/>
                        </a:rPr>
                        <a:t>Poor Application Experience Identification &amp; Location</a:t>
                      </a:r>
                    </a:p>
                  </a:txBody>
                  <a:tcPr marL="36195" marR="36195" marT="17780" marB="1778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solidFill>
                      <a:srgbClr val="94DAE2"/>
                    </a:solidFill>
                  </a:tcPr>
                </a:tc>
                <a:tc>
                  <a:txBody>
                    <a:bodyPr/>
                    <a:lstStyle/>
                    <a:p>
                      <a:pPr algn="ctr">
                        <a:spcAft>
                          <a:spcPts val="0"/>
                        </a:spcAft>
                      </a:pPr>
                      <a:r>
                        <a:rPr lang="en-US" altLang="zh-CN" sz="900" dirty="0">
                          <a:effectLst/>
                          <a:latin typeface="+mn-lt"/>
                          <a:ea typeface="微软雅黑" panose="020B0503020204020204" pitchFamily="34" charset="-122"/>
                        </a:rPr>
                        <a:t>Scenario</a:t>
                      </a:r>
                      <a:endParaRPr lang="zh-CN" altLang="en-US" sz="900" dirty="0">
                        <a:effectLst/>
                        <a:latin typeface="+mn-lt"/>
                      </a:endParaRPr>
                    </a:p>
                  </a:txBody>
                  <a:tcPr marL="36195" marR="36195" marT="17780" marB="1778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solidFill>
                      <a:srgbClr val="D4F1F5"/>
                    </a:solidFill>
                  </a:tcPr>
                </a:tc>
                <a:tc>
                  <a:txBody>
                    <a:bodyPr/>
                    <a:lstStyle/>
                    <a:p>
                      <a:pPr algn="ctr">
                        <a:spcAft>
                          <a:spcPts val="0"/>
                        </a:spcAft>
                      </a:pPr>
                      <a:r>
                        <a:rPr lang="en-US" altLang="zh-CN" sz="900" dirty="0">
                          <a:effectLst/>
                          <a:latin typeface="+mn-lt"/>
                          <a:ea typeface="微软雅黑" panose="020B0503020204020204" pitchFamily="34" charset="-122"/>
                        </a:rPr>
                        <a:t>Remote office</a:t>
                      </a:r>
                      <a:endParaRPr lang="zh-CN" altLang="en-US" sz="900" dirty="0">
                        <a:effectLst/>
                        <a:latin typeface="+mn-lt"/>
                      </a:endParaRPr>
                    </a:p>
                  </a:txBody>
                  <a:tcPr marL="36195" marR="36195" marT="17780" marB="1778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solidFill>
                      <a:srgbClr val="D4F1F5"/>
                    </a:solidFill>
                  </a:tcPr>
                </a:tc>
                <a:tc>
                  <a:txBody>
                    <a:bodyPr/>
                    <a:lstStyle/>
                    <a:p>
                      <a:pPr algn="ctr">
                        <a:spcAft>
                          <a:spcPts val="0"/>
                        </a:spcAft>
                      </a:pPr>
                      <a:r>
                        <a:rPr lang="en-US" altLang="zh-CN" sz="900" dirty="0">
                          <a:effectLst/>
                          <a:latin typeface="+mn-lt"/>
                          <a:ea typeface="微软雅黑" panose="020B0503020204020204" pitchFamily="34" charset="-122"/>
                        </a:rPr>
                        <a:t>Remote Education</a:t>
                      </a:r>
                      <a:endParaRPr lang="zh-CN" altLang="en-US" sz="900" dirty="0">
                        <a:effectLst/>
                        <a:latin typeface="+mn-lt"/>
                      </a:endParaRPr>
                    </a:p>
                  </a:txBody>
                  <a:tcPr marL="36195" marR="36195" marT="17780" marB="1778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solidFill>
                      <a:srgbClr val="D4F1F5"/>
                    </a:solidFill>
                  </a:tcPr>
                </a:tc>
                <a:tc>
                  <a:txBody>
                    <a:bodyPr/>
                    <a:lstStyle/>
                    <a:p>
                      <a:pPr algn="ctr">
                        <a:spcAft>
                          <a:spcPts val="0"/>
                        </a:spcAft>
                      </a:pPr>
                      <a:r>
                        <a:rPr lang="en-US" altLang="zh-CN" sz="900" dirty="0">
                          <a:effectLst/>
                          <a:latin typeface="+mn-lt"/>
                          <a:ea typeface="微软雅黑" panose="020B0503020204020204" pitchFamily="34" charset="-122"/>
                        </a:rPr>
                        <a:t>Online Gaming</a:t>
                      </a:r>
                      <a:endParaRPr lang="zh-CN" altLang="en-US" sz="900" dirty="0">
                        <a:effectLst/>
                        <a:latin typeface="+mn-lt"/>
                      </a:endParaRPr>
                    </a:p>
                  </a:txBody>
                  <a:tcPr marL="36195" marR="36195" marT="17780" marB="1778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solidFill>
                      <a:srgbClr val="D4F1F5"/>
                    </a:solidFill>
                  </a:tcPr>
                </a:tc>
                <a:tc>
                  <a:txBody>
                    <a:bodyPr/>
                    <a:lstStyle/>
                    <a:p>
                      <a:pPr algn="ctr">
                        <a:spcAft>
                          <a:spcPts val="0"/>
                        </a:spcAft>
                      </a:pPr>
                      <a:r>
                        <a:rPr lang="en-US" altLang="zh-CN" sz="900" dirty="0">
                          <a:effectLst/>
                          <a:latin typeface="+mn-lt"/>
                          <a:ea typeface="微软雅黑" panose="020B0503020204020204" pitchFamily="34" charset="-122"/>
                        </a:rPr>
                        <a:t>HD Video</a:t>
                      </a:r>
                      <a:endParaRPr lang="zh-CN" altLang="en-US" sz="900" dirty="0">
                        <a:effectLst/>
                        <a:latin typeface="+mn-lt"/>
                      </a:endParaRPr>
                    </a:p>
                  </a:txBody>
                  <a:tcPr marL="36195" marR="36195" marT="17780" marB="1778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solidFill>
                      <a:srgbClr val="D4F1F5"/>
                    </a:solidFill>
                  </a:tcPr>
                </a:tc>
                <a:tc vMerge="1">
                  <a:txBody>
                    <a:bodyPr/>
                    <a:lstStyle/>
                    <a:p>
                      <a:endParaRPr lang="en-US"/>
                    </a:p>
                  </a:txBody>
                  <a:tcPr/>
                </a:tc>
                <a:extLst>
                  <a:ext uri="{0D108BD9-81ED-4DB2-BD59-A6C34878D82A}">
                    <a16:rowId xmlns:a16="http://schemas.microsoft.com/office/drawing/2014/main" val="213386352"/>
                  </a:ext>
                </a:extLst>
              </a:tr>
              <a:tr h="358201">
                <a:tc vMerge="1">
                  <a:txBody>
                    <a:bodyPr/>
                    <a:lstStyle/>
                    <a:p>
                      <a:endParaRPr lang="en-US"/>
                    </a:p>
                  </a:txBody>
                  <a:tcPr/>
                </a:tc>
                <a:tc rowSpan="2">
                  <a:txBody>
                    <a:bodyPr/>
                    <a:lstStyle/>
                    <a:p>
                      <a:pPr marL="171450" indent="-171450" algn="just">
                        <a:spcAft>
                          <a:spcPts val="0"/>
                        </a:spcAft>
                        <a:buFont typeface="Arial" panose="020B0604020202020204" pitchFamily="34" charset="0"/>
                        <a:buChar char="•"/>
                      </a:pPr>
                      <a:r>
                        <a:rPr lang="en-US" altLang="zh-CN" sz="900" dirty="0">
                          <a:effectLst/>
                          <a:latin typeface="+mn-lt"/>
                          <a:ea typeface="微软雅黑" panose="020B0503020204020204" pitchFamily="34" charset="-122"/>
                        </a:rPr>
                        <a:t>Remote office</a:t>
                      </a:r>
                      <a:endParaRPr lang="zh-CN" altLang="en-US" sz="900" dirty="0">
                        <a:effectLst/>
                        <a:latin typeface="+mn-lt"/>
                      </a:endParaRPr>
                    </a:p>
                    <a:p>
                      <a:pPr marL="171450" indent="-171450" algn="just">
                        <a:spcAft>
                          <a:spcPts val="0"/>
                        </a:spcAft>
                        <a:buFont typeface="Arial" panose="020B0604020202020204" pitchFamily="34" charset="0"/>
                        <a:buChar char="•"/>
                      </a:pPr>
                      <a:r>
                        <a:rPr lang="en-US" altLang="zh-CN" sz="900" dirty="0">
                          <a:effectLst/>
                          <a:latin typeface="+mn-lt"/>
                          <a:ea typeface="微软雅黑" panose="020B0503020204020204" pitchFamily="34" charset="-122"/>
                        </a:rPr>
                        <a:t>Remote education</a:t>
                      </a:r>
                      <a:endParaRPr lang="zh-CN" altLang="en-US" sz="900" dirty="0">
                        <a:effectLst/>
                        <a:latin typeface="+mn-lt"/>
                      </a:endParaRPr>
                    </a:p>
                    <a:p>
                      <a:pPr marL="171450" indent="-171450" algn="just">
                        <a:spcAft>
                          <a:spcPts val="0"/>
                        </a:spcAft>
                        <a:buFont typeface="Arial" panose="020B0604020202020204" pitchFamily="34" charset="0"/>
                        <a:buChar char="•"/>
                      </a:pPr>
                      <a:r>
                        <a:rPr lang="en-US" altLang="zh-CN" sz="900" dirty="0">
                          <a:effectLst/>
                          <a:latin typeface="+mn-lt"/>
                          <a:ea typeface="微软雅黑" panose="020B0503020204020204" pitchFamily="34" charset="-122"/>
                        </a:rPr>
                        <a:t>Online gaming</a:t>
                      </a:r>
                      <a:endParaRPr lang="zh-CN" altLang="en-US" sz="900" dirty="0">
                        <a:effectLst/>
                        <a:latin typeface="+mn-lt"/>
                      </a:endParaRPr>
                    </a:p>
                    <a:p>
                      <a:pPr marL="171450" indent="-171450" algn="just">
                        <a:spcAft>
                          <a:spcPts val="0"/>
                        </a:spcAft>
                        <a:buFont typeface="Arial" panose="020B0604020202020204" pitchFamily="34" charset="0"/>
                        <a:buChar char="•"/>
                      </a:pPr>
                      <a:r>
                        <a:rPr lang="en-US" altLang="zh-CN" sz="900" dirty="0">
                          <a:effectLst/>
                          <a:latin typeface="+mn-lt"/>
                          <a:ea typeface="微软雅黑" panose="020B0503020204020204" pitchFamily="34" charset="-122"/>
                        </a:rPr>
                        <a:t>OTT Mobile Video</a:t>
                      </a:r>
                      <a:endParaRPr lang="zh-CN" altLang="en-US" sz="900" dirty="0">
                        <a:effectLst/>
                        <a:latin typeface="+mn-lt"/>
                      </a:endParaRPr>
                    </a:p>
                    <a:p>
                      <a:pPr marL="171450" indent="-171450" algn="just">
                        <a:spcAft>
                          <a:spcPts val="0"/>
                        </a:spcAft>
                        <a:buFont typeface="Arial" panose="020B0604020202020204" pitchFamily="34" charset="0"/>
                        <a:buChar char="•"/>
                      </a:pPr>
                      <a:r>
                        <a:rPr lang="en-US" altLang="zh-CN" sz="900" dirty="0">
                          <a:effectLst/>
                          <a:latin typeface="+mn-lt"/>
                          <a:ea typeface="微软雅黑" panose="020B0503020204020204" pitchFamily="34" charset="-122"/>
                        </a:rPr>
                        <a:t>HD Video</a:t>
                      </a:r>
                      <a:endParaRPr lang="zh-CN" altLang="en-US" sz="900" dirty="0">
                        <a:effectLst/>
                        <a:latin typeface="+mn-lt"/>
                      </a:endParaRPr>
                    </a:p>
                  </a:txBody>
                  <a:tcPr marL="36195" marR="36195" marT="17780" marB="1778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noFill/>
                  </a:tcPr>
                </a:tc>
                <a:tc>
                  <a:txBody>
                    <a:bodyPr/>
                    <a:lstStyle/>
                    <a:p>
                      <a:pPr algn="l">
                        <a:spcAft>
                          <a:spcPts val="0"/>
                        </a:spcAft>
                      </a:pPr>
                      <a:r>
                        <a:rPr lang="en-US" altLang="zh-CN" sz="900" b="1" dirty="0">
                          <a:effectLst/>
                          <a:latin typeface="+mn-lt"/>
                          <a:ea typeface="微软雅黑" panose="020B0503020204020204" pitchFamily="34" charset="-122"/>
                        </a:rPr>
                        <a:t>Collection &amp; Identification - 3</a:t>
                      </a:r>
                      <a:endParaRPr lang="zh-CN" altLang="en-US" sz="900" dirty="0">
                        <a:effectLst/>
                        <a:latin typeface="+mn-lt"/>
                      </a:endParaRPr>
                    </a:p>
                  </a:txBody>
                  <a:tcPr marL="36195" marR="36195" marT="17780" marB="1778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noFill/>
                  </a:tcPr>
                </a:tc>
                <a:tc>
                  <a:txBody>
                    <a:bodyPr/>
                    <a:lstStyle/>
                    <a:p>
                      <a:pPr algn="l">
                        <a:spcAft>
                          <a:spcPts val="0"/>
                        </a:spcAft>
                      </a:pPr>
                      <a:r>
                        <a:rPr lang="en-US" altLang="zh-CN" sz="900" b="1" dirty="0">
                          <a:effectLst/>
                          <a:latin typeface="+mn-lt"/>
                          <a:ea typeface="微软雅黑" panose="020B0503020204020204" pitchFamily="34" charset="-122"/>
                        </a:rPr>
                        <a:t>Collection &amp; Identification - 3</a:t>
                      </a:r>
                      <a:endParaRPr lang="zh-CN" altLang="en-US" sz="900" dirty="0">
                        <a:effectLst/>
                        <a:latin typeface="+mn-lt"/>
                      </a:endParaRPr>
                    </a:p>
                  </a:txBody>
                  <a:tcPr marL="36195" marR="36195" marT="17780" marB="1778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noFill/>
                  </a:tcPr>
                </a:tc>
                <a:tc>
                  <a:txBody>
                    <a:bodyPr/>
                    <a:lstStyle/>
                    <a:p>
                      <a:pPr algn="l">
                        <a:spcAft>
                          <a:spcPts val="0"/>
                        </a:spcAft>
                      </a:pPr>
                      <a:r>
                        <a:rPr lang="en-US" altLang="zh-CN" sz="900" b="1" dirty="0">
                          <a:effectLst/>
                          <a:latin typeface="+mn-lt"/>
                          <a:ea typeface="微软雅黑" panose="020B0503020204020204" pitchFamily="34" charset="-122"/>
                        </a:rPr>
                        <a:t>Collection &amp; Identification - 3</a:t>
                      </a:r>
                      <a:endParaRPr lang="zh-CN" altLang="en-US" sz="900" dirty="0">
                        <a:effectLst/>
                        <a:latin typeface="+mn-lt"/>
                      </a:endParaRPr>
                    </a:p>
                  </a:txBody>
                  <a:tcPr marL="36195" marR="36195" marT="17780" marB="1778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noFill/>
                  </a:tcPr>
                </a:tc>
                <a:tc>
                  <a:txBody>
                    <a:bodyPr/>
                    <a:lstStyle/>
                    <a:p>
                      <a:pPr algn="l">
                        <a:spcAft>
                          <a:spcPts val="0"/>
                        </a:spcAft>
                      </a:pPr>
                      <a:r>
                        <a:rPr lang="en-US" altLang="zh-CN" sz="900" b="1" dirty="0">
                          <a:effectLst/>
                          <a:latin typeface="+mn-lt"/>
                          <a:ea typeface="微软雅黑" panose="020B0503020204020204" pitchFamily="34" charset="-122"/>
                        </a:rPr>
                        <a:t>Collection &amp; Identification - 4</a:t>
                      </a:r>
                      <a:endParaRPr lang="zh-CN" altLang="en-US" sz="900" dirty="0">
                        <a:effectLst/>
                        <a:latin typeface="+mn-lt"/>
                      </a:endParaRPr>
                    </a:p>
                  </a:txBody>
                  <a:tcPr marL="36195" marR="36195" marT="17780" marB="1778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1975857771"/>
                  </a:ext>
                </a:extLst>
              </a:tr>
              <a:tr h="439611">
                <a:tc vMerge="1">
                  <a:txBody>
                    <a:bodyPr/>
                    <a:lstStyle/>
                    <a:p>
                      <a:endParaRPr lang="en-US"/>
                    </a:p>
                  </a:txBody>
                  <a:tcPr/>
                </a:tc>
                <a:tc vMerge="1">
                  <a:txBody>
                    <a:bodyPr/>
                    <a:lstStyle/>
                    <a:p>
                      <a:endParaRPr lang="en-US"/>
                    </a:p>
                  </a:txBody>
                  <a:tcPr/>
                </a:tc>
                <a:tc>
                  <a:txBody>
                    <a:bodyPr/>
                    <a:lstStyle/>
                    <a:p>
                      <a:pPr algn="l">
                        <a:spcAft>
                          <a:spcPts val="0"/>
                        </a:spcAft>
                      </a:pPr>
                      <a:r>
                        <a:rPr lang="en-US" altLang="zh-CN" sz="900" b="1" dirty="0">
                          <a:effectLst/>
                          <a:latin typeface="+mn-lt"/>
                          <a:ea typeface="微软雅黑" panose="020B0503020204020204" pitchFamily="34" charset="-122"/>
                        </a:rPr>
                        <a:t>Location - 3</a:t>
                      </a:r>
                      <a:endParaRPr lang="zh-CN" altLang="en-US" sz="900" dirty="0">
                        <a:effectLst/>
                        <a:latin typeface="+mn-lt"/>
                      </a:endParaRPr>
                    </a:p>
                  </a:txBody>
                  <a:tcPr marL="36195" marR="36195" marT="17780" marB="1778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solidFill>
                      <a:srgbClr val="FFF9DC"/>
                    </a:solidFill>
                  </a:tcPr>
                </a:tc>
                <a:tc>
                  <a:txBody>
                    <a:bodyPr/>
                    <a:lstStyle/>
                    <a:p>
                      <a:pPr marL="0" algn="l" defTabSz="914400" rtl="0" eaLnBrk="1" latinLnBrk="0" hangingPunct="1">
                        <a:spcAft>
                          <a:spcPts val="0"/>
                        </a:spcAft>
                      </a:pPr>
                      <a:r>
                        <a:rPr lang="en-US" altLang="zh-CN" sz="900" b="1" kern="1200" dirty="0">
                          <a:solidFill>
                            <a:schemeClr val="tx1"/>
                          </a:solidFill>
                          <a:effectLst/>
                          <a:latin typeface="+mn-lt"/>
                          <a:ea typeface="微软雅黑" panose="020B0503020204020204" pitchFamily="34" charset="-122"/>
                          <a:cs typeface="+mn-cs"/>
                        </a:rPr>
                        <a:t>Location - 3</a:t>
                      </a:r>
                      <a:endParaRPr lang="zh-CN" altLang="en-US" sz="900" b="1" kern="1200" dirty="0">
                        <a:solidFill>
                          <a:schemeClr val="tx1"/>
                        </a:solidFill>
                        <a:effectLst/>
                        <a:latin typeface="+mn-lt"/>
                        <a:ea typeface="微软雅黑" panose="020B0503020204020204" pitchFamily="34" charset="-122"/>
                        <a:cs typeface="+mn-cs"/>
                      </a:endParaRPr>
                    </a:p>
                  </a:txBody>
                  <a:tcPr marL="36195" marR="36195" marT="17780" marB="1778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solidFill>
                      <a:srgbClr val="FFF9DC"/>
                    </a:solidFill>
                  </a:tcPr>
                </a:tc>
                <a:tc>
                  <a:txBody>
                    <a:bodyPr/>
                    <a:lstStyle/>
                    <a:p>
                      <a:pPr marL="0" algn="l" defTabSz="914400" rtl="0" eaLnBrk="1" latinLnBrk="0" hangingPunct="1">
                        <a:spcAft>
                          <a:spcPts val="0"/>
                        </a:spcAft>
                      </a:pPr>
                      <a:r>
                        <a:rPr lang="en-US" altLang="zh-CN" sz="900" b="1" kern="1200" dirty="0">
                          <a:solidFill>
                            <a:schemeClr val="tx1"/>
                          </a:solidFill>
                          <a:effectLst/>
                          <a:latin typeface="+mn-lt"/>
                          <a:ea typeface="微软雅黑" panose="020B0503020204020204" pitchFamily="34" charset="-122"/>
                          <a:cs typeface="+mn-cs"/>
                        </a:rPr>
                        <a:t>Location - 3</a:t>
                      </a:r>
                      <a:endParaRPr lang="zh-CN" altLang="en-US" sz="900" b="1" kern="1200" dirty="0">
                        <a:solidFill>
                          <a:schemeClr val="tx1"/>
                        </a:solidFill>
                        <a:effectLst/>
                        <a:latin typeface="+mn-lt"/>
                        <a:ea typeface="微软雅黑" panose="020B0503020204020204" pitchFamily="34" charset="-122"/>
                        <a:cs typeface="+mn-cs"/>
                      </a:endParaRPr>
                    </a:p>
                  </a:txBody>
                  <a:tcPr marL="36195" marR="36195" marT="17780" marB="1778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solidFill>
                      <a:schemeClr val="accent5">
                        <a:lumMod val="20000"/>
                        <a:lumOff val="80000"/>
                      </a:schemeClr>
                    </a:solidFill>
                  </a:tcPr>
                </a:tc>
                <a:tc>
                  <a:txBody>
                    <a:bodyPr/>
                    <a:lstStyle/>
                    <a:p>
                      <a:pPr algn="l">
                        <a:spcAft>
                          <a:spcPts val="0"/>
                        </a:spcAft>
                      </a:pPr>
                      <a:r>
                        <a:rPr lang="en-US" altLang="zh-CN" sz="900" b="1" dirty="0">
                          <a:effectLst/>
                          <a:latin typeface="+mn-lt"/>
                          <a:ea typeface="微软雅黑" panose="020B0503020204020204" pitchFamily="34" charset="-122"/>
                        </a:rPr>
                        <a:t>Location - 4</a:t>
                      </a:r>
                      <a:endParaRPr lang="zh-CN" altLang="en-US" sz="900" dirty="0">
                        <a:effectLst/>
                        <a:latin typeface="+mn-lt"/>
                      </a:endParaRPr>
                    </a:p>
                  </a:txBody>
                  <a:tcPr marL="36195" marR="36195" marT="17780" marB="1778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3247205770"/>
                  </a:ext>
                </a:extLst>
              </a:tr>
              <a:tr h="248299">
                <a:tc rowSpan="3">
                  <a:txBody>
                    <a:bodyPr/>
                    <a:lstStyle/>
                    <a:p>
                      <a:pPr algn="just">
                        <a:spcAft>
                          <a:spcPts val="0"/>
                        </a:spcAft>
                      </a:pPr>
                      <a:r>
                        <a:rPr lang="en-US" altLang="zh-CN" sz="900" b="1" dirty="0">
                          <a:effectLst/>
                          <a:latin typeface="+mn-lt"/>
                          <a:ea typeface="微软雅黑" panose="020B0503020204020204" pitchFamily="34" charset="-122"/>
                        </a:rPr>
                        <a:t>Management &amp; Maintenance</a:t>
                      </a:r>
                      <a:endParaRPr lang="zh-CN" altLang="en-US" sz="900" dirty="0">
                        <a:effectLst/>
                        <a:latin typeface="+mn-lt"/>
                      </a:endParaRPr>
                    </a:p>
                  </a:txBody>
                  <a:tcPr marL="36195" marR="36195" marT="17780" marB="1778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solidFill>
                      <a:srgbClr val="94DAE2"/>
                    </a:solidFill>
                  </a:tcPr>
                </a:tc>
                <a:tc>
                  <a:txBody>
                    <a:bodyPr/>
                    <a:lstStyle/>
                    <a:p>
                      <a:pPr algn="ctr">
                        <a:spcAft>
                          <a:spcPts val="0"/>
                        </a:spcAft>
                      </a:pPr>
                      <a:r>
                        <a:rPr lang="en-US" altLang="zh-CN" sz="900" dirty="0">
                          <a:effectLst/>
                          <a:latin typeface="+mn-lt"/>
                          <a:ea typeface="微软雅黑" panose="020B0503020204020204" pitchFamily="34" charset="-122"/>
                        </a:rPr>
                        <a:t>Scenario</a:t>
                      </a:r>
                      <a:endParaRPr lang="zh-CN" altLang="en-US" sz="900" dirty="0">
                        <a:effectLst/>
                        <a:latin typeface="+mn-lt"/>
                      </a:endParaRPr>
                    </a:p>
                  </a:txBody>
                  <a:tcPr marL="36195" marR="36195" marT="17780" marB="1778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solidFill>
                      <a:srgbClr val="D4F1F5"/>
                    </a:solidFill>
                  </a:tcPr>
                </a:tc>
                <a:tc>
                  <a:txBody>
                    <a:bodyPr/>
                    <a:lstStyle/>
                    <a:p>
                      <a:pPr marL="0" indent="0" algn="ctr">
                        <a:spcAft>
                          <a:spcPts val="0"/>
                        </a:spcAft>
                        <a:buFont typeface="Arial" panose="020B0604020202020204" pitchFamily="34" charset="0"/>
                        <a:buNone/>
                      </a:pPr>
                      <a:r>
                        <a:rPr lang="en-US" altLang="zh-CN" sz="900" dirty="0">
                          <a:effectLst/>
                          <a:latin typeface="+mn-lt"/>
                          <a:ea typeface="微软雅黑" panose="020B0503020204020204" pitchFamily="34" charset="-122"/>
                        </a:rPr>
                        <a:t>Poor quality user identification</a:t>
                      </a:r>
                    </a:p>
                  </a:txBody>
                  <a:tcPr marL="36195" marR="36195" marT="17780" marB="1778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solidFill>
                      <a:srgbClr val="D4F1F5"/>
                    </a:solidFill>
                  </a:tcPr>
                </a:tc>
                <a:tc>
                  <a:txBody>
                    <a:bodyPr/>
                    <a:lstStyle/>
                    <a:p>
                      <a:pPr algn="ctr">
                        <a:spcAft>
                          <a:spcPts val="0"/>
                        </a:spcAft>
                      </a:pPr>
                      <a:r>
                        <a:rPr lang="en-US" altLang="zh-CN" sz="900" dirty="0">
                          <a:effectLst/>
                          <a:latin typeface="+mn-lt"/>
                          <a:ea typeface="微软雅黑" panose="020B0503020204020204" pitchFamily="34" charset="-122"/>
                        </a:rPr>
                        <a:t>Poor quality user optimization</a:t>
                      </a:r>
                      <a:endParaRPr lang="zh-CN" altLang="en-US" sz="900" dirty="0">
                        <a:effectLst/>
                        <a:latin typeface="+mn-lt"/>
                      </a:endParaRPr>
                    </a:p>
                  </a:txBody>
                  <a:tcPr marL="36195" marR="36195" marT="17780" marB="1778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solidFill>
                      <a:srgbClr val="D4F1F5"/>
                    </a:solidFill>
                  </a:tcPr>
                </a:tc>
                <a:tc>
                  <a:txBody>
                    <a:bodyPr/>
                    <a:lstStyle/>
                    <a:p>
                      <a:pPr algn="ctr">
                        <a:spcAft>
                          <a:spcPts val="0"/>
                        </a:spcAft>
                      </a:pPr>
                      <a:r>
                        <a:rPr lang="en-US" altLang="zh-CN" sz="900" dirty="0">
                          <a:effectLst/>
                          <a:latin typeface="+mn-lt"/>
                          <a:ea typeface="微软雅黑" panose="020B0503020204020204" pitchFamily="34" charset="-122"/>
                        </a:rPr>
                        <a:t>Poor quality network optimization</a:t>
                      </a:r>
                      <a:endParaRPr lang="zh-CN" altLang="en-US" sz="900" dirty="0">
                        <a:effectLst/>
                        <a:latin typeface="+mn-lt"/>
                      </a:endParaRPr>
                    </a:p>
                  </a:txBody>
                  <a:tcPr marL="36195" marR="36195" marT="17780" marB="1778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solidFill>
                      <a:srgbClr val="D4F1F5"/>
                    </a:solidFill>
                  </a:tcPr>
                </a:tc>
                <a:tc>
                  <a:txBody>
                    <a:bodyPr/>
                    <a:lstStyle/>
                    <a:p>
                      <a:pPr algn="ctr">
                        <a:spcAft>
                          <a:spcPts val="0"/>
                        </a:spcAft>
                      </a:pPr>
                      <a:r>
                        <a:rPr lang="en-US" altLang="zh-CN" sz="900" dirty="0">
                          <a:effectLst/>
                          <a:latin typeface="+mn-lt"/>
                          <a:ea typeface="微软雅黑" panose="020B0503020204020204" pitchFamily="34" charset="-122"/>
                        </a:rPr>
                        <a:t>Potential Customer</a:t>
                      </a:r>
                      <a:endParaRPr lang="zh-CN" altLang="en-US" sz="900" dirty="0">
                        <a:effectLst/>
                        <a:latin typeface="+mn-lt"/>
                      </a:endParaRPr>
                    </a:p>
                  </a:txBody>
                  <a:tcPr marL="36195" marR="36195" marT="17780" marB="1778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solidFill>
                      <a:srgbClr val="D4F1F5"/>
                    </a:solidFill>
                  </a:tcPr>
                </a:tc>
                <a:tc vMerge="1">
                  <a:txBody>
                    <a:bodyPr/>
                    <a:lstStyle/>
                    <a:p>
                      <a:endParaRPr lang="en-US"/>
                    </a:p>
                  </a:txBody>
                  <a:tcPr/>
                </a:tc>
                <a:extLst>
                  <a:ext uri="{0D108BD9-81ED-4DB2-BD59-A6C34878D82A}">
                    <a16:rowId xmlns:a16="http://schemas.microsoft.com/office/drawing/2014/main" val="2707058797"/>
                  </a:ext>
                </a:extLst>
              </a:tr>
              <a:tr h="253850">
                <a:tc vMerge="1">
                  <a:txBody>
                    <a:bodyPr/>
                    <a:lstStyle/>
                    <a:p>
                      <a:endParaRPr lang="en-US"/>
                    </a:p>
                  </a:txBody>
                  <a:tcPr/>
                </a:tc>
                <a:tc rowSpan="2">
                  <a:txBody>
                    <a:bodyPr/>
                    <a:lstStyle/>
                    <a:p>
                      <a:pPr marL="171450" indent="-171450" algn="l">
                        <a:spcAft>
                          <a:spcPts val="0"/>
                        </a:spcAft>
                        <a:buFont typeface="Arial" panose="020B0604020202020204" pitchFamily="34" charset="0"/>
                        <a:buChar char="•"/>
                      </a:pPr>
                      <a:r>
                        <a:rPr lang="en-US" altLang="zh-CN" sz="900" dirty="0">
                          <a:effectLst/>
                          <a:latin typeface="+mn-lt"/>
                          <a:ea typeface="微软雅黑" panose="020B0503020204020204" pitchFamily="34" charset="-122"/>
                        </a:rPr>
                        <a:t>Poor quality user identification</a:t>
                      </a:r>
                    </a:p>
                    <a:p>
                      <a:pPr marL="171450" indent="-171450" algn="l">
                        <a:spcAft>
                          <a:spcPts val="0"/>
                        </a:spcAft>
                        <a:buFont typeface="Arial" panose="020B0604020202020204" pitchFamily="34" charset="0"/>
                        <a:buChar char="•"/>
                      </a:pPr>
                      <a:r>
                        <a:rPr lang="en-US" altLang="zh-CN" sz="900" dirty="0">
                          <a:effectLst/>
                          <a:latin typeface="+mn-lt"/>
                          <a:ea typeface="微软雅黑" panose="020B0503020204020204" pitchFamily="34" charset="-122"/>
                        </a:rPr>
                        <a:t>User optimization</a:t>
                      </a:r>
                    </a:p>
                    <a:p>
                      <a:pPr marL="171450" indent="-171450" algn="l">
                        <a:spcAft>
                          <a:spcPts val="0"/>
                        </a:spcAft>
                        <a:buFont typeface="Arial" panose="020B0604020202020204" pitchFamily="34" charset="0"/>
                        <a:buChar char="•"/>
                      </a:pPr>
                      <a:r>
                        <a:rPr lang="en-US" altLang="zh-CN" sz="900" dirty="0">
                          <a:effectLst/>
                          <a:latin typeface="+mn-lt"/>
                          <a:ea typeface="微软雅黑" panose="020B0503020204020204" pitchFamily="34" charset="-122"/>
                        </a:rPr>
                        <a:t>Poor quality recommendation</a:t>
                      </a:r>
                    </a:p>
                    <a:p>
                      <a:pPr marL="171450" indent="-171450" algn="l">
                        <a:spcAft>
                          <a:spcPts val="0"/>
                        </a:spcAft>
                        <a:buFont typeface="Arial" panose="020B0604020202020204" pitchFamily="34" charset="0"/>
                        <a:buChar char="•"/>
                      </a:pPr>
                      <a:r>
                        <a:rPr lang="en-US" altLang="zh-CN" sz="900" dirty="0">
                          <a:effectLst/>
                          <a:latin typeface="+mn-lt"/>
                          <a:ea typeface="微软雅黑" panose="020B0503020204020204" pitchFamily="34" charset="-122"/>
                        </a:rPr>
                        <a:t>Potential Customer</a:t>
                      </a:r>
                    </a:p>
                    <a:p>
                      <a:pPr algn="just">
                        <a:spcAft>
                          <a:spcPts val="0"/>
                        </a:spcAft>
                      </a:pPr>
                      <a:endParaRPr lang="zh-CN" altLang="en-US" sz="900" dirty="0">
                        <a:effectLst/>
                        <a:latin typeface="+mn-lt"/>
                      </a:endParaRPr>
                    </a:p>
                  </a:txBody>
                  <a:tcPr marL="36195" marR="36195" marT="17780" marB="1778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noFill/>
                  </a:tcPr>
                </a:tc>
                <a:tc>
                  <a:txBody>
                    <a:bodyPr/>
                    <a:lstStyle/>
                    <a:p>
                      <a:pPr algn="l">
                        <a:spcAft>
                          <a:spcPts val="0"/>
                        </a:spcAft>
                      </a:pPr>
                      <a:r>
                        <a:rPr lang="en-US" altLang="zh-CN" sz="900" b="1" dirty="0">
                          <a:effectLst/>
                          <a:latin typeface="+mn-lt"/>
                          <a:ea typeface="微软雅黑" panose="020B0503020204020204" pitchFamily="34" charset="-122"/>
                        </a:rPr>
                        <a:t>Collection &amp; Identification - 4</a:t>
                      </a:r>
                      <a:endParaRPr lang="zh-CN" altLang="en-US" sz="900" dirty="0">
                        <a:effectLst/>
                        <a:latin typeface="+mn-lt"/>
                      </a:endParaRPr>
                    </a:p>
                  </a:txBody>
                  <a:tcPr marL="36195" marR="36195" marT="17780" marB="1778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noFill/>
                  </a:tcPr>
                </a:tc>
                <a:tc rowSpan="2">
                  <a:txBody>
                    <a:bodyPr/>
                    <a:lstStyle/>
                    <a:p>
                      <a:pPr algn="l">
                        <a:spcAft>
                          <a:spcPts val="0"/>
                        </a:spcAft>
                      </a:pPr>
                      <a:r>
                        <a:rPr lang="en-US" altLang="zh-CN" sz="900" b="1" dirty="0">
                          <a:effectLst/>
                          <a:latin typeface="+mn-lt"/>
                          <a:ea typeface="微软雅黑" panose="020B0503020204020204" pitchFamily="34" charset="-122"/>
                        </a:rPr>
                        <a:t>Poor quality user optimization - 4</a:t>
                      </a:r>
                      <a:endParaRPr lang="zh-CN" altLang="en-US" sz="900" b="1" dirty="0">
                        <a:effectLst/>
                        <a:latin typeface="+mn-lt"/>
                      </a:endParaRPr>
                    </a:p>
                  </a:txBody>
                  <a:tcPr marL="36195" marR="36195" marT="17780" marB="1778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noFill/>
                  </a:tcPr>
                </a:tc>
                <a:tc rowSpan="2">
                  <a:txBody>
                    <a:bodyPr/>
                    <a:lstStyle/>
                    <a:p>
                      <a:pPr algn="l">
                        <a:spcAft>
                          <a:spcPts val="0"/>
                        </a:spcAft>
                      </a:pPr>
                      <a:r>
                        <a:rPr lang="en-US" altLang="zh-CN" sz="900" b="1" dirty="0">
                          <a:effectLst/>
                          <a:latin typeface="+mn-lt"/>
                          <a:ea typeface="微软雅黑" panose="020B0503020204020204" pitchFamily="34" charset="-122"/>
                        </a:rPr>
                        <a:t>Poor quality network optimization - 3</a:t>
                      </a:r>
                      <a:endParaRPr lang="zh-CN" altLang="en-US" sz="900" b="1" dirty="0">
                        <a:effectLst/>
                        <a:latin typeface="+mn-lt"/>
                      </a:endParaRPr>
                    </a:p>
                  </a:txBody>
                  <a:tcPr marL="36195" marR="36195" marT="17780" marB="1778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solidFill>
                      <a:schemeClr val="accent5">
                        <a:lumMod val="20000"/>
                        <a:lumOff val="80000"/>
                      </a:schemeClr>
                    </a:solidFill>
                  </a:tcPr>
                </a:tc>
                <a:tc rowSpan="2">
                  <a:txBody>
                    <a:bodyPr/>
                    <a:lstStyle/>
                    <a:p>
                      <a:pPr algn="l">
                        <a:spcAft>
                          <a:spcPts val="0"/>
                        </a:spcAft>
                      </a:pPr>
                      <a:r>
                        <a:rPr lang="en-US" altLang="zh-CN" sz="900" b="1" dirty="0">
                          <a:effectLst/>
                          <a:latin typeface="+mn-lt"/>
                          <a:ea typeface="微软雅黑" panose="020B0503020204020204" pitchFamily="34" charset="-122"/>
                        </a:rPr>
                        <a:t>Potential Customer Tagging - </a:t>
                      </a:r>
                      <a:r>
                        <a:rPr lang="en-US" altLang="zh-CN" sz="900" b="1" dirty="0">
                          <a:effectLst/>
                          <a:latin typeface="+mn-lt"/>
                        </a:rPr>
                        <a:t>3</a:t>
                      </a:r>
                      <a:endParaRPr lang="zh-CN" altLang="en-US" sz="900" dirty="0">
                        <a:effectLst/>
                        <a:latin typeface="+mn-lt"/>
                      </a:endParaRPr>
                    </a:p>
                  </a:txBody>
                  <a:tcPr marL="36195" marR="36195" marT="17780" marB="1778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solidFill>
                      <a:schemeClr val="accent5">
                        <a:lumMod val="20000"/>
                        <a:lumOff val="80000"/>
                      </a:schemeClr>
                    </a:solidFill>
                  </a:tcPr>
                </a:tc>
                <a:tc vMerge="1">
                  <a:txBody>
                    <a:bodyPr/>
                    <a:lstStyle/>
                    <a:p>
                      <a:endParaRPr lang="en-US"/>
                    </a:p>
                  </a:txBody>
                  <a:tcPr/>
                </a:tc>
                <a:extLst>
                  <a:ext uri="{0D108BD9-81ED-4DB2-BD59-A6C34878D82A}">
                    <a16:rowId xmlns:a16="http://schemas.microsoft.com/office/drawing/2014/main" val="3831445742"/>
                  </a:ext>
                </a:extLst>
              </a:tr>
              <a:tr h="873670">
                <a:tc vMerge="1">
                  <a:txBody>
                    <a:bodyPr/>
                    <a:lstStyle/>
                    <a:p>
                      <a:endParaRPr lang="en-US"/>
                    </a:p>
                  </a:txBody>
                  <a:tcPr/>
                </a:tc>
                <a:tc vMerge="1">
                  <a:txBody>
                    <a:bodyPr/>
                    <a:lstStyle/>
                    <a:p>
                      <a:endParaRPr lang="en-US"/>
                    </a:p>
                  </a:txBody>
                  <a:tcPr/>
                </a:tc>
                <a:tc>
                  <a:txBody>
                    <a:bodyPr/>
                    <a:lstStyle/>
                    <a:p>
                      <a:pPr algn="l">
                        <a:spcAft>
                          <a:spcPts val="0"/>
                        </a:spcAft>
                      </a:pPr>
                      <a:r>
                        <a:rPr lang="en-US" altLang="zh-CN" sz="900" b="1" dirty="0">
                          <a:effectLst/>
                          <a:latin typeface="+mn-lt"/>
                          <a:ea typeface="微软雅黑" panose="020B0503020204020204" pitchFamily="34" charset="-122"/>
                        </a:rPr>
                        <a:t>Location - 4</a:t>
                      </a:r>
                      <a:endParaRPr lang="zh-CN" altLang="en-US" sz="900" dirty="0">
                        <a:effectLst/>
                        <a:latin typeface="+mn-lt"/>
                      </a:endParaRPr>
                    </a:p>
                  </a:txBody>
                  <a:tcPr marL="36195" marR="36195" marT="17780" marB="1778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no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257778671"/>
                  </a:ext>
                </a:extLst>
              </a:tr>
            </a:tbl>
          </a:graphicData>
        </a:graphic>
      </p:graphicFrame>
    </p:spTree>
    <p:extLst>
      <p:ext uri="{BB962C8B-B14F-4D97-AF65-F5344CB8AC3E}">
        <p14:creationId xmlns:p14="http://schemas.microsoft.com/office/powerpoint/2010/main" val="2520893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7EB5D1-1231-6980-67C8-5605A50B2F1C}"/>
              </a:ext>
            </a:extLst>
          </p:cNvPr>
          <p:cNvSpPr>
            <a:spLocks noGrp="1"/>
          </p:cNvSpPr>
          <p:nvPr>
            <p:ph type="title"/>
          </p:nvPr>
        </p:nvSpPr>
        <p:spPr>
          <a:xfrm>
            <a:off x="838200" y="365126"/>
            <a:ext cx="10515600" cy="806450"/>
          </a:xfrm>
        </p:spPr>
        <p:txBody>
          <a:bodyPr/>
          <a:lstStyle/>
          <a:p>
            <a:r>
              <a:rPr lang="en-US" dirty="0"/>
              <a:t>Summary</a:t>
            </a:r>
          </a:p>
        </p:txBody>
      </p:sp>
      <p:sp>
        <p:nvSpPr>
          <p:cNvPr id="6" name="Content Placeholder 5">
            <a:extLst>
              <a:ext uri="{FF2B5EF4-FFF2-40B4-BE49-F238E27FC236}">
                <a16:creationId xmlns:a16="http://schemas.microsoft.com/office/drawing/2014/main" id="{8129864A-28AA-CF08-259B-86C5219A5C02}"/>
              </a:ext>
            </a:extLst>
          </p:cNvPr>
          <p:cNvSpPr>
            <a:spLocks noGrp="1"/>
          </p:cNvSpPr>
          <p:nvPr>
            <p:ph idx="1"/>
          </p:nvPr>
        </p:nvSpPr>
        <p:spPr/>
        <p:txBody>
          <a:bodyPr>
            <a:normAutofit/>
          </a:bodyPr>
          <a:lstStyle/>
          <a:p>
            <a:r>
              <a:rPr lang="en-US" dirty="0"/>
              <a:t>The evolution in user applications and needs necessitates enhanced network automation and intelligence to adapt to the changing landscape</a:t>
            </a:r>
          </a:p>
          <a:p>
            <a:pPr marL="0" indent="0">
              <a:buNone/>
            </a:pPr>
            <a:endParaRPr lang="en-US" dirty="0"/>
          </a:p>
          <a:p>
            <a:r>
              <a:rPr lang="en-US" dirty="0"/>
              <a:t>Autonomous network empowered by AI/ML facilitates automated service operations and enhances the application/user experience while reducing O&amp;M costs</a:t>
            </a:r>
          </a:p>
          <a:p>
            <a:endParaRPr lang="en-US" dirty="0"/>
          </a:p>
          <a:p>
            <a:r>
              <a:rPr lang="en-US" dirty="0"/>
              <a:t>Reported test demonstrates real-world applications of AI for O&amp;M automation, achieving L3-L4 autonomous networking</a:t>
            </a:r>
          </a:p>
        </p:txBody>
      </p:sp>
    </p:spTree>
    <p:extLst>
      <p:ext uri="{BB962C8B-B14F-4D97-AF65-F5344CB8AC3E}">
        <p14:creationId xmlns:p14="http://schemas.microsoft.com/office/powerpoint/2010/main" val="31256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6861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7D36F4-B753-6D0A-E661-571EDDF1A3AE}"/>
              </a:ext>
            </a:extLst>
          </p:cNvPr>
          <p:cNvSpPr>
            <a:spLocks noGrp="1"/>
          </p:cNvSpPr>
          <p:nvPr>
            <p:ph type="title"/>
          </p:nvPr>
        </p:nvSpPr>
        <p:spPr/>
        <p:txBody>
          <a:bodyPr/>
          <a:lstStyle/>
          <a:p>
            <a:r>
              <a:rPr lang="en-US" dirty="0"/>
              <a:t>Outline</a:t>
            </a:r>
          </a:p>
        </p:txBody>
      </p:sp>
      <p:sp>
        <p:nvSpPr>
          <p:cNvPr id="2" name="Subtitle 1">
            <a:extLst>
              <a:ext uri="{FF2B5EF4-FFF2-40B4-BE49-F238E27FC236}">
                <a16:creationId xmlns:a16="http://schemas.microsoft.com/office/drawing/2014/main" id="{C6ADB1D9-336D-594D-9418-4BC486843D21}"/>
              </a:ext>
            </a:extLst>
          </p:cNvPr>
          <p:cNvSpPr>
            <a:spLocks noGrp="1"/>
          </p:cNvSpPr>
          <p:nvPr>
            <p:ph idx="1"/>
          </p:nvPr>
        </p:nvSpPr>
        <p:spPr/>
        <p:txBody>
          <a:bodyPr anchor="t">
            <a:noAutofit/>
          </a:bodyPr>
          <a:lstStyle/>
          <a:p>
            <a:pPr defTabSz="914112">
              <a:lnSpc>
                <a:spcPct val="100000"/>
              </a:lnSpc>
            </a:pPr>
            <a:r>
              <a:rPr lang="en-US" altLang="zh-CN" sz="3200" dirty="0">
                <a:solidFill>
                  <a:srgbClr val="000000"/>
                </a:solidFill>
                <a:latin typeface="Arial"/>
                <a:ea typeface="Microsoft YaHei"/>
                <a:cs typeface="+mj-cs"/>
              </a:rPr>
              <a:t>Broadband access network vision</a:t>
            </a:r>
          </a:p>
          <a:p>
            <a:pPr defTabSz="914112">
              <a:lnSpc>
                <a:spcPct val="100000"/>
              </a:lnSpc>
            </a:pPr>
            <a:r>
              <a:rPr lang="en-US" altLang="zh-CN" sz="3200" b="0" dirty="0">
                <a:solidFill>
                  <a:srgbClr val="000000"/>
                </a:solidFill>
                <a:latin typeface="Arial"/>
                <a:ea typeface="Microsoft YaHei"/>
                <a:cs typeface="+mj-cs"/>
              </a:rPr>
              <a:t>Challenges in </a:t>
            </a:r>
            <a:r>
              <a:rPr lang="en-US" altLang="zh-CN" sz="3200" dirty="0">
                <a:solidFill>
                  <a:srgbClr val="000000"/>
                </a:solidFill>
                <a:latin typeface="Arial"/>
                <a:ea typeface="Microsoft YaHei"/>
                <a:cs typeface="+mj-cs"/>
              </a:rPr>
              <a:t>b</a:t>
            </a:r>
            <a:r>
              <a:rPr lang="en-US" altLang="zh-CN" sz="3200" b="0" dirty="0">
                <a:solidFill>
                  <a:srgbClr val="000000"/>
                </a:solidFill>
                <a:latin typeface="Arial"/>
                <a:ea typeface="Microsoft YaHei"/>
                <a:cs typeface="+mj-cs"/>
              </a:rPr>
              <a:t>roadband services</a:t>
            </a:r>
          </a:p>
          <a:p>
            <a:pPr defTabSz="914112">
              <a:lnSpc>
                <a:spcPct val="100000"/>
              </a:lnSpc>
            </a:pPr>
            <a:r>
              <a:rPr lang="en-US" altLang="zh-CN" sz="3200" dirty="0">
                <a:solidFill>
                  <a:srgbClr val="000000"/>
                </a:solidFill>
                <a:latin typeface="Arial"/>
                <a:ea typeface="Microsoft YaHei"/>
                <a:cs typeface="+mj-cs"/>
              </a:rPr>
              <a:t>Solution (autonomous network, digital platform, AI)</a:t>
            </a:r>
          </a:p>
          <a:p>
            <a:pPr defTabSz="914112">
              <a:lnSpc>
                <a:spcPct val="100000"/>
              </a:lnSpc>
            </a:pPr>
            <a:r>
              <a:rPr lang="en-US" altLang="zh-CN" sz="3200" dirty="0">
                <a:solidFill>
                  <a:srgbClr val="000000"/>
                </a:solidFill>
                <a:latin typeface="Arial"/>
                <a:ea typeface="Microsoft YaHei"/>
                <a:cs typeface="+mj-cs"/>
              </a:rPr>
              <a:t>AI applications</a:t>
            </a:r>
          </a:p>
          <a:p>
            <a:pPr defTabSz="914112">
              <a:lnSpc>
                <a:spcPct val="100000"/>
              </a:lnSpc>
            </a:pPr>
            <a:r>
              <a:rPr lang="en-US" altLang="zh-CN" sz="3200" dirty="0">
                <a:solidFill>
                  <a:srgbClr val="000000"/>
                </a:solidFill>
                <a:latin typeface="Arial"/>
                <a:ea typeface="Microsoft YaHei"/>
                <a:cs typeface="+mj-cs"/>
              </a:rPr>
              <a:t>Lab test</a:t>
            </a:r>
          </a:p>
        </p:txBody>
      </p:sp>
    </p:spTree>
    <p:extLst>
      <p:ext uri="{BB962C8B-B14F-4D97-AF65-F5344CB8AC3E}">
        <p14:creationId xmlns:p14="http://schemas.microsoft.com/office/powerpoint/2010/main" val="246627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BB8237-1C4C-A716-ECC5-0731F3DF5A2B}"/>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D5E3E494-AFA3-4B74-B598-91E7632B5FE8}"/>
              </a:ext>
            </a:extLst>
          </p:cNvPr>
          <p:cNvSpPr>
            <a:spLocks noGrp="1"/>
          </p:cNvSpPr>
          <p:nvPr>
            <p:ph type="subTitle" idx="1"/>
          </p:nvPr>
        </p:nvSpPr>
        <p:spPr>
          <a:xfrm>
            <a:off x="506116" y="353396"/>
            <a:ext cx="11125200" cy="364843"/>
          </a:xfrm>
        </p:spPr>
        <p:txBody>
          <a:bodyPr anchor="ctr">
            <a:noAutofit/>
          </a:bodyPr>
          <a:lstStyle/>
          <a:p>
            <a:pPr defTabSz="914112">
              <a:lnSpc>
                <a:spcPct val="100000"/>
              </a:lnSpc>
            </a:pPr>
            <a:r>
              <a:rPr lang="en-US" sz="3200" b="0" dirty="0">
                <a:solidFill>
                  <a:srgbClr val="000000"/>
                </a:solidFill>
                <a:latin typeface="Arial"/>
                <a:ea typeface="Microsoft YaHei"/>
                <a:cs typeface="+mj-cs"/>
              </a:rPr>
              <a:t>Broadband Network Infrastructure: Towards All-Fiber Network</a:t>
            </a:r>
            <a:endParaRPr lang="zh-CN" altLang="en-US" sz="3200" b="0" dirty="0">
              <a:solidFill>
                <a:srgbClr val="000000"/>
              </a:solidFill>
              <a:latin typeface="Arial"/>
              <a:ea typeface="Microsoft YaHei"/>
              <a:cs typeface="+mj-cs"/>
            </a:endParaRPr>
          </a:p>
        </p:txBody>
      </p:sp>
      <p:grpSp>
        <p:nvGrpSpPr>
          <p:cNvPr id="14" name="组合 13">
            <a:extLst>
              <a:ext uri="{FF2B5EF4-FFF2-40B4-BE49-F238E27FC236}">
                <a16:creationId xmlns:a16="http://schemas.microsoft.com/office/drawing/2014/main" id="{6ABE93C7-4AF3-0C68-4970-18BF4BF61312}"/>
              </a:ext>
            </a:extLst>
          </p:cNvPr>
          <p:cNvGrpSpPr/>
          <p:nvPr/>
        </p:nvGrpSpPr>
        <p:grpSpPr>
          <a:xfrm>
            <a:off x="807406" y="1106063"/>
            <a:ext cx="6322058" cy="3702796"/>
            <a:chOff x="938451" y="1145480"/>
            <a:chExt cx="10466693" cy="5134982"/>
          </a:xfrm>
        </p:grpSpPr>
        <p:cxnSp>
          <p:nvCxnSpPr>
            <p:cNvPr id="15" name="直接连接符 1037">
              <a:extLst>
                <a:ext uri="{FF2B5EF4-FFF2-40B4-BE49-F238E27FC236}">
                  <a16:creationId xmlns:a16="http://schemas.microsoft.com/office/drawing/2014/main" id="{1C5D724B-8D30-CF2D-2376-F5B691393C93}"/>
                </a:ext>
              </a:extLst>
            </p:cNvPr>
            <p:cNvCxnSpPr/>
            <p:nvPr/>
          </p:nvCxnSpPr>
          <p:spPr>
            <a:xfrm flipV="1">
              <a:off x="3591169" y="1734398"/>
              <a:ext cx="0" cy="3600000"/>
            </a:xfrm>
            <a:prstGeom prst="line">
              <a:avLst/>
            </a:prstGeom>
            <a:noFill/>
            <a:ln w="6350" cap="flat" cmpd="sng" algn="ctr">
              <a:solidFill>
                <a:srgbClr val="FFFFFF">
                  <a:lumMod val="85000"/>
                </a:srgbClr>
              </a:solidFill>
              <a:prstDash val="dash"/>
              <a:miter lim="800000"/>
            </a:ln>
            <a:effectLst/>
          </p:spPr>
        </p:cxnSp>
        <p:cxnSp>
          <p:nvCxnSpPr>
            <p:cNvPr id="16" name="直接连接符 494">
              <a:extLst>
                <a:ext uri="{FF2B5EF4-FFF2-40B4-BE49-F238E27FC236}">
                  <a16:creationId xmlns:a16="http://schemas.microsoft.com/office/drawing/2014/main" id="{71656D4F-7929-E25D-891F-611E77E8E257}"/>
                </a:ext>
              </a:extLst>
            </p:cNvPr>
            <p:cNvCxnSpPr/>
            <p:nvPr/>
          </p:nvCxnSpPr>
          <p:spPr>
            <a:xfrm flipV="1">
              <a:off x="5982183" y="1734398"/>
              <a:ext cx="0" cy="3600000"/>
            </a:xfrm>
            <a:prstGeom prst="line">
              <a:avLst/>
            </a:prstGeom>
            <a:noFill/>
            <a:ln w="6350" cap="flat" cmpd="sng" algn="ctr">
              <a:solidFill>
                <a:srgbClr val="FFFFFF">
                  <a:lumMod val="85000"/>
                </a:srgbClr>
              </a:solidFill>
              <a:prstDash val="dash"/>
              <a:miter lim="800000"/>
            </a:ln>
            <a:effectLst/>
          </p:spPr>
        </p:cxnSp>
        <p:cxnSp>
          <p:nvCxnSpPr>
            <p:cNvPr id="17" name="直接连接符 495">
              <a:extLst>
                <a:ext uri="{FF2B5EF4-FFF2-40B4-BE49-F238E27FC236}">
                  <a16:creationId xmlns:a16="http://schemas.microsoft.com/office/drawing/2014/main" id="{120E17BE-37C4-02C0-1674-405EA395494D}"/>
                </a:ext>
              </a:extLst>
            </p:cNvPr>
            <p:cNvCxnSpPr/>
            <p:nvPr/>
          </p:nvCxnSpPr>
          <p:spPr>
            <a:xfrm flipV="1">
              <a:off x="8373197" y="1734398"/>
              <a:ext cx="0" cy="3600000"/>
            </a:xfrm>
            <a:prstGeom prst="line">
              <a:avLst/>
            </a:prstGeom>
            <a:noFill/>
            <a:ln w="6350" cap="flat" cmpd="sng" algn="ctr">
              <a:solidFill>
                <a:srgbClr val="FFFFFF">
                  <a:lumMod val="85000"/>
                </a:srgbClr>
              </a:solidFill>
              <a:prstDash val="dash"/>
              <a:miter lim="800000"/>
            </a:ln>
            <a:effectLst/>
          </p:spPr>
        </p:cxnSp>
        <p:sp>
          <p:nvSpPr>
            <p:cNvPr id="18" name="Pie 2">
              <a:extLst>
                <a:ext uri="{FF2B5EF4-FFF2-40B4-BE49-F238E27FC236}">
                  <a16:creationId xmlns:a16="http://schemas.microsoft.com/office/drawing/2014/main" id="{61183D72-47BE-9EF9-B3CD-60F650995EF7}"/>
                </a:ext>
              </a:extLst>
            </p:cNvPr>
            <p:cNvSpPr/>
            <p:nvPr/>
          </p:nvSpPr>
          <p:spPr>
            <a:xfrm flipH="1">
              <a:off x="5460116" y="1536210"/>
              <a:ext cx="5608912" cy="4058512"/>
            </a:xfrm>
            <a:custGeom>
              <a:avLst/>
              <a:gdLst>
                <a:gd name="connsiteX0" fmla="*/ 724856 w 7635015"/>
                <a:gd name="connsiteY0" fmla="*/ 2123449 h 2677303"/>
                <a:gd name="connsiteX1" fmla="*/ 753143 w 7635015"/>
                <a:gd name="connsiteY1" fmla="*/ 540326 h 2677303"/>
                <a:gd name="connsiteX2" fmla="*/ 3817508 w 7635015"/>
                <a:gd name="connsiteY2" fmla="*/ 1338652 h 2677303"/>
                <a:gd name="connsiteX3" fmla="*/ 724856 w 7635015"/>
                <a:gd name="connsiteY3" fmla="*/ 2123449 h 2677303"/>
                <a:gd name="connsiteX0" fmla="*/ 640134 w 3917981"/>
                <a:gd name="connsiteY0" fmla="*/ 1490526 h 1490526"/>
                <a:gd name="connsiteX1" fmla="*/ 853616 w 3917981"/>
                <a:gd name="connsiteY1" fmla="*/ 0 h 1490526"/>
                <a:gd name="connsiteX2" fmla="*/ 3917981 w 3917981"/>
                <a:gd name="connsiteY2" fmla="*/ 798326 h 1490526"/>
                <a:gd name="connsiteX3" fmla="*/ 640134 w 3917981"/>
                <a:gd name="connsiteY3" fmla="*/ 1490526 h 1490526"/>
                <a:gd name="connsiteX0" fmla="*/ 753993 w 4031840"/>
                <a:gd name="connsiteY0" fmla="*/ 1490526 h 1490526"/>
                <a:gd name="connsiteX1" fmla="*/ 724406 w 4031840"/>
                <a:gd name="connsiteY1" fmla="*/ 0 h 1490526"/>
                <a:gd name="connsiteX2" fmla="*/ 4031840 w 4031840"/>
                <a:gd name="connsiteY2" fmla="*/ 798326 h 1490526"/>
                <a:gd name="connsiteX3" fmla="*/ 753993 w 4031840"/>
                <a:gd name="connsiteY3" fmla="*/ 1490526 h 1490526"/>
                <a:gd name="connsiteX0" fmla="*/ 651783 w 3929630"/>
                <a:gd name="connsiteY0" fmla="*/ 1490526 h 1490526"/>
                <a:gd name="connsiteX1" fmla="*/ 622196 w 3929630"/>
                <a:gd name="connsiteY1" fmla="*/ 0 h 1490526"/>
                <a:gd name="connsiteX2" fmla="*/ 3929630 w 3929630"/>
                <a:gd name="connsiteY2" fmla="*/ 798326 h 1490526"/>
                <a:gd name="connsiteX3" fmla="*/ 651783 w 3929630"/>
                <a:gd name="connsiteY3" fmla="*/ 1490526 h 1490526"/>
                <a:gd name="connsiteX0" fmla="*/ 533184 w 3811031"/>
                <a:gd name="connsiteY0" fmla="*/ 1490526 h 1490526"/>
                <a:gd name="connsiteX1" fmla="*/ 503597 w 3811031"/>
                <a:gd name="connsiteY1" fmla="*/ 0 h 1490526"/>
                <a:gd name="connsiteX2" fmla="*/ 3811031 w 3811031"/>
                <a:gd name="connsiteY2" fmla="*/ 798326 h 1490526"/>
                <a:gd name="connsiteX3" fmla="*/ 533184 w 3811031"/>
                <a:gd name="connsiteY3" fmla="*/ 1490526 h 1490526"/>
                <a:gd name="connsiteX0" fmla="*/ 533184 w 3805241"/>
                <a:gd name="connsiteY0" fmla="*/ 1490526 h 1490526"/>
                <a:gd name="connsiteX1" fmla="*/ 503597 w 3805241"/>
                <a:gd name="connsiteY1" fmla="*/ 0 h 1490526"/>
                <a:gd name="connsiteX2" fmla="*/ 3805241 w 3805241"/>
                <a:gd name="connsiteY2" fmla="*/ 751571 h 1490526"/>
                <a:gd name="connsiteX3" fmla="*/ 533184 w 3805241"/>
                <a:gd name="connsiteY3" fmla="*/ 1490526 h 1490526"/>
                <a:gd name="connsiteX0" fmla="*/ 516582 w 3820479"/>
                <a:gd name="connsiteY0" fmla="*/ 1490526 h 1490526"/>
                <a:gd name="connsiteX1" fmla="*/ 518835 w 3820479"/>
                <a:gd name="connsiteY1" fmla="*/ 0 h 1490526"/>
                <a:gd name="connsiteX2" fmla="*/ 3820479 w 3820479"/>
                <a:gd name="connsiteY2" fmla="*/ 751571 h 1490526"/>
                <a:gd name="connsiteX3" fmla="*/ 516582 w 3820479"/>
                <a:gd name="connsiteY3" fmla="*/ 1490526 h 1490526"/>
                <a:gd name="connsiteX0" fmla="*/ 515101 w 3818998"/>
                <a:gd name="connsiteY0" fmla="*/ 1490526 h 1490526"/>
                <a:gd name="connsiteX1" fmla="*/ 520249 w 3818998"/>
                <a:gd name="connsiteY1" fmla="*/ 0 h 1490526"/>
                <a:gd name="connsiteX2" fmla="*/ 3818998 w 3818998"/>
                <a:gd name="connsiteY2" fmla="*/ 751571 h 1490526"/>
                <a:gd name="connsiteX3" fmla="*/ 515101 w 3818998"/>
                <a:gd name="connsiteY3" fmla="*/ 1490526 h 1490526"/>
                <a:gd name="connsiteX0" fmla="*/ 515101 w 3809653"/>
                <a:gd name="connsiteY0" fmla="*/ 1490526 h 1490526"/>
                <a:gd name="connsiteX1" fmla="*/ 520249 w 3809653"/>
                <a:gd name="connsiteY1" fmla="*/ 0 h 1490526"/>
                <a:gd name="connsiteX2" fmla="*/ 3809653 w 3809653"/>
                <a:gd name="connsiteY2" fmla="*/ 743779 h 1490526"/>
                <a:gd name="connsiteX3" fmla="*/ 515101 w 3809653"/>
                <a:gd name="connsiteY3" fmla="*/ 1490526 h 1490526"/>
                <a:gd name="connsiteX0" fmla="*/ 515101 w 3491948"/>
                <a:gd name="connsiteY0" fmla="*/ 1490526 h 1490526"/>
                <a:gd name="connsiteX1" fmla="*/ 520249 w 3491948"/>
                <a:gd name="connsiteY1" fmla="*/ 0 h 1490526"/>
                <a:gd name="connsiteX2" fmla="*/ 3491948 w 3491948"/>
                <a:gd name="connsiteY2" fmla="*/ 745727 h 1490526"/>
                <a:gd name="connsiteX3" fmla="*/ 515101 w 3491948"/>
                <a:gd name="connsiteY3" fmla="*/ 1490526 h 1490526"/>
                <a:gd name="connsiteX0" fmla="*/ 522319 w 3499166"/>
                <a:gd name="connsiteY0" fmla="*/ 1488578 h 1488578"/>
                <a:gd name="connsiteX1" fmla="*/ 513449 w 3499166"/>
                <a:gd name="connsiteY1" fmla="*/ 0 h 1488578"/>
                <a:gd name="connsiteX2" fmla="*/ 3499166 w 3499166"/>
                <a:gd name="connsiteY2" fmla="*/ 743779 h 1488578"/>
                <a:gd name="connsiteX3" fmla="*/ 522319 w 3499166"/>
                <a:gd name="connsiteY3" fmla="*/ 1488578 h 1488578"/>
                <a:gd name="connsiteX0" fmla="*/ 519902 w 3496749"/>
                <a:gd name="connsiteY0" fmla="*/ 1482733 h 1482733"/>
                <a:gd name="connsiteX1" fmla="*/ 515704 w 3496749"/>
                <a:gd name="connsiteY1" fmla="*/ 0 h 1482733"/>
                <a:gd name="connsiteX2" fmla="*/ 3496749 w 3496749"/>
                <a:gd name="connsiteY2" fmla="*/ 737934 h 1482733"/>
                <a:gd name="connsiteX3" fmla="*/ 519902 w 3496749"/>
                <a:gd name="connsiteY3" fmla="*/ 1482733 h 1482733"/>
                <a:gd name="connsiteX0" fmla="*/ 522322 w 3494495"/>
                <a:gd name="connsiteY0" fmla="*/ 1476888 h 1476888"/>
                <a:gd name="connsiteX1" fmla="*/ 513450 w 3494495"/>
                <a:gd name="connsiteY1" fmla="*/ 0 h 1476888"/>
                <a:gd name="connsiteX2" fmla="*/ 3494495 w 3494495"/>
                <a:gd name="connsiteY2" fmla="*/ 737934 h 1476888"/>
                <a:gd name="connsiteX3" fmla="*/ 522322 w 3494495"/>
                <a:gd name="connsiteY3" fmla="*/ 1476888 h 1476888"/>
              </a:gdLst>
              <a:ahLst/>
              <a:cxnLst>
                <a:cxn ang="0">
                  <a:pos x="connsiteX0" y="connsiteY0"/>
                </a:cxn>
                <a:cxn ang="0">
                  <a:pos x="connsiteX1" y="connsiteY1"/>
                </a:cxn>
                <a:cxn ang="0">
                  <a:pos x="connsiteX2" y="connsiteY2"/>
                </a:cxn>
                <a:cxn ang="0">
                  <a:pos x="connsiteX3" y="connsiteY3"/>
                </a:cxn>
              </a:cxnLst>
              <a:rect l="l" t="t" r="r" b="b"/>
              <a:pathLst>
                <a:path w="3494495" h="1476888">
                  <a:moveTo>
                    <a:pt x="522322" y="1476888"/>
                  </a:moveTo>
                  <a:cubicBezTo>
                    <a:pt x="-141975" y="1061435"/>
                    <a:pt x="-202410" y="468997"/>
                    <a:pt x="513450" y="0"/>
                  </a:cubicBezTo>
                  <a:lnTo>
                    <a:pt x="3494495" y="737934"/>
                  </a:lnTo>
                  <a:lnTo>
                    <a:pt x="522322" y="1476888"/>
                  </a:lnTo>
                  <a:close/>
                </a:path>
              </a:pathLst>
            </a:custGeom>
            <a:gradFill flip="none" rotWithShape="1">
              <a:gsLst>
                <a:gs pos="62000">
                  <a:srgbClr val="FFFFFF"/>
                </a:gs>
                <a:gs pos="99000">
                  <a:srgbClr val="84D0A2">
                    <a:lumMod val="60000"/>
                    <a:lumOff val="40000"/>
                  </a:srgbClr>
                </a:gs>
              </a:gsLst>
              <a:lin ang="10800000" scaled="0"/>
              <a:tileRect/>
            </a:gradFill>
            <a:ln w="9525" cap="flat" cmpd="sng" algn="ctr">
              <a:noFill/>
              <a:prstDash val="solid"/>
              <a:round/>
              <a:headEnd type="none" w="med" len="med"/>
              <a:tailEnd type="none" w="med" len="med"/>
            </a:ln>
            <a:effectLst/>
          </p:spPr>
          <p:txBody>
            <a:bodyPr lIns="636831" tIns="318417" rIns="636831" bIns="318417"/>
            <a:lstStyle/>
            <a:p>
              <a:pPr defTabSz="6369438" fontAlgn="ctr">
                <a:defRPr/>
              </a:pPr>
              <a:endParaRPr lang="en-US" sz="2798" kern="0">
                <a:solidFill>
                  <a:srgbClr val="FFFFFF"/>
                </a:solidFill>
                <a:latin typeface="+mj-lt"/>
                <a:ea typeface="微软雅黑" panose="020B0503020204020204" pitchFamily="34" charset="-122"/>
                <a:cs typeface="Arial" panose="020B0604020202020204" pitchFamily="34" charset="0"/>
              </a:endParaRPr>
            </a:p>
          </p:txBody>
        </p:sp>
        <p:sp>
          <p:nvSpPr>
            <p:cNvPr id="19" name="Pie 2">
              <a:extLst>
                <a:ext uri="{FF2B5EF4-FFF2-40B4-BE49-F238E27FC236}">
                  <a16:creationId xmlns:a16="http://schemas.microsoft.com/office/drawing/2014/main" id="{C8D6CF27-357B-99CB-2FD9-1C629F96BBAC}"/>
                </a:ext>
              </a:extLst>
            </p:cNvPr>
            <p:cNvSpPr/>
            <p:nvPr/>
          </p:nvSpPr>
          <p:spPr>
            <a:xfrm flipH="1">
              <a:off x="3773586" y="1894490"/>
              <a:ext cx="5101796" cy="3341953"/>
            </a:xfrm>
            <a:custGeom>
              <a:avLst/>
              <a:gdLst>
                <a:gd name="connsiteX0" fmla="*/ 724856 w 7635015"/>
                <a:gd name="connsiteY0" fmla="*/ 2123449 h 2677303"/>
                <a:gd name="connsiteX1" fmla="*/ 753143 w 7635015"/>
                <a:gd name="connsiteY1" fmla="*/ 540326 h 2677303"/>
                <a:gd name="connsiteX2" fmla="*/ 3817508 w 7635015"/>
                <a:gd name="connsiteY2" fmla="*/ 1338652 h 2677303"/>
                <a:gd name="connsiteX3" fmla="*/ 724856 w 7635015"/>
                <a:gd name="connsiteY3" fmla="*/ 2123449 h 2677303"/>
                <a:gd name="connsiteX0" fmla="*/ 640134 w 3917981"/>
                <a:gd name="connsiteY0" fmla="*/ 1490526 h 1490526"/>
                <a:gd name="connsiteX1" fmla="*/ 853616 w 3917981"/>
                <a:gd name="connsiteY1" fmla="*/ 0 h 1490526"/>
                <a:gd name="connsiteX2" fmla="*/ 3917981 w 3917981"/>
                <a:gd name="connsiteY2" fmla="*/ 798326 h 1490526"/>
                <a:gd name="connsiteX3" fmla="*/ 640134 w 3917981"/>
                <a:gd name="connsiteY3" fmla="*/ 1490526 h 1490526"/>
                <a:gd name="connsiteX0" fmla="*/ 753993 w 4031840"/>
                <a:gd name="connsiteY0" fmla="*/ 1490526 h 1490526"/>
                <a:gd name="connsiteX1" fmla="*/ 724406 w 4031840"/>
                <a:gd name="connsiteY1" fmla="*/ 0 h 1490526"/>
                <a:gd name="connsiteX2" fmla="*/ 4031840 w 4031840"/>
                <a:gd name="connsiteY2" fmla="*/ 798326 h 1490526"/>
                <a:gd name="connsiteX3" fmla="*/ 753993 w 4031840"/>
                <a:gd name="connsiteY3" fmla="*/ 1490526 h 1490526"/>
                <a:gd name="connsiteX0" fmla="*/ 651783 w 3929630"/>
                <a:gd name="connsiteY0" fmla="*/ 1490526 h 1490526"/>
                <a:gd name="connsiteX1" fmla="*/ 622196 w 3929630"/>
                <a:gd name="connsiteY1" fmla="*/ 0 h 1490526"/>
                <a:gd name="connsiteX2" fmla="*/ 3929630 w 3929630"/>
                <a:gd name="connsiteY2" fmla="*/ 798326 h 1490526"/>
                <a:gd name="connsiteX3" fmla="*/ 651783 w 3929630"/>
                <a:gd name="connsiteY3" fmla="*/ 1490526 h 1490526"/>
                <a:gd name="connsiteX0" fmla="*/ 533184 w 3811031"/>
                <a:gd name="connsiteY0" fmla="*/ 1490526 h 1490526"/>
                <a:gd name="connsiteX1" fmla="*/ 503597 w 3811031"/>
                <a:gd name="connsiteY1" fmla="*/ 0 h 1490526"/>
                <a:gd name="connsiteX2" fmla="*/ 3811031 w 3811031"/>
                <a:gd name="connsiteY2" fmla="*/ 798326 h 1490526"/>
                <a:gd name="connsiteX3" fmla="*/ 533184 w 3811031"/>
                <a:gd name="connsiteY3" fmla="*/ 1490526 h 1490526"/>
                <a:gd name="connsiteX0" fmla="*/ 533184 w 3805241"/>
                <a:gd name="connsiteY0" fmla="*/ 1490526 h 1490526"/>
                <a:gd name="connsiteX1" fmla="*/ 503597 w 3805241"/>
                <a:gd name="connsiteY1" fmla="*/ 0 h 1490526"/>
                <a:gd name="connsiteX2" fmla="*/ 3805241 w 3805241"/>
                <a:gd name="connsiteY2" fmla="*/ 751571 h 1490526"/>
                <a:gd name="connsiteX3" fmla="*/ 533184 w 3805241"/>
                <a:gd name="connsiteY3" fmla="*/ 1490526 h 1490526"/>
                <a:gd name="connsiteX0" fmla="*/ 516582 w 3820479"/>
                <a:gd name="connsiteY0" fmla="*/ 1490526 h 1490526"/>
                <a:gd name="connsiteX1" fmla="*/ 518835 w 3820479"/>
                <a:gd name="connsiteY1" fmla="*/ 0 h 1490526"/>
                <a:gd name="connsiteX2" fmla="*/ 3820479 w 3820479"/>
                <a:gd name="connsiteY2" fmla="*/ 751571 h 1490526"/>
                <a:gd name="connsiteX3" fmla="*/ 516582 w 3820479"/>
                <a:gd name="connsiteY3" fmla="*/ 1490526 h 1490526"/>
                <a:gd name="connsiteX0" fmla="*/ 515101 w 3818998"/>
                <a:gd name="connsiteY0" fmla="*/ 1490526 h 1490526"/>
                <a:gd name="connsiteX1" fmla="*/ 520249 w 3818998"/>
                <a:gd name="connsiteY1" fmla="*/ 0 h 1490526"/>
                <a:gd name="connsiteX2" fmla="*/ 3818998 w 3818998"/>
                <a:gd name="connsiteY2" fmla="*/ 751571 h 1490526"/>
                <a:gd name="connsiteX3" fmla="*/ 515101 w 3818998"/>
                <a:gd name="connsiteY3" fmla="*/ 1490526 h 1490526"/>
                <a:gd name="connsiteX0" fmla="*/ 515101 w 3809653"/>
                <a:gd name="connsiteY0" fmla="*/ 1490526 h 1490526"/>
                <a:gd name="connsiteX1" fmla="*/ 520249 w 3809653"/>
                <a:gd name="connsiteY1" fmla="*/ 0 h 1490526"/>
                <a:gd name="connsiteX2" fmla="*/ 3809653 w 3809653"/>
                <a:gd name="connsiteY2" fmla="*/ 743779 h 1490526"/>
                <a:gd name="connsiteX3" fmla="*/ 515101 w 3809653"/>
                <a:gd name="connsiteY3" fmla="*/ 1490526 h 1490526"/>
                <a:gd name="connsiteX0" fmla="*/ 515101 w 3491948"/>
                <a:gd name="connsiteY0" fmla="*/ 1490526 h 1490526"/>
                <a:gd name="connsiteX1" fmla="*/ 520249 w 3491948"/>
                <a:gd name="connsiteY1" fmla="*/ 0 h 1490526"/>
                <a:gd name="connsiteX2" fmla="*/ 3491948 w 3491948"/>
                <a:gd name="connsiteY2" fmla="*/ 745727 h 1490526"/>
                <a:gd name="connsiteX3" fmla="*/ 515101 w 3491948"/>
                <a:gd name="connsiteY3" fmla="*/ 1490526 h 1490526"/>
                <a:gd name="connsiteX0" fmla="*/ 522319 w 3499166"/>
                <a:gd name="connsiteY0" fmla="*/ 1488578 h 1488578"/>
                <a:gd name="connsiteX1" fmla="*/ 513449 w 3499166"/>
                <a:gd name="connsiteY1" fmla="*/ 0 h 1488578"/>
                <a:gd name="connsiteX2" fmla="*/ 3499166 w 3499166"/>
                <a:gd name="connsiteY2" fmla="*/ 743779 h 1488578"/>
                <a:gd name="connsiteX3" fmla="*/ 522319 w 3499166"/>
                <a:gd name="connsiteY3" fmla="*/ 1488578 h 1488578"/>
                <a:gd name="connsiteX0" fmla="*/ 519902 w 3496749"/>
                <a:gd name="connsiteY0" fmla="*/ 1482733 h 1482733"/>
                <a:gd name="connsiteX1" fmla="*/ 515704 w 3496749"/>
                <a:gd name="connsiteY1" fmla="*/ 0 h 1482733"/>
                <a:gd name="connsiteX2" fmla="*/ 3496749 w 3496749"/>
                <a:gd name="connsiteY2" fmla="*/ 737934 h 1482733"/>
                <a:gd name="connsiteX3" fmla="*/ 519902 w 3496749"/>
                <a:gd name="connsiteY3" fmla="*/ 1482733 h 1482733"/>
                <a:gd name="connsiteX0" fmla="*/ 522322 w 3494495"/>
                <a:gd name="connsiteY0" fmla="*/ 1476888 h 1476888"/>
                <a:gd name="connsiteX1" fmla="*/ 513450 w 3494495"/>
                <a:gd name="connsiteY1" fmla="*/ 0 h 1476888"/>
                <a:gd name="connsiteX2" fmla="*/ 3494495 w 3494495"/>
                <a:gd name="connsiteY2" fmla="*/ 737934 h 1476888"/>
                <a:gd name="connsiteX3" fmla="*/ 522322 w 3494495"/>
                <a:gd name="connsiteY3" fmla="*/ 1476888 h 1476888"/>
              </a:gdLst>
              <a:ahLst/>
              <a:cxnLst>
                <a:cxn ang="0">
                  <a:pos x="connsiteX0" y="connsiteY0"/>
                </a:cxn>
                <a:cxn ang="0">
                  <a:pos x="connsiteX1" y="connsiteY1"/>
                </a:cxn>
                <a:cxn ang="0">
                  <a:pos x="connsiteX2" y="connsiteY2"/>
                </a:cxn>
                <a:cxn ang="0">
                  <a:pos x="connsiteX3" y="connsiteY3"/>
                </a:cxn>
              </a:cxnLst>
              <a:rect l="l" t="t" r="r" b="b"/>
              <a:pathLst>
                <a:path w="3494495" h="1476888">
                  <a:moveTo>
                    <a:pt x="522322" y="1476888"/>
                  </a:moveTo>
                  <a:cubicBezTo>
                    <a:pt x="-141975" y="1061435"/>
                    <a:pt x="-202410" y="468997"/>
                    <a:pt x="513450" y="0"/>
                  </a:cubicBezTo>
                  <a:lnTo>
                    <a:pt x="3494495" y="737934"/>
                  </a:lnTo>
                  <a:lnTo>
                    <a:pt x="522322" y="1476888"/>
                  </a:lnTo>
                  <a:close/>
                </a:path>
              </a:pathLst>
            </a:custGeom>
            <a:gradFill flip="none" rotWithShape="1">
              <a:gsLst>
                <a:gs pos="62000">
                  <a:srgbClr val="FFFFFF"/>
                </a:gs>
                <a:gs pos="99000">
                  <a:srgbClr val="84D0A2">
                    <a:lumMod val="60000"/>
                    <a:lumOff val="40000"/>
                  </a:srgbClr>
                </a:gs>
              </a:gsLst>
              <a:lin ang="10800000" scaled="0"/>
              <a:tileRect/>
            </a:gradFill>
            <a:ln w="9525" cap="flat" cmpd="sng" algn="ctr">
              <a:noFill/>
              <a:prstDash val="solid"/>
              <a:round/>
              <a:headEnd type="none" w="med" len="med"/>
              <a:tailEnd type="none" w="med" len="med"/>
            </a:ln>
            <a:effectLst/>
          </p:spPr>
          <p:txBody>
            <a:bodyPr lIns="636831" tIns="318417" rIns="636831" bIns="318417"/>
            <a:lstStyle/>
            <a:p>
              <a:pPr defTabSz="6369438" fontAlgn="ctr">
                <a:defRPr/>
              </a:pPr>
              <a:endParaRPr lang="en-US" sz="2798" kern="0">
                <a:solidFill>
                  <a:srgbClr val="FFFFFF"/>
                </a:solidFill>
                <a:latin typeface="+mj-lt"/>
                <a:ea typeface="微软雅黑" panose="020B0503020204020204" pitchFamily="34" charset="-122"/>
                <a:cs typeface="Arial" panose="020B0604020202020204" pitchFamily="34" charset="0"/>
              </a:endParaRPr>
            </a:p>
          </p:txBody>
        </p:sp>
        <p:sp>
          <p:nvSpPr>
            <p:cNvPr id="20" name="Pie 2">
              <a:extLst>
                <a:ext uri="{FF2B5EF4-FFF2-40B4-BE49-F238E27FC236}">
                  <a16:creationId xmlns:a16="http://schemas.microsoft.com/office/drawing/2014/main" id="{69D90EF8-0C54-FD39-48C0-0C7D3ABAA9CF}"/>
                </a:ext>
              </a:extLst>
            </p:cNvPr>
            <p:cNvSpPr/>
            <p:nvPr/>
          </p:nvSpPr>
          <p:spPr>
            <a:xfrm flipH="1">
              <a:off x="2226499" y="2072141"/>
              <a:ext cx="4761730" cy="2986652"/>
            </a:xfrm>
            <a:custGeom>
              <a:avLst/>
              <a:gdLst>
                <a:gd name="connsiteX0" fmla="*/ 724856 w 7635015"/>
                <a:gd name="connsiteY0" fmla="*/ 2123449 h 2677303"/>
                <a:gd name="connsiteX1" fmla="*/ 753143 w 7635015"/>
                <a:gd name="connsiteY1" fmla="*/ 540326 h 2677303"/>
                <a:gd name="connsiteX2" fmla="*/ 3817508 w 7635015"/>
                <a:gd name="connsiteY2" fmla="*/ 1338652 h 2677303"/>
                <a:gd name="connsiteX3" fmla="*/ 724856 w 7635015"/>
                <a:gd name="connsiteY3" fmla="*/ 2123449 h 2677303"/>
                <a:gd name="connsiteX0" fmla="*/ 640134 w 3917981"/>
                <a:gd name="connsiteY0" fmla="*/ 1490526 h 1490526"/>
                <a:gd name="connsiteX1" fmla="*/ 853616 w 3917981"/>
                <a:gd name="connsiteY1" fmla="*/ 0 h 1490526"/>
                <a:gd name="connsiteX2" fmla="*/ 3917981 w 3917981"/>
                <a:gd name="connsiteY2" fmla="*/ 798326 h 1490526"/>
                <a:gd name="connsiteX3" fmla="*/ 640134 w 3917981"/>
                <a:gd name="connsiteY3" fmla="*/ 1490526 h 1490526"/>
                <a:gd name="connsiteX0" fmla="*/ 753993 w 4031840"/>
                <a:gd name="connsiteY0" fmla="*/ 1490526 h 1490526"/>
                <a:gd name="connsiteX1" fmla="*/ 724406 w 4031840"/>
                <a:gd name="connsiteY1" fmla="*/ 0 h 1490526"/>
                <a:gd name="connsiteX2" fmla="*/ 4031840 w 4031840"/>
                <a:gd name="connsiteY2" fmla="*/ 798326 h 1490526"/>
                <a:gd name="connsiteX3" fmla="*/ 753993 w 4031840"/>
                <a:gd name="connsiteY3" fmla="*/ 1490526 h 1490526"/>
                <a:gd name="connsiteX0" fmla="*/ 651783 w 3929630"/>
                <a:gd name="connsiteY0" fmla="*/ 1490526 h 1490526"/>
                <a:gd name="connsiteX1" fmla="*/ 622196 w 3929630"/>
                <a:gd name="connsiteY1" fmla="*/ 0 h 1490526"/>
                <a:gd name="connsiteX2" fmla="*/ 3929630 w 3929630"/>
                <a:gd name="connsiteY2" fmla="*/ 798326 h 1490526"/>
                <a:gd name="connsiteX3" fmla="*/ 651783 w 3929630"/>
                <a:gd name="connsiteY3" fmla="*/ 1490526 h 1490526"/>
                <a:gd name="connsiteX0" fmla="*/ 533184 w 3811031"/>
                <a:gd name="connsiteY0" fmla="*/ 1490526 h 1490526"/>
                <a:gd name="connsiteX1" fmla="*/ 503597 w 3811031"/>
                <a:gd name="connsiteY1" fmla="*/ 0 h 1490526"/>
                <a:gd name="connsiteX2" fmla="*/ 3811031 w 3811031"/>
                <a:gd name="connsiteY2" fmla="*/ 798326 h 1490526"/>
                <a:gd name="connsiteX3" fmla="*/ 533184 w 3811031"/>
                <a:gd name="connsiteY3" fmla="*/ 1490526 h 1490526"/>
                <a:gd name="connsiteX0" fmla="*/ 533184 w 3805241"/>
                <a:gd name="connsiteY0" fmla="*/ 1490526 h 1490526"/>
                <a:gd name="connsiteX1" fmla="*/ 503597 w 3805241"/>
                <a:gd name="connsiteY1" fmla="*/ 0 h 1490526"/>
                <a:gd name="connsiteX2" fmla="*/ 3805241 w 3805241"/>
                <a:gd name="connsiteY2" fmla="*/ 751571 h 1490526"/>
                <a:gd name="connsiteX3" fmla="*/ 533184 w 3805241"/>
                <a:gd name="connsiteY3" fmla="*/ 1490526 h 1490526"/>
                <a:gd name="connsiteX0" fmla="*/ 516582 w 3820479"/>
                <a:gd name="connsiteY0" fmla="*/ 1490526 h 1490526"/>
                <a:gd name="connsiteX1" fmla="*/ 518835 w 3820479"/>
                <a:gd name="connsiteY1" fmla="*/ 0 h 1490526"/>
                <a:gd name="connsiteX2" fmla="*/ 3820479 w 3820479"/>
                <a:gd name="connsiteY2" fmla="*/ 751571 h 1490526"/>
                <a:gd name="connsiteX3" fmla="*/ 516582 w 3820479"/>
                <a:gd name="connsiteY3" fmla="*/ 1490526 h 1490526"/>
                <a:gd name="connsiteX0" fmla="*/ 515101 w 3818998"/>
                <a:gd name="connsiteY0" fmla="*/ 1490526 h 1490526"/>
                <a:gd name="connsiteX1" fmla="*/ 520249 w 3818998"/>
                <a:gd name="connsiteY1" fmla="*/ 0 h 1490526"/>
                <a:gd name="connsiteX2" fmla="*/ 3818998 w 3818998"/>
                <a:gd name="connsiteY2" fmla="*/ 751571 h 1490526"/>
                <a:gd name="connsiteX3" fmla="*/ 515101 w 3818998"/>
                <a:gd name="connsiteY3" fmla="*/ 1490526 h 1490526"/>
                <a:gd name="connsiteX0" fmla="*/ 515101 w 3809653"/>
                <a:gd name="connsiteY0" fmla="*/ 1490526 h 1490526"/>
                <a:gd name="connsiteX1" fmla="*/ 520249 w 3809653"/>
                <a:gd name="connsiteY1" fmla="*/ 0 h 1490526"/>
                <a:gd name="connsiteX2" fmla="*/ 3809653 w 3809653"/>
                <a:gd name="connsiteY2" fmla="*/ 743779 h 1490526"/>
                <a:gd name="connsiteX3" fmla="*/ 515101 w 3809653"/>
                <a:gd name="connsiteY3" fmla="*/ 1490526 h 1490526"/>
                <a:gd name="connsiteX0" fmla="*/ 515101 w 3491948"/>
                <a:gd name="connsiteY0" fmla="*/ 1490526 h 1490526"/>
                <a:gd name="connsiteX1" fmla="*/ 520249 w 3491948"/>
                <a:gd name="connsiteY1" fmla="*/ 0 h 1490526"/>
                <a:gd name="connsiteX2" fmla="*/ 3491948 w 3491948"/>
                <a:gd name="connsiteY2" fmla="*/ 745727 h 1490526"/>
                <a:gd name="connsiteX3" fmla="*/ 515101 w 3491948"/>
                <a:gd name="connsiteY3" fmla="*/ 1490526 h 1490526"/>
                <a:gd name="connsiteX0" fmla="*/ 522319 w 3499166"/>
                <a:gd name="connsiteY0" fmla="*/ 1488578 h 1488578"/>
                <a:gd name="connsiteX1" fmla="*/ 513449 w 3499166"/>
                <a:gd name="connsiteY1" fmla="*/ 0 h 1488578"/>
                <a:gd name="connsiteX2" fmla="*/ 3499166 w 3499166"/>
                <a:gd name="connsiteY2" fmla="*/ 743779 h 1488578"/>
                <a:gd name="connsiteX3" fmla="*/ 522319 w 3499166"/>
                <a:gd name="connsiteY3" fmla="*/ 1488578 h 1488578"/>
                <a:gd name="connsiteX0" fmla="*/ 519902 w 3496749"/>
                <a:gd name="connsiteY0" fmla="*/ 1482733 h 1482733"/>
                <a:gd name="connsiteX1" fmla="*/ 515704 w 3496749"/>
                <a:gd name="connsiteY1" fmla="*/ 0 h 1482733"/>
                <a:gd name="connsiteX2" fmla="*/ 3496749 w 3496749"/>
                <a:gd name="connsiteY2" fmla="*/ 737934 h 1482733"/>
                <a:gd name="connsiteX3" fmla="*/ 519902 w 3496749"/>
                <a:gd name="connsiteY3" fmla="*/ 1482733 h 1482733"/>
                <a:gd name="connsiteX0" fmla="*/ 522322 w 3494495"/>
                <a:gd name="connsiteY0" fmla="*/ 1476888 h 1476888"/>
                <a:gd name="connsiteX1" fmla="*/ 513450 w 3494495"/>
                <a:gd name="connsiteY1" fmla="*/ 0 h 1476888"/>
                <a:gd name="connsiteX2" fmla="*/ 3494495 w 3494495"/>
                <a:gd name="connsiteY2" fmla="*/ 737934 h 1476888"/>
                <a:gd name="connsiteX3" fmla="*/ 522322 w 3494495"/>
                <a:gd name="connsiteY3" fmla="*/ 1476888 h 1476888"/>
              </a:gdLst>
              <a:ahLst/>
              <a:cxnLst>
                <a:cxn ang="0">
                  <a:pos x="connsiteX0" y="connsiteY0"/>
                </a:cxn>
                <a:cxn ang="0">
                  <a:pos x="connsiteX1" y="connsiteY1"/>
                </a:cxn>
                <a:cxn ang="0">
                  <a:pos x="connsiteX2" y="connsiteY2"/>
                </a:cxn>
                <a:cxn ang="0">
                  <a:pos x="connsiteX3" y="connsiteY3"/>
                </a:cxn>
              </a:cxnLst>
              <a:rect l="l" t="t" r="r" b="b"/>
              <a:pathLst>
                <a:path w="3494495" h="1476888">
                  <a:moveTo>
                    <a:pt x="522322" y="1476888"/>
                  </a:moveTo>
                  <a:cubicBezTo>
                    <a:pt x="-141975" y="1061435"/>
                    <a:pt x="-202410" y="468997"/>
                    <a:pt x="513450" y="0"/>
                  </a:cubicBezTo>
                  <a:lnTo>
                    <a:pt x="3494495" y="737934"/>
                  </a:lnTo>
                  <a:lnTo>
                    <a:pt x="522322" y="1476888"/>
                  </a:lnTo>
                  <a:close/>
                </a:path>
              </a:pathLst>
            </a:custGeom>
            <a:gradFill flip="none" rotWithShape="1">
              <a:gsLst>
                <a:gs pos="62000">
                  <a:srgbClr val="FFFFFF"/>
                </a:gs>
                <a:gs pos="99000">
                  <a:srgbClr val="84D0A2">
                    <a:lumMod val="40000"/>
                    <a:lumOff val="60000"/>
                  </a:srgbClr>
                </a:gs>
              </a:gsLst>
              <a:lin ang="10800000" scaled="0"/>
              <a:tileRect/>
            </a:gradFill>
            <a:ln w="9525" cap="flat" cmpd="sng" algn="ctr">
              <a:noFill/>
              <a:prstDash val="solid"/>
              <a:round/>
              <a:headEnd type="none" w="med" len="med"/>
              <a:tailEnd type="none" w="med" len="med"/>
            </a:ln>
            <a:effectLst/>
          </p:spPr>
          <p:txBody>
            <a:bodyPr lIns="636831" tIns="318417" rIns="636831" bIns="318417"/>
            <a:lstStyle/>
            <a:p>
              <a:pPr defTabSz="6369438" fontAlgn="ctr">
                <a:defRPr/>
              </a:pPr>
              <a:endParaRPr lang="en-US" sz="2798" kern="0">
                <a:solidFill>
                  <a:srgbClr val="FFFFFF"/>
                </a:solidFill>
                <a:latin typeface="+mj-lt"/>
                <a:ea typeface="微软雅黑" panose="020B0503020204020204" pitchFamily="34" charset="-122"/>
                <a:cs typeface="Arial" panose="020B0604020202020204" pitchFamily="34" charset="0"/>
              </a:endParaRPr>
            </a:p>
          </p:txBody>
        </p:sp>
        <p:sp>
          <p:nvSpPr>
            <p:cNvPr id="21" name="Freeform 198">
              <a:extLst>
                <a:ext uri="{FF2B5EF4-FFF2-40B4-BE49-F238E27FC236}">
                  <a16:creationId xmlns:a16="http://schemas.microsoft.com/office/drawing/2014/main" id="{2721656E-C13B-BEFE-363D-EADA4281FCE2}"/>
                </a:ext>
              </a:extLst>
            </p:cNvPr>
            <p:cNvSpPr>
              <a:spLocks noChangeAspect="1" noEditPoints="1"/>
            </p:cNvSpPr>
            <p:nvPr/>
          </p:nvSpPr>
          <p:spPr bwMode="auto">
            <a:xfrm>
              <a:off x="5903232" y="2537200"/>
              <a:ext cx="421252" cy="343755"/>
            </a:xfrm>
            <a:custGeom>
              <a:avLst/>
              <a:gdLst>
                <a:gd name="T0" fmla="*/ 56 w 224"/>
                <a:gd name="T1" fmla="*/ 0 h 131"/>
                <a:gd name="T2" fmla="*/ 172 w 224"/>
                <a:gd name="T3" fmla="*/ 0 h 131"/>
                <a:gd name="T4" fmla="*/ 224 w 224"/>
                <a:gd name="T5" fmla="*/ 73 h 131"/>
                <a:gd name="T6" fmla="*/ 211 w 224"/>
                <a:gd name="T7" fmla="*/ 73 h 131"/>
                <a:gd name="T8" fmla="*/ 211 w 224"/>
                <a:gd name="T9" fmla="*/ 118 h 131"/>
                <a:gd name="T10" fmla="*/ 224 w 224"/>
                <a:gd name="T11" fmla="*/ 118 h 131"/>
                <a:gd name="T12" fmla="*/ 224 w 224"/>
                <a:gd name="T13" fmla="*/ 131 h 131"/>
                <a:gd name="T14" fmla="*/ 0 w 224"/>
                <a:gd name="T15" fmla="*/ 131 h 131"/>
                <a:gd name="T16" fmla="*/ 0 w 224"/>
                <a:gd name="T17" fmla="*/ 118 h 131"/>
                <a:gd name="T18" fmla="*/ 17 w 224"/>
                <a:gd name="T19" fmla="*/ 118 h 131"/>
                <a:gd name="T20" fmla="*/ 17 w 224"/>
                <a:gd name="T21" fmla="*/ 80 h 131"/>
                <a:gd name="T22" fmla="*/ 6 w 224"/>
                <a:gd name="T23" fmla="*/ 80 h 131"/>
                <a:gd name="T24" fmla="*/ 0 w 224"/>
                <a:gd name="T25" fmla="*/ 67 h 131"/>
                <a:gd name="T26" fmla="*/ 56 w 224"/>
                <a:gd name="T27" fmla="*/ 0 h 131"/>
                <a:gd name="T28" fmla="*/ 56 w 224"/>
                <a:gd name="T29" fmla="*/ 0 h 131"/>
                <a:gd name="T30" fmla="*/ 194 w 224"/>
                <a:gd name="T31" fmla="*/ 118 h 131"/>
                <a:gd name="T32" fmla="*/ 194 w 224"/>
                <a:gd name="T33" fmla="*/ 73 h 131"/>
                <a:gd name="T34" fmla="*/ 129 w 224"/>
                <a:gd name="T35" fmla="*/ 73 h 131"/>
                <a:gd name="T36" fmla="*/ 129 w 224"/>
                <a:gd name="T37" fmla="*/ 118 h 131"/>
                <a:gd name="T38" fmla="*/ 138 w 224"/>
                <a:gd name="T39" fmla="*/ 118 h 131"/>
                <a:gd name="T40" fmla="*/ 138 w 224"/>
                <a:gd name="T41" fmla="*/ 77 h 131"/>
                <a:gd name="T42" fmla="*/ 163 w 224"/>
                <a:gd name="T43" fmla="*/ 77 h 131"/>
                <a:gd name="T44" fmla="*/ 163 w 224"/>
                <a:gd name="T45" fmla="*/ 118 h 131"/>
                <a:gd name="T46" fmla="*/ 194 w 224"/>
                <a:gd name="T47" fmla="*/ 118 h 131"/>
                <a:gd name="T48" fmla="*/ 194 w 224"/>
                <a:gd name="T49" fmla="*/ 118 h 131"/>
                <a:gd name="T50" fmla="*/ 112 w 224"/>
                <a:gd name="T51" fmla="*/ 118 h 131"/>
                <a:gd name="T52" fmla="*/ 112 w 224"/>
                <a:gd name="T53" fmla="*/ 73 h 131"/>
                <a:gd name="T54" fmla="*/ 107 w 224"/>
                <a:gd name="T55" fmla="*/ 73 h 131"/>
                <a:gd name="T56" fmla="*/ 64 w 224"/>
                <a:gd name="T57" fmla="*/ 13 h 131"/>
                <a:gd name="T58" fmla="*/ 23 w 224"/>
                <a:gd name="T59" fmla="*/ 62 h 131"/>
                <a:gd name="T60" fmla="*/ 25 w 224"/>
                <a:gd name="T61" fmla="*/ 62 h 131"/>
                <a:gd name="T62" fmla="*/ 34 w 224"/>
                <a:gd name="T63" fmla="*/ 62 h 131"/>
                <a:gd name="T64" fmla="*/ 34 w 224"/>
                <a:gd name="T65" fmla="*/ 118 h 131"/>
                <a:gd name="T66" fmla="*/ 112 w 224"/>
                <a:gd name="T67" fmla="*/ 118 h 131"/>
                <a:gd name="T68" fmla="*/ 112 w 224"/>
                <a:gd name="T69" fmla="*/ 118 h 131"/>
                <a:gd name="T70" fmla="*/ 56 w 224"/>
                <a:gd name="T71" fmla="*/ 71 h 131"/>
                <a:gd name="T72" fmla="*/ 56 w 224"/>
                <a:gd name="T73" fmla="*/ 103 h 131"/>
                <a:gd name="T74" fmla="*/ 77 w 224"/>
                <a:gd name="T75" fmla="*/ 103 h 131"/>
                <a:gd name="T76" fmla="*/ 77 w 224"/>
                <a:gd name="T77" fmla="*/ 71 h 131"/>
                <a:gd name="T78" fmla="*/ 56 w 224"/>
                <a:gd name="T79" fmla="*/ 7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4" h="131">
                  <a:moveTo>
                    <a:pt x="56" y="0"/>
                  </a:moveTo>
                  <a:lnTo>
                    <a:pt x="172" y="0"/>
                  </a:lnTo>
                  <a:lnTo>
                    <a:pt x="224" y="73"/>
                  </a:lnTo>
                  <a:lnTo>
                    <a:pt x="211" y="73"/>
                  </a:lnTo>
                  <a:lnTo>
                    <a:pt x="211" y="118"/>
                  </a:lnTo>
                  <a:lnTo>
                    <a:pt x="224" y="118"/>
                  </a:lnTo>
                  <a:lnTo>
                    <a:pt x="224" y="131"/>
                  </a:lnTo>
                  <a:lnTo>
                    <a:pt x="0" y="131"/>
                  </a:lnTo>
                  <a:lnTo>
                    <a:pt x="0" y="118"/>
                  </a:lnTo>
                  <a:lnTo>
                    <a:pt x="17" y="118"/>
                  </a:lnTo>
                  <a:lnTo>
                    <a:pt x="17" y="80"/>
                  </a:lnTo>
                  <a:lnTo>
                    <a:pt x="6" y="80"/>
                  </a:lnTo>
                  <a:lnTo>
                    <a:pt x="0" y="67"/>
                  </a:lnTo>
                  <a:lnTo>
                    <a:pt x="56" y="0"/>
                  </a:lnTo>
                  <a:lnTo>
                    <a:pt x="56" y="0"/>
                  </a:lnTo>
                  <a:close/>
                  <a:moveTo>
                    <a:pt x="194" y="118"/>
                  </a:moveTo>
                  <a:lnTo>
                    <a:pt x="194" y="73"/>
                  </a:lnTo>
                  <a:lnTo>
                    <a:pt x="129" y="73"/>
                  </a:lnTo>
                  <a:lnTo>
                    <a:pt x="129" y="118"/>
                  </a:lnTo>
                  <a:lnTo>
                    <a:pt x="138" y="118"/>
                  </a:lnTo>
                  <a:lnTo>
                    <a:pt x="138" y="77"/>
                  </a:lnTo>
                  <a:lnTo>
                    <a:pt x="163" y="77"/>
                  </a:lnTo>
                  <a:lnTo>
                    <a:pt x="163" y="118"/>
                  </a:lnTo>
                  <a:lnTo>
                    <a:pt x="194" y="118"/>
                  </a:lnTo>
                  <a:lnTo>
                    <a:pt x="194" y="118"/>
                  </a:lnTo>
                  <a:close/>
                  <a:moveTo>
                    <a:pt x="112" y="118"/>
                  </a:moveTo>
                  <a:lnTo>
                    <a:pt x="112" y="73"/>
                  </a:lnTo>
                  <a:lnTo>
                    <a:pt x="107" y="73"/>
                  </a:lnTo>
                  <a:lnTo>
                    <a:pt x="64" y="13"/>
                  </a:lnTo>
                  <a:lnTo>
                    <a:pt x="23" y="62"/>
                  </a:lnTo>
                  <a:lnTo>
                    <a:pt x="25" y="62"/>
                  </a:lnTo>
                  <a:lnTo>
                    <a:pt x="34" y="62"/>
                  </a:lnTo>
                  <a:lnTo>
                    <a:pt x="34" y="118"/>
                  </a:lnTo>
                  <a:lnTo>
                    <a:pt x="112" y="118"/>
                  </a:lnTo>
                  <a:lnTo>
                    <a:pt x="112" y="118"/>
                  </a:lnTo>
                  <a:close/>
                  <a:moveTo>
                    <a:pt x="56" y="71"/>
                  </a:moveTo>
                  <a:lnTo>
                    <a:pt x="56" y="103"/>
                  </a:lnTo>
                  <a:lnTo>
                    <a:pt x="77" y="103"/>
                  </a:lnTo>
                  <a:lnTo>
                    <a:pt x="77" y="71"/>
                  </a:lnTo>
                  <a:lnTo>
                    <a:pt x="56" y="71"/>
                  </a:lnTo>
                  <a:close/>
                </a:path>
              </a:pathLst>
            </a:custGeom>
            <a:solidFill>
              <a:srgbClr val="15B0E8"/>
            </a:solidFill>
            <a:ln>
              <a:noFill/>
            </a:ln>
            <a:effectLst>
              <a:outerShdw blurRad="50800" dist="38100" dir="2700000" algn="tl" rotWithShape="0">
                <a:prstClr val="black">
                  <a:alpha val="40000"/>
                </a:prstClr>
              </a:outerShdw>
            </a:effectLst>
          </p:spPr>
          <p:txBody>
            <a:bodyPr vert="horz" wrap="square" lIns="477749" tIns="238875" rIns="477749" bIns="238875" numCol="1" anchor="t" anchorCtr="0" compatLnSpc="1">
              <a:prstTxWarp prst="textNoShape">
                <a:avLst/>
              </a:prstTxWarp>
            </a:bodyPr>
            <a:lstStyle/>
            <a:p>
              <a:pPr defTabSz="4777965">
                <a:defRPr/>
              </a:pPr>
              <a:endParaRPr lang="zh-CN" altLang="en-US" sz="1998" kern="0">
                <a:solidFill>
                  <a:srgbClr val="1D1D1A"/>
                </a:solidFill>
                <a:latin typeface="+mj-lt"/>
                <a:ea typeface="微软雅黑" panose="020B0503020204020204" pitchFamily="34" charset="-122"/>
                <a:cs typeface="Arial" panose="020B0604020202020204" pitchFamily="34" charset="0"/>
              </a:endParaRPr>
            </a:p>
          </p:txBody>
        </p:sp>
        <p:sp>
          <p:nvSpPr>
            <p:cNvPr id="22" name="Freeform 198">
              <a:extLst>
                <a:ext uri="{FF2B5EF4-FFF2-40B4-BE49-F238E27FC236}">
                  <a16:creationId xmlns:a16="http://schemas.microsoft.com/office/drawing/2014/main" id="{80081759-C7FC-3DBC-4583-D647CD0314EE}"/>
                </a:ext>
              </a:extLst>
            </p:cNvPr>
            <p:cNvSpPr>
              <a:spLocks noChangeAspect="1" noEditPoints="1"/>
            </p:cNvSpPr>
            <p:nvPr/>
          </p:nvSpPr>
          <p:spPr bwMode="auto">
            <a:xfrm>
              <a:off x="5903232" y="4249289"/>
              <a:ext cx="421252" cy="343755"/>
            </a:xfrm>
            <a:custGeom>
              <a:avLst/>
              <a:gdLst>
                <a:gd name="T0" fmla="*/ 56 w 224"/>
                <a:gd name="T1" fmla="*/ 0 h 131"/>
                <a:gd name="T2" fmla="*/ 172 w 224"/>
                <a:gd name="T3" fmla="*/ 0 h 131"/>
                <a:gd name="T4" fmla="*/ 224 w 224"/>
                <a:gd name="T5" fmla="*/ 73 h 131"/>
                <a:gd name="T6" fmla="*/ 211 w 224"/>
                <a:gd name="T7" fmla="*/ 73 h 131"/>
                <a:gd name="T8" fmla="*/ 211 w 224"/>
                <a:gd name="T9" fmla="*/ 118 h 131"/>
                <a:gd name="T10" fmla="*/ 224 w 224"/>
                <a:gd name="T11" fmla="*/ 118 h 131"/>
                <a:gd name="T12" fmla="*/ 224 w 224"/>
                <a:gd name="T13" fmla="*/ 131 h 131"/>
                <a:gd name="T14" fmla="*/ 0 w 224"/>
                <a:gd name="T15" fmla="*/ 131 h 131"/>
                <a:gd name="T16" fmla="*/ 0 w 224"/>
                <a:gd name="T17" fmla="*/ 118 h 131"/>
                <a:gd name="T18" fmla="*/ 17 w 224"/>
                <a:gd name="T19" fmla="*/ 118 h 131"/>
                <a:gd name="T20" fmla="*/ 17 w 224"/>
                <a:gd name="T21" fmla="*/ 80 h 131"/>
                <a:gd name="T22" fmla="*/ 6 w 224"/>
                <a:gd name="T23" fmla="*/ 80 h 131"/>
                <a:gd name="T24" fmla="*/ 0 w 224"/>
                <a:gd name="T25" fmla="*/ 67 h 131"/>
                <a:gd name="T26" fmla="*/ 56 w 224"/>
                <a:gd name="T27" fmla="*/ 0 h 131"/>
                <a:gd name="T28" fmla="*/ 56 w 224"/>
                <a:gd name="T29" fmla="*/ 0 h 131"/>
                <a:gd name="T30" fmla="*/ 194 w 224"/>
                <a:gd name="T31" fmla="*/ 118 h 131"/>
                <a:gd name="T32" fmla="*/ 194 w 224"/>
                <a:gd name="T33" fmla="*/ 73 h 131"/>
                <a:gd name="T34" fmla="*/ 129 w 224"/>
                <a:gd name="T35" fmla="*/ 73 h 131"/>
                <a:gd name="T36" fmla="*/ 129 w 224"/>
                <a:gd name="T37" fmla="*/ 118 h 131"/>
                <a:gd name="T38" fmla="*/ 138 w 224"/>
                <a:gd name="T39" fmla="*/ 118 h 131"/>
                <a:gd name="T40" fmla="*/ 138 w 224"/>
                <a:gd name="T41" fmla="*/ 77 h 131"/>
                <a:gd name="T42" fmla="*/ 163 w 224"/>
                <a:gd name="T43" fmla="*/ 77 h 131"/>
                <a:gd name="T44" fmla="*/ 163 w 224"/>
                <a:gd name="T45" fmla="*/ 118 h 131"/>
                <a:gd name="T46" fmla="*/ 194 w 224"/>
                <a:gd name="T47" fmla="*/ 118 h 131"/>
                <a:gd name="T48" fmla="*/ 194 w 224"/>
                <a:gd name="T49" fmla="*/ 118 h 131"/>
                <a:gd name="T50" fmla="*/ 112 w 224"/>
                <a:gd name="T51" fmla="*/ 118 h 131"/>
                <a:gd name="T52" fmla="*/ 112 w 224"/>
                <a:gd name="T53" fmla="*/ 73 h 131"/>
                <a:gd name="T54" fmla="*/ 107 w 224"/>
                <a:gd name="T55" fmla="*/ 73 h 131"/>
                <a:gd name="T56" fmla="*/ 64 w 224"/>
                <a:gd name="T57" fmla="*/ 13 h 131"/>
                <a:gd name="T58" fmla="*/ 23 w 224"/>
                <a:gd name="T59" fmla="*/ 62 h 131"/>
                <a:gd name="T60" fmla="*/ 25 w 224"/>
                <a:gd name="T61" fmla="*/ 62 h 131"/>
                <a:gd name="T62" fmla="*/ 34 w 224"/>
                <a:gd name="T63" fmla="*/ 62 h 131"/>
                <a:gd name="T64" fmla="*/ 34 w 224"/>
                <a:gd name="T65" fmla="*/ 118 h 131"/>
                <a:gd name="T66" fmla="*/ 112 w 224"/>
                <a:gd name="T67" fmla="*/ 118 h 131"/>
                <a:gd name="T68" fmla="*/ 112 w 224"/>
                <a:gd name="T69" fmla="*/ 118 h 131"/>
                <a:gd name="T70" fmla="*/ 56 w 224"/>
                <a:gd name="T71" fmla="*/ 71 h 131"/>
                <a:gd name="T72" fmla="*/ 56 w 224"/>
                <a:gd name="T73" fmla="*/ 103 h 131"/>
                <a:gd name="T74" fmla="*/ 77 w 224"/>
                <a:gd name="T75" fmla="*/ 103 h 131"/>
                <a:gd name="T76" fmla="*/ 77 w 224"/>
                <a:gd name="T77" fmla="*/ 71 h 131"/>
                <a:gd name="T78" fmla="*/ 56 w 224"/>
                <a:gd name="T79" fmla="*/ 7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4" h="131">
                  <a:moveTo>
                    <a:pt x="56" y="0"/>
                  </a:moveTo>
                  <a:lnTo>
                    <a:pt x="172" y="0"/>
                  </a:lnTo>
                  <a:lnTo>
                    <a:pt x="224" y="73"/>
                  </a:lnTo>
                  <a:lnTo>
                    <a:pt x="211" y="73"/>
                  </a:lnTo>
                  <a:lnTo>
                    <a:pt x="211" y="118"/>
                  </a:lnTo>
                  <a:lnTo>
                    <a:pt x="224" y="118"/>
                  </a:lnTo>
                  <a:lnTo>
                    <a:pt x="224" y="131"/>
                  </a:lnTo>
                  <a:lnTo>
                    <a:pt x="0" y="131"/>
                  </a:lnTo>
                  <a:lnTo>
                    <a:pt x="0" y="118"/>
                  </a:lnTo>
                  <a:lnTo>
                    <a:pt x="17" y="118"/>
                  </a:lnTo>
                  <a:lnTo>
                    <a:pt x="17" y="80"/>
                  </a:lnTo>
                  <a:lnTo>
                    <a:pt x="6" y="80"/>
                  </a:lnTo>
                  <a:lnTo>
                    <a:pt x="0" y="67"/>
                  </a:lnTo>
                  <a:lnTo>
                    <a:pt x="56" y="0"/>
                  </a:lnTo>
                  <a:lnTo>
                    <a:pt x="56" y="0"/>
                  </a:lnTo>
                  <a:close/>
                  <a:moveTo>
                    <a:pt x="194" y="118"/>
                  </a:moveTo>
                  <a:lnTo>
                    <a:pt x="194" y="73"/>
                  </a:lnTo>
                  <a:lnTo>
                    <a:pt x="129" y="73"/>
                  </a:lnTo>
                  <a:lnTo>
                    <a:pt x="129" y="118"/>
                  </a:lnTo>
                  <a:lnTo>
                    <a:pt x="138" y="118"/>
                  </a:lnTo>
                  <a:lnTo>
                    <a:pt x="138" y="77"/>
                  </a:lnTo>
                  <a:lnTo>
                    <a:pt x="163" y="77"/>
                  </a:lnTo>
                  <a:lnTo>
                    <a:pt x="163" y="118"/>
                  </a:lnTo>
                  <a:lnTo>
                    <a:pt x="194" y="118"/>
                  </a:lnTo>
                  <a:lnTo>
                    <a:pt x="194" y="118"/>
                  </a:lnTo>
                  <a:close/>
                  <a:moveTo>
                    <a:pt x="112" y="118"/>
                  </a:moveTo>
                  <a:lnTo>
                    <a:pt x="112" y="73"/>
                  </a:lnTo>
                  <a:lnTo>
                    <a:pt x="107" y="73"/>
                  </a:lnTo>
                  <a:lnTo>
                    <a:pt x="64" y="13"/>
                  </a:lnTo>
                  <a:lnTo>
                    <a:pt x="23" y="62"/>
                  </a:lnTo>
                  <a:lnTo>
                    <a:pt x="25" y="62"/>
                  </a:lnTo>
                  <a:lnTo>
                    <a:pt x="34" y="62"/>
                  </a:lnTo>
                  <a:lnTo>
                    <a:pt x="34" y="118"/>
                  </a:lnTo>
                  <a:lnTo>
                    <a:pt x="112" y="118"/>
                  </a:lnTo>
                  <a:lnTo>
                    <a:pt x="112" y="118"/>
                  </a:lnTo>
                  <a:close/>
                  <a:moveTo>
                    <a:pt x="56" y="71"/>
                  </a:moveTo>
                  <a:lnTo>
                    <a:pt x="56" y="103"/>
                  </a:lnTo>
                  <a:lnTo>
                    <a:pt x="77" y="103"/>
                  </a:lnTo>
                  <a:lnTo>
                    <a:pt x="77" y="71"/>
                  </a:lnTo>
                  <a:lnTo>
                    <a:pt x="56" y="71"/>
                  </a:lnTo>
                  <a:close/>
                </a:path>
              </a:pathLst>
            </a:custGeom>
            <a:solidFill>
              <a:srgbClr val="15B0E8"/>
            </a:solidFill>
            <a:ln>
              <a:noFill/>
            </a:ln>
            <a:effectLst>
              <a:outerShdw blurRad="50800" dist="38100" dir="2700000" algn="tl" rotWithShape="0">
                <a:prstClr val="black">
                  <a:alpha val="40000"/>
                </a:prstClr>
              </a:outerShdw>
            </a:effectLst>
          </p:spPr>
          <p:txBody>
            <a:bodyPr vert="horz" wrap="square" lIns="477749" tIns="238875" rIns="477749" bIns="238875" numCol="1" anchor="t" anchorCtr="0" compatLnSpc="1">
              <a:prstTxWarp prst="textNoShape">
                <a:avLst/>
              </a:prstTxWarp>
            </a:bodyPr>
            <a:lstStyle/>
            <a:p>
              <a:pPr defTabSz="4777965">
                <a:defRPr/>
              </a:pPr>
              <a:endParaRPr lang="zh-CN" altLang="en-US" sz="1998" kern="0">
                <a:solidFill>
                  <a:srgbClr val="1D1D1A"/>
                </a:solidFill>
                <a:latin typeface="+mj-lt"/>
                <a:ea typeface="微软雅黑" panose="020B0503020204020204" pitchFamily="34" charset="-122"/>
                <a:cs typeface="Arial" panose="020B0604020202020204" pitchFamily="34" charset="0"/>
              </a:endParaRPr>
            </a:p>
          </p:txBody>
        </p:sp>
        <p:sp>
          <p:nvSpPr>
            <p:cNvPr id="23" name="Freeform 198">
              <a:extLst>
                <a:ext uri="{FF2B5EF4-FFF2-40B4-BE49-F238E27FC236}">
                  <a16:creationId xmlns:a16="http://schemas.microsoft.com/office/drawing/2014/main" id="{DA842862-241E-0DC2-20AE-CC87DF2C6090}"/>
                </a:ext>
              </a:extLst>
            </p:cNvPr>
            <p:cNvSpPr>
              <a:spLocks noChangeAspect="1" noEditPoints="1"/>
            </p:cNvSpPr>
            <p:nvPr/>
          </p:nvSpPr>
          <p:spPr bwMode="auto">
            <a:xfrm>
              <a:off x="6433749" y="3405089"/>
              <a:ext cx="421252" cy="343755"/>
            </a:xfrm>
            <a:custGeom>
              <a:avLst/>
              <a:gdLst>
                <a:gd name="T0" fmla="*/ 56 w 224"/>
                <a:gd name="T1" fmla="*/ 0 h 131"/>
                <a:gd name="T2" fmla="*/ 172 w 224"/>
                <a:gd name="T3" fmla="*/ 0 h 131"/>
                <a:gd name="T4" fmla="*/ 224 w 224"/>
                <a:gd name="T5" fmla="*/ 73 h 131"/>
                <a:gd name="T6" fmla="*/ 211 w 224"/>
                <a:gd name="T7" fmla="*/ 73 h 131"/>
                <a:gd name="T8" fmla="*/ 211 w 224"/>
                <a:gd name="T9" fmla="*/ 118 h 131"/>
                <a:gd name="T10" fmla="*/ 224 w 224"/>
                <a:gd name="T11" fmla="*/ 118 h 131"/>
                <a:gd name="T12" fmla="*/ 224 w 224"/>
                <a:gd name="T13" fmla="*/ 131 h 131"/>
                <a:gd name="T14" fmla="*/ 0 w 224"/>
                <a:gd name="T15" fmla="*/ 131 h 131"/>
                <a:gd name="T16" fmla="*/ 0 w 224"/>
                <a:gd name="T17" fmla="*/ 118 h 131"/>
                <a:gd name="T18" fmla="*/ 17 w 224"/>
                <a:gd name="T19" fmla="*/ 118 h 131"/>
                <a:gd name="T20" fmla="*/ 17 w 224"/>
                <a:gd name="T21" fmla="*/ 80 h 131"/>
                <a:gd name="T22" fmla="*/ 6 w 224"/>
                <a:gd name="T23" fmla="*/ 80 h 131"/>
                <a:gd name="T24" fmla="*/ 0 w 224"/>
                <a:gd name="T25" fmla="*/ 67 h 131"/>
                <a:gd name="T26" fmla="*/ 56 w 224"/>
                <a:gd name="T27" fmla="*/ 0 h 131"/>
                <a:gd name="T28" fmla="*/ 56 w 224"/>
                <a:gd name="T29" fmla="*/ 0 h 131"/>
                <a:gd name="T30" fmla="*/ 194 w 224"/>
                <a:gd name="T31" fmla="*/ 118 h 131"/>
                <a:gd name="T32" fmla="*/ 194 w 224"/>
                <a:gd name="T33" fmla="*/ 73 h 131"/>
                <a:gd name="T34" fmla="*/ 129 w 224"/>
                <a:gd name="T35" fmla="*/ 73 h 131"/>
                <a:gd name="T36" fmla="*/ 129 w 224"/>
                <a:gd name="T37" fmla="*/ 118 h 131"/>
                <a:gd name="T38" fmla="*/ 138 w 224"/>
                <a:gd name="T39" fmla="*/ 118 h 131"/>
                <a:gd name="T40" fmla="*/ 138 w 224"/>
                <a:gd name="T41" fmla="*/ 77 h 131"/>
                <a:gd name="T42" fmla="*/ 163 w 224"/>
                <a:gd name="T43" fmla="*/ 77 h 131"/>
                <a:gd name="T44" fmla="*/ 163 w 224"/>
                <a:gd name="T45" fmla="*/ 118 h 131"/>
                <a:gd name="T46" fmla="*/ 194 w 224"/>
                <a:gd name="T47" fmla="*/ 118 h 131"/>
                <a:gd name="T48" fmla="*/ 194 w 224"/>
                <a:gd name="T49" fmla="*/ 118 h 131"/>
                <a:gd name="T50" fmla="*/ 112 w 224"/>
                <a:gd name="T51" fmla="*/ 118 h 131"/>
                <a:gd name="T52" fmla="*/ 112 w 224"/>
                <a:gd name="T53" fmla="*/ 73 h 131"/>
                <a:gd name="T54" fmla="*/ 107 w 224"/>
                <a:gd name="T55" fmla="*/ 73 h 131"/>
                <a:gd name="T56" fmla="*/ 64 w 224"/>
                <a:gd name="T57" fmla="*/ 13 h 131"/>
                <a:gd name="T58" fmla="*/ 23 w 224"/>
                <a:gd name="T59" fmla="*/ 62 h 131"/>
                <a:gd name="T60" fmla="*/ 25 w 224"/>
                <a:gd name="T61" fmla="*/ 62 h 131"/>
                <a:gd name="T62" fmla="*/ 34 w 224"/>
                <a:gd name="T63" fmla="*/ 62 h 131"/>
                <a:gd name="T64" fmla="*/ 34 w 224"/>
                <a:gd name="T65" fmla="*/ 118 h 131"/>
                <a:gd name="T66" fmla="*/ 112 w 224"/>
                <a:gd name="T67" fmla="*/ 118 h 131"/>
                <a:gd name="T68" fmla="*/ 112 w 224"/>
                <a:gd name="T69" fmla="*/ 118 h 131"/>
                <a:gd name="T70" fmla="*/ 56 w 224"/>
                <a:gd name="T71" fmla="*/ 71 h 131"/>
                <a:gd name="T72" fmla="*/ 56 w 224"/>
                <a:gd name="T73" fmla="*/ 103 h 131"/>
                <a:gd name="T74" fmla="*/ 77 w 224"/>
                <a:gd name="T75" fmla="*/ 103 h 131"/>
                <a:gd name="T76" fmla="*/ 77 w 224"/>
                <a:gd name="T77" fmla="*/ 71 h 131"/>
                <a:gd name="T78" fmla="*/ 56 w 224"/>
                <a:gd name="T79" fmla="*/ 7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4" h="131">
                  <a:moveTo>
                    <a:pt x="56" y="0"/>
                  </a:moveTo>
                  <a:lnTo>
                    <a:pt x="172" y="0"/>
                  </a:lnTo>
                  <a:lnTo>
                    <a:pt x="224" y="73"/>
                  </a:lnTo>
                  <a:lnTo>
                    <a:pt x="211" y="73"/>
                  </a:lnTo>
                  <a:lnTo>
                    <a:pt x="211" y="118"/>
                  </a:lnTo>
                  <a:lnTo>
                    <a:pt x="224" y="118"/>
                  </a:lnTo>
                  <a:lnTo>
                    <a:pt x="224" y="131"/>
                  </a:lnTo>
                  <a:lnTo>
                    <a:pt x="0" y="131"/>
                  </a:lnTo>
                  <a:lnTo>
                    <a:pt x="0" y="118"/>
                  </a:lnTo>
                  <a:lnTo>
                    <a:pt x="17" y="118"/>
                  </a:lnTo>
                  <a:lnTo>
                    <a:pt x="17" y="80"/>
                  </a:lnTo>
                  <a:lnTo>
                    <a:pt x="6" y="80"/>
                  </a:lnTo>
                  <a:lnTo>
                    <a:pt x="0" y="67"/>
                  </a:lnTo>
                  <a:lnTo>
                    <a:pt x="56" y="0"/>
                  </a:lnTo>
                  <a:lnTo>
                    <a:pt x="56" y="0"/>
                  </a:lnTo>
                  <a:close/>
                  <a:moveTo>
                    <a:pt x="194" y="118"/>
                  </a:moveTo>
                  <a:lnTo>
                    <a:pt x="194" y="73"/>
                  </a:lnTo>
                  <a:lnTo>
                    <a:pt x="129" y="73"/>
                  </a:lnTo>
                  <a:lnTo>
                    <a:pt x="129" y="118"/>
                  </a:lnTo>
                  <a:lnTo>
                    <a:pt x="138" y="118"/>
                  </a:lnTo>
                  <a:lnTo>
                    <a:pt x="138" y="77"/>
                  </a:lnTo>
                  <a:lnTo>
                    <a:pt x="163" y="77"/>
                  </a:lnTo>
                  <a:lnTo>
                    <a:pt x="163" y="118"/>
                  </a:lnTo>
                  <a:lnTo>
                    <a:pt x="194" y="118"/>
                  </a:lnTo>
                  <a:lnTo>
                    <a:pt x="194" y="118"/>
                  </a:lnTo>
                  <a:close/>
                  <a:moveTo>
                    <a:pt x="112" y="118"/>
                  </a:moveTo>
                  <a:lnTo>
                    <a:pt x="112" y="73"/>
                  </a:lnTo>
                  <a:lnTo>
                    <a:pt x="107" y="73"/>
                  </a:lnTo>
                  <a:lnTo>
                    <a:pt x="64" y="13"/>
                  </a:lnTo>
                  <a:lnTo>
                    <a:pt x="23" y="62"/>
                  </a:lnTo>
                  <a:lnTo>
                    <a:pt x="25" y="62"/>
                  </a:lnTo>
                  <a:lnTo>
                    <a:pt x="34" y="62"/>
                  </a:lnTo>
                  <a:lnTo>
                    <a:pt x="34" y="118"/>
                  </a:lnTo>
                  <a:lnTo>
                    <a:pt x="112" y="118"/>
                  </a:lnTo>
                  <a:lnTo>
                    <a:pt x="112" y="118"/>
                  </a:lnTo>
                  <a:close/>
                  <a:moveTo>
                    <a:pt x="56" y="71"/>
                  </a:moveTo>
                  <a:lnTo>
                    <a:pt x="56" y="103"/>
                  </a:lnTo>
                  <a:lnTo>
                    <a:pt x="77" y="103"/>
                  </a:lnTo>
                  <a:lnTo>
                    <a:pt x="77" y="71"/>
                  </a:lnTo>
                  <a:lnTo>
                    <a:pt x="56" y="71"/>
                  </a:lnTo>
                  <a:close/>
                </a:path>
              </a:pathLst>
            </a:custGeom>
            <a:solidFill>
              <a:srgbClr val="15B0E8"/>
            </a:solidFill>
            <a:ln>
              <a:noFill/>
            </a:ln>
            <a:effectLst>
              <a:outerShdw blurRad="50800" dist="38100" dir="2700000" algn="tl" rotWithShape="0">
                <a:prstClr val="black">
                  <a:alpha val="40000"/>
                </a:prstClr>
              </a:outerShdw>
            </a:effectLst>
          </p:spPr>
          <p:txBody>
            <a:bodyPr vert="horz" wrap="square" lIns="477749" tIns="238875" rIns="477749" bIns="238875" numCol="1" anchor="t" anchorCtr="0" compatLnSpc="1">
              <a:prstTxWarp prst="textNoShape">
                <a:avLst/>
              </a:prstTxWarp>
            </a:bodyPr>
            <a:lstStyle/>
            <a:p>
              <a:pPr defTabSz="4777965">
                <a:defRPr/>
              </a:pPr>
              <a:endParaRPr lang="zh-CN" altLang="en-US" sz="1998" kern="0">
                <a:solidFill>
                  <a:srgbClr val="1D1D1A"/>
                </a:solidFill>
                <a:latin typeface="+mj-lt"/>
                <a:ea typeface="微软雅黑" panose="020B0503020204020204" pitchFamily="34" charset="-122"/>
                <a:cs typeface="Arial" panose="020B0604020202020204" pitchFamily="34" charset="0"/>
              </a:endParaRPr>
            </a:p>
          </p:txBody>
        </p:sp>
        <p:grpSp>
          <p:nvGrpSpPr>
            <p:cNvPr id="24" name="组合 157">
              <a:extLst>
                <a:ext uri="{FF2B5EF4-FFF2-40B4-BE49-F238E27FC236}">
                  <a16:creationId xmlns:a16="http://schemas.microsoft.com/office/drawing/2014/main" id="{CFE1050F-00FF-E3A4-6500-E52D57D4CBCF}"/>
                </a:ext>
              </a:extLst>
            </p:cNvPr>
            <p:cNvGrpSpPr>
              <a:grpSpLocks noChangeAspect="1"/>
            </p:cNvGrpSpPr>
            <p:nvPr/>
          </p:nvGrpSpPr>
          <p:grpSpPr>
            <a:xfrm flipH="1">
              <a:off x="8265692" y="3886406"/>
              <a:ext cx="257251" cy="274764"/>
              <a:chOff x="16551275" y="-779462"/>
              <a:chExt cx="620712" cy="544513"/>
            </a:xfrm>
            <a:solidFill>
              <a:srgbClr val="15B0E8"/>
            </a:solidFill>
          </p:grpSpPr>
          <p:sp>
            <p:nvSpPr>
              <p:cNvPr id="172" name="Freeform 303">
                <a:extLst>
                  <a:ext uri="{FF2B5EF4-FFF2-40B4-BE49-F238E27FC236}">
                    <a16:creationId xmlns:a16="http://schemas.microsoft.com/office/drawing/2014/main" id="{E6B86B9D-5368-D16A-612A-4E31BD77FBEE}"/>
                  </a:ext>
                </a:extLst>
              </p:cNvPr>
              <p:cNvSpPr>
                <a:spLocks/>
              </p:cNvSpPr>
              <p:nvPr/>
            </p:nvSpPr>
            <p:spPr bwMode="auto">
              <a:xfrm>
                <a:off x="16705263" y="-366712"/>
                <a:ext cx="312737" cy="131763"/>
              </a:xfrm>
              <a:custGeom>
                <a:avLst/>
                <a:gdLst>
                  <a:gd name="T0" fmla="*/ 190 w 197"/>
                  <a:gd name="T1" fmla="*/ 66 h 83"/>
                  <a:gd name="T2" fmla="*/ 162 w 197"/>
                  <a:gd name="T3" fmla="*/ 66 h 83"/>
                  <a:gd name="T4" fmla="*/ 150 w 197"/>
                  <a:gd name="T5" fmla="*/ 0 h 83"/>
                  <a:gd name="T6" fmla="*/ 117 w 197"/>
                  <a:gd name="T7" fmla="*/ 0 h 83"/>
                  <a:gd name="T8" fmla="*/ 117 w 197"/>
                  <a:gd name="T9" fmla="*/ 34 h 83"/>
                  <a:gd name="T10" fmla="*/ 117 w 197"/>
                  <a:gd name="T11" fmla="*/ 34 h 83"/>
                  <a:gd name="T12" fmla="*/ 116 w 197"/>
                  <a:gd name="T13" fmla="*/ 39 h 83"/>
                  <a:gd name="T14" fmla="*/ 112 w 197"/>
                  <a:gd name="T15" fmla="*/ 45 h 83"/>
                  <a:gd name="T16" fmla="*/ 108 w 197"/>
                  <a:gd name="T17" fmla="*/ 48 h 83"/>
                  <a:gd name="T18" fmla="*/ 102 w 197"/>
                  <a:gd name="T19" fmla="*/ 49 h 83"/>
                  <a:gd name="T20" fmla="*/ 102 w 197"/>
                  <a:gd name="T21" fmla="*/ 49 h 83"/>
                  <a:gd name="T22" fmla="*/ 96 w 197"/>
                  <a:gd name="T23" fmla="*/ 48 h 83"/>
                  <a:gd name="T24" fmla="*/ 92 w 197"/>
                  <a:gd name="T25" fmla="*/ 45 h 83"/>
                  <a:gd name="T26" fmla="*/ 89 w 197"/>
                  <a:gd name="T27" fmla="*/ 39 h 83"/>
                  <a:gd name="T28" fmla="*/ 88 w 197"/>
                  <a:gd name="T29" fmla="*/ 34 h 83"/>
                  <a:gd name="T30" fmla="*/ 88 w 197"/>
                  <a:gd name="T31" fmla="*/ 0 h 83"/>
                  <a:gd name="T32" fmla="*/ 55 w 197"/>
                  <a:gd name="T33" fmla="*/ 0 h 83"/>
                  <a:gd name="T34" fmla="*/ 42 w 197"/>
                  <a:gd name="T35" fmla="*/ 66 h 83"/>
                  <a:gd name="T36" fmla="*/ 7 w 197"/>
                  <a:gd name="T37" fmla="*/ 66 h 83"/>
                  <a:gd name="T38" fmla="*/ 7 w 197"/>
                  <a:gd name="T39" fmla="*/ 66 h 83"/>
                  <a:gd name="T40" fmla="*/ 5 w 197"/>
                  <a:gd name="T41" fmla="*/ 67 h 83"/>
                  <a:gd name="T42" fmla="*/ 3 w 197"/>
                  <a:gd name="T43" fmla="*/ 69 h 83"/>
                  <a:gd name="T44" fmla="*/ 0 w 197"/>
                  <a:gd name="T45" fmla="*/ 71 h 83"/>
                  <a:gd name="T46" fmla="*/ 0 w 197"/>
                  <a:gd name="T47" fmla="*/ 74 h 83"/>
                  <a:gd name="T48" fmla="*/ 0 w 197"/>
                  <a:gd name="T49" fmla="*/ 74 h 83"/>
                  <a:gd name="T50" fmla="*/ 0 w 197"/>
                  <a:gd name="T51" fmla="*/ 78 h 83"/>
                  <a:gd name="T52" fmla="*/ 3 w 197"/>
                  <a:gd name="T53" fmla="*/ 80 h 83"/>
                  <a:gd name="T54" fmla="*/ 5 w 197"/>
                  <a:gd name="T55" fmla="*/ 82 h 83"/>
                  <a:gd name="T56" fmla="*/ 7 w 197"/>
                  <a:gd name="T57" fmla="*/ 83 h 83"/>
                  <a:gd name="T58" fmla="*/ 190 w 197"/>
                  <a:gd name="T59" fmla="*/ 83 h 83"/>
                  <a:gd name="T60" fmla="*/ 190 w 197"/>
                  <a:gd name="T61" fmla="*/ 83 h 83"/>
                  <a:gd name="T62" fmla="*/ 192 w 197"/>
                  <a:gd name="T63" fmla="*/ 82 h 83"/>
                  <a:gd name="T64" fmla="*/ 194 w 197"/>
                  <a:gd name="T65" fmla="*/ 80 h 83"/>
                  <a:gd name="T66" fmla="*/ 197 w 197"/>
                  <a:gd name="T67" fmla="*/ 78 h 83"/>
                  <a:gd name="T68" fmla="*/ 197 w 197"/>
                  <a:gd name="T69" fmla="*/ 74 h 83"/>
                  <a:gd name="T70" fmla="*/ 197 w 197"/>
                  <a:gd name="T71" fmla="*/ 74 h 83"/>
                  <a:gd name="T72" fmla="*/ 197 w 197"/>
                  <a:gd name="T73" fmla="*/ 71 h 83"/>
                  <a:gd name="T74" fmla="*/ 194 w 197"/>
                  <a:gd name="T75" fmla="*/ 69 h 83"/>
                  <a:gd name="T76" fmla="*/ 192 w 197"/>
                  <a:gd name="T77" fmla="*/ 67 h 83"/>
                  <a:gd name="T78" fmla="*/ 190 w 197"/>
                  <a:gd name="T79" fmla="*/ 66 h 83"/>
                  <a:gd name="T80" fmla="*/ 190 w 197"/>
                  <a:gd name="T81" fmla="*/ 6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7" h="83">
                    <a:moveTo>
                      <a:pt x="190" y="66"/>
                    </a:moveTo>
                    <a:lnTo>
                      <a:pt x="162" y="66"/>
                    </a:lnTo>
                    <a:lnTo>
                      <a:pt x="150" y="0"/>
                    </a:lnTo>
                    <a:lnTo>
                      <a:pt x="117" y="0"/>
                    </a:lnTo>
                    <a:lnTo>
                      <a:pt x="117" y="34"/>
                    </a:lnTo>
                    <a:lnTo>
                      <a:pt x="117" y="34"/>
                    </a:lnTo>
                    <a:lnTo>
                      <a:pt x="116" y="39"/>
                    </a:lnTo>
                    <a:lnTo>
                      <a:pt x="112" y="45"/>
                    </a:lnTo>
                    <a:lnTo>
                      <a:pt x="108" y="48"/>
                    </a:lnTo>
                    <a:lnTo>
                      <a:pt x="102" y="49"/>
                    </a:lnTo>
                    <a:lnTo>
                      <a:pt x="102" y="49"/>
                    </a:lnTo>
                    <a:lnTo>
                      <a:pt x="96" y="48"/>
                    </a:lnTo>
                    <a:lnTo>
                      <a:pt x="92" y="45"/>
                    </a:lnTo>
                    <a:lnTo>
                      <a:pt x="89" y="39"/>
                    </a:lnTo>
                    <a:lnTo>
                      <a:pt x="88" y="34"/>
                    </a:lnTo>
                    <a:lnTo>
                      <a:pt x="88" y="0"/>
                    </a:lnTo>
                    <a:lnTo>
                      <a:pt x="55" y="0"/>
                    </a:lnTo>
                    <a:lnTo>
                      <a:pt x="42" y="66"/>
                    </a:lnTo>
                    <a:lnTo>
                      <a:pt x="7" y="66"/>
                    </a:lnTo>
                    <a:lnTo>
                      <a:pt x="7" y="66"/>
                    </a:lnTo>
                    <a:lnTo>
                      <a:pt x="5" y="67"/>
                    </a:lnTo>
                    <a:lnTo>
                      <a:pt x="3" y="69"/>
                    </a:lnTo>
                    <a:lnTo>
                      <a:pt x="0" y="71"/>
                    </a:lnTo>
                    <a:lnTo>
                      <a:pt x="0" y="74"/>
                    </a:lnTo>
                    <a:lnTo>
                      <a:pt x="0" y="74"/>
                    </a:lnTo>
                    <a:lnTo>
                      <a:pt x="0" y="78"/>
                    </a:lnTo>
                    <a:lnTo>
                      <a:pt x="3" y="80"/>
                    </a:lnTo>
                    <a:lnTo>
                      <a:pt x="5" y="82"/>
                    </a:lnTo>
                    <a:lnTo>
                      <a:pt x="7" y="83"/>
                    </a:lnTo>
                    <a:lnTo>
                      <a:pt x="190" y="83"/>
                    </a:lnTo>
                    <a:lnTo>
                      <a:pt x="190" y="83"/>
                    </a:lnTo>
                    <a:lnTo>
                      <a:pt x="192" y="82"/>
                    </a:lnTo>
                    <a:lnTo>
                      <a:pt x="194" y="80"/>
                    </a:lnTo>
                    <a:lnTo>
                      <a:pt x="197" y="78"/>
                    </a:lnTo>
                    <a:lnTo>
                      <a:pt x="197" y="74"/>
                    </a:lnTo>
                    <a:lnTo>
                      <a:pt x="197" y="74"/>
                    </a:lnTo>
                    <a:lnTo>
                      <a:pt x="197" y="71"/>
                    </a:lnTo>
                    <a:lnTo>
                      <a:pt x="194" y="69"/>
                    </a:lnTo>
                    <a:lnTo>
                      <a:pt x="192" y="67"/>
                    </a:lnTo>
                    <a:lnTo>
                      <a:pt x="190" y="66"/>
                    </a:lnTo>
                    <a:lnTo>
                      <a:pt x="190"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77686" tIns="238844" rIns="477686" bIns="238844" numCol="1" anchor="t" anchorCtr="0" compatLnSpc="1">
                <a:prstTxWarp prst="textNoShape">
                  <a:avLst/>
                </a:prstTxWarp>
              </a:bodyPr>
              <a:lstStyle/>
              <a:p>
                <a:pPr defTabSz="4777489">
                  <a:defRPr/>
                </a:pPr>
                <a:endParaRPr lang="zh-CN" altLang="en-US" sz="1998" kern="0">
                  <a:solidFill>
                    <a:srgbClr val="1D1D1A"/>
                  </a:solidFill>
                  <a:latin typeface="+mj-lt"/>
                  <a:ea typeface="微软雅黑" panose="020B0503020204020204" pitchFamily="34" charset="-122"/>
                  <a:cs typeface="Arial" panose="020B0604020202020204" pitchFamily="34" charset="0"/>
                </a:endParaRPr>
              </a:p>
            </p:txBody>
          </p:sp>
          <p:sp>
            <p:nvSpPr>
              <p:cNvPr id="173" name="Freeform 467">
                <a:extLst>
                  <a:ext uri="{FF2B5EF4-FFF2-40B4-BE49-F238E27FC236}">
                    <a16:creationId xmlns:a16="http://schemas.microsoft.com/office/drawing/2014/main" id="{5029B9DE-6DBF-2D13-86F6-FBBDED6A9E25}"/>
                  </a:ext>
                </a:extLst>
              </p:cNvPr>
              <p:cNvSpPr>
                <a:spLocks noEditPoints="1"/>
              </p:cNvSpPr>
              <p:nvPr/>
            </p:nvSpPr>
            <p:spPr bwMode="auto">
              <a:xfrm>
                <a:off x="16551275" y="-779462"/>
                <a:ext cx="620712" cy="434975"/>
              </a:xfrm>
              <a:custGeom>
                <a:avLst/>
                <a:gdLst>
                  <a:gd name="T0" fmla="*/ 375 w 391"/>
                  <a:gd name="T1" fmla="*/ 0 h 274"/>
                  <a:gd name="T2" fmla="*/ 17 w 391"/>
                  <a:gd name="T3" fmla="*/ 0 h 274"/>
                  <a:gd name="T4" fmla="*/ 17 w 391"/>
                  <a:gd name="T5" fmla="*/ 0 h 274"/>
                  <a:gd name="T6" fmla="*/ 11 w 391"/>
                  <a:gd name="T7" fmla="*/ 1 h 274"/>
                  <a:gd name="T8" fmla="*/ 6 w 391"/>
                  <a:gd name="T9" fmla="*/ 4 h 274"/>
                  <a:gd name="T10" fmla="*/ 1 w 391"/>
                  <a:gd name="T11" fmla="*/ 8 h 274"/>
                  <a:gd name="T12" fmla="*/ 0 w 391"/>
                  <a:gd name="T13" fmla="*/ 11 h 274"/>
                  <a:gd name="T14" fmla="*/ 0 w 391"/>
                  <a:gd name="T15" fmla="*/ 13 h 274"/>
                  <a:gd name="T16" fmla="*/ 0 w 391"/>
                  <a:gd name="T17" fmla="*/ 259 h 274"/>
                  <a:gd name="T18" fmla="*/ 0 w 391"/>
                  <a:gd name="T19" fmla="*/ 259 h 274"/>
                  <a:gd name="T20" fmla="*/ 0 w 391"/>
                  <a:gd name="T21" fmla="*/ 262 h 274"/>
                  <a:gd name="T22" fmla="*/ 1 w 391"/>
                  <a:gd name="T23" fmla="*/ 264 h 274"/>
                  <a:gd name="T24" fmla="*/ 6 w 391"/>
                  <a:gd name="T25" fmla="*/ 269 h 274"/>
                  <a:gd name="T26" fmla="*/ 11 w 391"/>
                  <a:gd name="T27" fmla="*/ 271 h 274"/>
                  <a:gd name="T28" fmla="*/ 17 w 391"/>
                  <a:gd name="T29" fmla="*/ 274 h 274"/>
                  <a:gd name="T30" fmla="*/ 375 w 391"/>
                  <a:gd name="T31" fmla="*/ 274 h 274"/>
                  <a:gd name="T32" fmla="*/ 375 w 391"/>
                  <a:gd name="T33" fmla="*/ 274 h 274"/>
                  <a:gd name="T34" fmla="*/ 381 w 391"/>
                  <a:gd name="T35" fmla="*/ 271 h 274"/>
                  <a:gd name="T36" fmla="*/ 386 w 391"/>
                  <a:gd name="T37" fmla="*/ 269 h 274"/>
                  <a:gd name="T38" fmla="*/ 390 w 391"/>
                  <a:gd name="T39" fmla="*/ 264 h 274"/>
                  <a:gd name="T40" fmla="*/ 391 w 391"/>
                  <a:gd name="T41" fmla="*/ 262 h 274"/>
                  <a:gd name="T42" fmla="*/ 391 w 391"/>
                  <a:gd name="T43" fmla="*/ 259 h 274"/>
                  <a:gd name="T44" fmla="*/ 391 w 391"/>
                  <a:gd name="T45" fmla="*/ 13 h 274"/>
                  <a:gd name="T46" fmla="*/ 391 w 391"/>
                  <a:gd name="T47" fmla="*/ 13 h 274"/>
                  <a:gd name="T48" fmla="*/ 391 w 391"/>
                  <a:gd name="T49" fmla="*/ 11 h 274"/>
                  <a:gd name="T50" fmla="*/ 390 w 391"/>
                  <a:gd name="T51" fmla="*/ 8 h 274"/>
                  <a:gd name="T52" fmla="*/ 386 w 391"/>
                  <a:gd name="T53" fmla="*/ 4 h 274"/>
                  <a:gd name="T54" fmla="*/ 381 w 391"/>
                  <a:gd name="T55" fmla="*/ 1 h 274"/>
                  <a:gd name="T56" fmla="*/ 375 w 391"/>
                  <a:gd name="T57" fmla="*/ 0 h 274"/>
                  <a:gd name="T58" fmla="*/ 375 w 391"/>
                  <a:gd name="T59" fmla="*/ 0 h 274"/>
                  <a:gd name="T60" fmla="*/ 369 w 391"/>
                  <a:gd name="T61" fmla="*/ 246 h 274"/>
                  <a:gd name="T62" fmla="*/ 369 w 391"/>
                  <a:gd name="T63" fmla="*/ 246 h 274"/>
                  <a:gd name="T64" fmla="*/ 368 w 391"/>
                  <a:gd name="T65" fmla="*/ 249 h 274"/>
                  <a:gd name="T66" fmla="*/ 366 w 391"/>
                  <a:gd name="T67" fmla="*/ 252 h 274"/>
                  <a:gd name="T68" fmla="*/ 362 w 391"/>
                  <a:gd name="T69" fmla="*/ 254 h 274"/>
                  <a:gd name="T70" fmla="*/ 358 w 391"/>
                  <a:gd name="T71" fmla="*/ 255 h 274"/>
                  <a:gd name="T72" fmla="*/ 33 w 391"/>
                  <a:gd name="T73" fmla="*/ 255 h 274"/>
                  <a:gd name="T74" fmla="*/ 33 w 391"/>
                  <a:gd name="T75" fmla="*/ 255 h 274"/>
                  <a:gd name="T76" fmla="*/ 29 w 391"/>
                  <a:gd name="T77" fmla="*/ 254 h 274"/>
                  <a:gd name="T78" fmla="*/ 26 w 391"/>
                  <a:gd name="T79" fmla="*/ 252 h 274"/>
                  <a:gd name="T80" fmla="*/ 23 w 391"/>
                  <a:gd name="T81" fmla="*/ 249 h 274"/>
                  <a:gd name="T82" fmla="*/ 22 w 391"/>
                  <a:gd name="T83" fmla="*/ 246 h 274"/>
                  <a:gd name="T84" fmla="*/ 22 w 391"/>
                  <a:gd name="T85" fmla="*/ 27 h 274"/>
                  <a:gd name="T86" fmla="*/ 22 w 391"/>
                  <a:gd name="T87" fmla="*/ 27 h 274"/>
                  <a:gd name="T88" fmla="*/ 23 w 391"/>
                  <a:gd name="T89" fmla="*/ 23 h 274"/>
                  <a:gd name="T90" fmla="*/ 26 w 391"/>
                  <a:gd name="T91" fmla="*/ 20 h 274"/>
                  <a:gd name="T92" fmla="*/ 29 w 391"/>
                  <a:gd name="T93" fmla="*/ 18 h 274"/>
                  <a:gd name="T94" fmla="*/ 33 w 391"/>
                  <a:gd name="T95" fmla="*/ 18 h 274"/>
                  <a:gd name="T96" fmla="*/ 358 w 391"/>
                  <a:gd name="T97" fmla="*/ 18 h 274"/>
                  <a:gd name="T98" fmla="*/ 358 w 391"/>
                  <a:gd name="T99" fmla="*/ 18 h 274"/>
                  <a:gd name="T100" fmla="*/ 362 w 391"/>
                  <a:gd name="T101" fmla="*/ 18 h 274"/>
                  <a:gd name="T102" fmla="*/ 366 w 391"/>
                  <a:gd name="T103" fmla="*/ 20 h 274"/>
                  <a:gd name="T104" fmla="*/ 368 w 391"/>
                  <a:gd name="T105" fmla="*/ 23 h 274"/>
                  <a:gd name="T106" fmla="*/ 369 w 391"/>
                  <a:gd name="T107" fmla="*/ 27 h 274"/>
                  <a:gd name="T108" fmla="*/ 369 w 391"/>
                  <a:gd name="T109" fmla="*/ 24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1" h="274">
                    <a:moveTo>
                      <a:pt x="375" y="0"/>
                    </a:moveTo>
                    <a:lnTo>
                      <a:pt x="17" y="0"/>
                    </a:lnTo>
                    <a:lnTo>
                      <a:pt x="17" y="0"/>
                    </a:lnTo>
                    <a:lnTo>
                      <a:pt x="11" y="1"/>
                    </a:lnTo>
                    <a:lnTo>
                      <a:pt x="6" y="4"/>
                    </a:lnTo>
                    <a:lnTo>
                      <a:pt x="1" y="8"/>
                    </a:lnTo>
                    <a:lnTo>
                      <a:pt x="0" y="11"/>
                    </a:lnTo>
                    <a:lnTo>
                      <a:pt x="0" y="13"/>
                    </a:lnTo>
                    <a:lnTo>
                      <a:pt x="0" y="259"/>
                    </a:lnTo>
                    <a:lnTo>
                      <a:pt x="0" y="259"/>
                    </a:lnTo>
                    <a:lnTo>
                      <a:pt x="0" y="262"/>
                    </a:lnTo>
                    <a:lnTo>
                      <a:pt x="1" y="264"/>
                    </a:lnTo>
                    <a:lnTo>
                      <a:pt x="6" y="269"/>
                    </a:lnTo>
                    <a:lnTo>
                      <a:pt x="11" y="271"/>
                    </a:lnTo>
                    <a:lnTo>
                      <a:pt x="17" y="274"/>
                    </a:lnTo>
                    <a:lnTo>
                      <a:pt x="375" y="274"/>
                    </a:lnTo>
                    <a:lnTo>
                      <a:pt x="375" y="274"/>
                    </a:lnTo>
                    <a:lnTo>
                      <a:pt x="381" y="271"/>
                    </a:lnTo>
                    <a:lnTo>
                      <a:pt x="386" y="269"/>
                    </a:lnTo>
                    <a:lnTo>
                      <a:pt x="390" y="264"/>
                    </a:lnTo>
                    <a:lnTo>
                      <a:pt x="391" y="262"/>
                    </a:lnTo>
                    <a:lnTo>
                      <a:pt x="391" y="259"/>
                    </a:lnTo>
                    <a:lnTo>
                      <a:pt x="391" y="13"/>
                    </a:lnTo>
                    <a:lnTo>
                      <a:pt x="391" y="13"/>
                    </a:lnTo>
                    <a:lnTo>
                      <a:pt x="391" y="11"/>
                    </a:lnTo>
                    <a:lnTo>
                      <a:pt x="390" y="8"/>
                    </a:lnTo>
                    <a:lnTo>
                      <a:pt x="386" y="4"/>
                    </a:lnTo>
                    <a:lnTo>
                      <a:pt x="381" y="1"/>
                    </a:lnTo>
                    <a:lnTo>
                      <a:pt x="375" y="0"/>
                    </a:lnTo>
                    <a:lnTo>
                      <a:pt x="375" y="0"/>
                    </a:lnTo>
                    <a:close/>
                    <a:moveTo>
                      <a:pt x="369" y="246"/>
                    </a:moveTo>
                    <a:lnTo>
                      <a:pt x="369" y="246"/>
                    </a:lnTo>
                    <a:lnTo>
                      <a:pt x="368" y="249"/>
                    </a:lnTo>
                    <a:lnTo>
                      <a:pt x="366" y="252"/>
                    </a:lnTo>
                    <a:lnTo>
                      <a:pt x="362" y="254"/>
                    </a:lnTo>
                    <a:lnTo>
                      <a:pt x="358" y="255"/>
                    </a:lnTo>
                    <a:lnTo>
                      <a:pt x="33" y="255"/>
                    </a:lnTo>
                    <a:lnTo>
                      <a:pt x="33" y="255"/>
                    </a:lnTo>
                    <a:lnTo>
                      <a:pt x="29" y="254"/>
                    </a:lnTo>
                    <a:lnTo>
                      <a:pt x="26" y="252"/>
                    </a:lnTo>
                    <a:lnTo>
                      <a:pt x="23" y="249"/>
                    </a:lnTo>
                    <a:lnTo>
                      <a:pt x="22" y="246"/>
                    </a:lnTo>
                    <a:lnTo>
                      <a:pt x="22" y="27"/>
                    </a:lnTo>
                    <a:lnTo>
                      <a:pt x="22" y="27"/>
                    </a:lnTo>
                    <a:lnTo>
                      <a:pt x="23" y="23"/>
                    </a:lnTo>
                    <a:lnTo>
                      <a:pt x="26" y="20"/>
                    </a:lnTo>
                    <a:lnTo>
                      <a:pt x="29" y="18"/>
                    </a:lnTo>
                    <a:lnTo>
                      <a:pt x="33" y="18"/>
                    </a:lnTo>
                    <a:lnTo>
                      <a:pt x="358" y="18"/>
                    </a:lnTo>
                    <a:lnTo>
                      <a:pt x="358" y="18"/>
                    </a:lnTo>
                    <a:lnTo>
                      <a:pt x="362" y="18"/>
                    </a:lnTo>
                    <a:lnTo>
                      <a:pt x="366" y="20"/>
                    </a:lnTo>
                    <a:lnTo>
                      <a:pt x="368" y="23"/>
                    </a:lnTo>
                    <a:lnTo>
                      <a:pt x="369" y="27"/>
                    </a:lnTo>
                    <a:lnTo>
                      <a:pt x="369" y="2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77686" tIns="238844" rIns="477686" bIns="238844" numCol="1" anchor="t" anchorCtr="0" compatLnSpc="1">
                <a:prstTxWarp prst="textNoShape">
                  <a:avLst/>
                </a:prstTxWarp>
              </a:bodyPr>
              <a:lstStyle/>
              <a:p>
                <a:pPr defTabSz="4777489">
                  <a:defRPr/>
                </a:pPr>
                <a:endParaRPr lang="zh-CN" altLang="en-US" sz="1998" kern="0">
                  <a:solidFill>
                    <a:srgbClr val="1D1D1A"/>
                  </a:solidFill>
                  <a:latin typeface="+mj-lt"/>
                  <a:ea typeface="微软雅黑" panose="020B0503020204020204" pitchFamily="34" charset="-122"/>
                  <a:cs typeface="Arial" panose="020B0604020202020204" pitchFamily="34" charset="0"/>
                </a:endParaRPr>
              </a:p>
            </p:txBody>
          </p:sp>
          <p:sp>
            <p:nvSpPr>
              <p:cNvPr id="174" name="Freeform 468">
                <a:extLst>
                  <a:ext uri="{FF2B5EF4-FFF2-40B4-BE49-F238E27FC236}">
                    <a16:creationId xmlns:a16="http://schemas.microsoft.com/office/drawing/2014/main" id="{BCE1053C-1305-DA35-D0F8-2173DD9CFF97}"/>
                  </a:ext>
                </a:extLst>
              </p:cNvPr>
              <p:cNvSpPr>
                <a:spLocks noEditPoints="1"/>
              </p:cNvSpPr>
              <p:nvPr/>
            </p:nvSpPr>
            <p:spPr bwMode="auto">
              <a:xfrm>
                <a:off x="16746538" y="-679450"/>
                <a:ext cx="230187" cy="231775"/>
              </a:xfrm>
              <a:custGeom>
                <a:avLst/>
                <a:gdLst>
                  <a:gd name="T0" fmla="*/ 78 w 145"/>
                  <a:gd name="T1" fmla="*/ 35 h 146"/>
                  <a:gd name="T2" fmla="*/ 66 w 145"/>
                  <a:gd name="T3" fmla="*/ 39 h 146"/>
                  <a:gd name="T4" fmla="*/ 36 w 145"/>
                  <a:gd name="T5" fmla="*/ 83 h 146"/>
                  <a:gd name="T6" fmla="*/ 37 w 145"/>
                  <a:gd name="T7" fmla="*/ 88 h 146"/>
                  <a:gd name="T8" fmla="*/ 55 w 145"/>
                  <a:gd name="T9" fmla="*/ 90 h 146"/>
                  <a:gd name="T10" fmla="*/ 90 w 145"/>
                  <a:gd name="T11" fmla="*/ 90 h 146"/>
                  <a:gd name="T12" fmla="*/ 106 w 145"/>
                  <a:gd name="T13" fmla="*/ 89 h 146"/>
                  <a:gd name="T14" fmla="*/ 110 w 145"/>
                  <a:gd name="T15" fmla="*/ 85 h 146"/>
                  <a:gd name="T16" fmla="*/ 82 w 145"/>
                  <a:gd name="T17" fmla="*/ 39 h 146"/>
                  <a:gd name="T18" fmla="*/ 65 w 145"/>
                  <a:gd name="T19" fmla="*/ 2 h 146"/>
                  <a:gd name="T20" fmla="*/ 45 w 145"/>
                  <a:gd name="T21" fmla="*/ 7 h 146"/>
                  <a:gd name="T22" fmla="*/ 27 w 145"/>
                  <a:gd name="T23" fmla="*/ 18 h 146"/>
                  <a:gd name="T24" fmla="*/ 13 w 145"/>
                  <a:gd name="T25" fmla="*/ 32 h 146"/>
                  <a:gd name="T26" fmla="*/ 3 w 145"/>
                  <a:gd name="T27" fmla="*/ 52 h 146"/>
                  <a:gd name="T28" fmla="*/ 0 w 145"/>
                  <a:gd name="T29" fmla="*/ 73 h 146"/>
                  <a:gd name="T30" fmla="*/ 1 w 145"/>
                  <a:gd name="T31" fmla="*/ 88 h 146"/>
                  <a:gd name="T32" fmla="*/ 9 w 145"/>
                  <a:gd name="T33" fmla="*/ 108 h 146"/>
                  <a:gd name="T34" fmla="*/ 21 w 145"/>
                  <a:gd name="T35" fmla="*/ 124 h 146"/>
                  <a:gd name="T36" fmla="*/ 38 w 145"/>
                  <a:gd name="T37" fmla="*/ 137 h 146"/>
                  <a:gd name="T38" fmla="*/ 58 w 145"/>
                  <a:gd name="T39" fmla="*/ 144 h 146"/>
                  <a:gd name="T40" fmla="*/ 73 w 145"/>
                  <a:gd name="T41" fmla="*/ 146 h 146"/>
                  <a:gd name="T42" fmla="*/ 94 w 145"/>
                  <a:gd name="T43" fmla="*/ 142 h 146"/>
                  <a:gd name="T44" fmla="*/ 113 w 145"/>
                  <a:gd name="T45" fmla="*/ 134 h 146"/>
                  <a:gd name="T46" fmla="*/ 129 w 145"/>
                  <a:gd name="T47" fmla="*/ 120 h 146"/>
                  <a:gd name="T48" fmla="*/ 140 w 145"/>
                  <a:gd name="T49" fmla="*/ 102 h 146"/>
                  <a:gd name="T50" fmla="*/ 145 w 145"/>
                  <a:gd name="T51" fmla="*/ 80 h 146"/>
                  <a:gd name="T52" fmla="*/ 145 w 145"/>
                  <a:gd name="T53" fmla="*/ 66 h 146"/>
                  <a:gd name="T54" fmla="*/ 140 w 145"/>
                  <a:gd name="T55" fmla="*/ 45 h 146"/>
                  <a:gd name="T56" fmla="*/ 129 w 145"/>
                  <a:gd name="T57" fmla="*/ 27 h 146"/>
                  <a:gd name="T58" fmla="*/ 113 w 145"/>
                  <a:gd name="T59" fmla="*/ 13 h 146"/>
                  <a:gd name="T60" fmla="*/ 94 w 145"/>
                  <a:gd name="T61" fmla="*/ 4 h 146"/>
                  <a:gd name="T62" fmla="*/ 73 w 145"/>
                  <a:gd name="T63" fmla="*/ 0 h 146"/>
                  <a:gd name="T64" fmla="*/ 73 w 145"/>
                  <a:gd name="T65" fmla="*/ 136 h 146"/>
                  <a:gd name="T66" fmla="*/ 48 w 145"/>
                  <a:gd name="T67" fmla="*/ 131 h 146"/>
                  <a:gd name="T68" fmla="*/ 20 w 145"/>
                  <a:gd name="T69" fmla="*/ 108 h 146"/>
                  <a:gd name="T70" fmla="*/ 11 w 145"/>
                  <a:gd name="T71" fmla="*/ 79 h 146"/>
                  <a:gd name="T72" fmla="*/ 11 w 145"/>
                  <a:gd name="T73" fmla="*/ 67 h 146"/>
                  <a:gd name="T74" fmla="*/ 20 w 145"/>
                  <a:gd name="T75" fmla="*/ 38 h 146"/>
                  <a:gd name="T76" fmla="*/ 48 w 145"/>
                  <a:gd name="T77" fmla="*/ 15 h 146"/>
                  <a:gd name="T78" fmla="*/ 73 w 145"/>
                  <a:gd name="T79" fmla="*/ 10 h 146"/>
                  <a:gd name="T80" fmla="*/ 85 w 145"/>
                  <a:gd name="T81" fmla="*/ 12 h 146"/>
                  <a:gd name="T82" fmla="*/ 117 w 145"/>
                  <a:gd name="T83" fmla="*/ 29 h 146"/>
                  <a:gd name="T84" fmla="*/ 134 w 145"/>
                  <a:gd name="T85" fmla="*/ 60 h 146"/>
                  <a:gd name="T86" fmla="*/ 135 w 145"/>
                  <a:gd name="T87" fmla="*/ 73 h 146"/>
                  <a:gd name="T88" fmla="*/ 130 w 145"/>
                  <a:gd name="T89" fmla="*/ 98 h 146"/>
                  <a:gd name="T90" fmla="*/ 108 w 145"/>
                  <a:gd name="T91" fmla="*/ 125 h 146"/>
                  <a:gd name="T92" fmla="*/ 79 w 145"/>
                  <a:gd name="T93" fmla="*/ 1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5" h="146">
                    <a:moveTo>
                      <a:pt x="82" y="39"/>
                    </a:moveTo>
                    <a:lnTo>
                      <a:pt x="82" y="39"/>
                    </a:lnTo>
                    <a:lnTo>
                      <a:pt x="78" y="35"/>
                    </a:lnTo>
                    <a:lnTo>
                      <a:pt x="74" y="34"/>
                    </a:lnTo>
                    <a:lnTo>
                      <a:pt x="69" y="35"/>
                    </a:lnTo>
                    <a:lnTo>
                      <a:pt x="66" y="39"/>
                    </a:lnTo>
                    <a:lnTo>
                      <a:pt x="38" y="78"/>
                    </a:lnTo>
                    <a:lnTo>
                      <a:pt x="38" y="78"/>
                    </a:lnTo>
                    <a:lnTo>
                      <a:pt x="36" y="83"/>
                    </a:lnTo>
                    <a:lnTo>
                      <a:pt x="36" y="85"/>
                    </a:lnTo>
                    <a:lnTo>
                      <a:pt x="36" y="87"/>
                    </a:lnTo>
                    <a:lnTo>
                      <a:pt x="37" y="88"/>
                    </a:lnTo>
                    <a:lnTo>
                      <a:pt x="39" y="89"/>
                    </a:lnTo>
                    <a:lnTo>
                      <a:pt x="44" y="90"/>
                    </a:lnTo>
                    <a:lnTo>
                      <a:pt x="55" y="90"/>
                    </a:lnTo>
                    <a:lnTo>
                      <a:pt x="55" y="112"/>
                    </a:lnTo>
                    <a:lnTo>
                      <a:pt x="90" y="112"/>
                    </a:lnTo>
                    <a:lnTo>
                      <a:pt x="90" y="90"/>
                    </a:lnTo>
                    <a:lnTo>
                      <a:pt x="101" y="90"/>
                    </a:lnTo>
                    <a:lnTo>
                      <a:pt x="101" y="90"/>
                    </a:lnTo>
                    <a:lnTo>
                      <a:pt x="106" y="89"/>
                    </a:lnTo>
                    <a:lnTo>
                      <a:pt x="108" y="88"/>
                    </a:lnTo>
                    <a:lnTo>
                      <a:pt x="109" y="86"/>
                    </a:lnTo>
                    <a:lnTo>
                      <a:pt x="110" y="85"/>
                    </a:lnTo>
                    <a:lnTo>
                      <a:pt x="110" y="83"/>
                    </a:lnTo>
                    <a:lnTo>
                      <a:pt x="108" y="77"/>
                    </a:lnTo>
                    <a:lnTo>
                      <a:pt x="82" y="39"/>
                    </a:lnTo>
                    <a:close/>
                    <a:moveTo>
                      <a:pt x="73" y="0"/>
                    </a:moveTo>
                    <a:lnTo>
                      <a:pt x="73" y="0"/>
                    </a:lnTo>
                    <a:lnTo>
                      <a:pt x="65" y="2"/>
                    </a:lnTo>
                    <a:lnTo>
                      <a:pt x="58" y="3"/>
                    </a:lnTo>
                    <a:lnTo>
                      <a:pt x="51" y="4"/>
                    </a:lnTo>
                    <a:lnTo>
                      <a:pt x="45" y="7"/>
                    </a:lnTo>
                    <a:lnTo>
                      <a:pt x="38" y="9"/>
                    </a:lnTo>
                    <a:lnTo>
                      <a:pt x="32" y="13"/>
                    </a:lnTo>
                    <a:lnTo>
                      <a:pt x="27" y="18"/>
                    </a:lnTo>
                    <a:lnTo>
                      <a:pt x="21" y="22"/>
                    </a:lnTo>
                    <a:lnTo>
                      <a:pt x="17" y="27"/>
                    </a:lnTo>
                    <a:lnTo>
                      <a:pt x="13" y="32"/>
                    </a:lnTo>
                    <a:lnTo>
                      <a:pt x="9" y="39"/>
                    </a:lnTo>
                    <a:lnTo>
                      <a:pt x="5" y="45"/>
                    </a:lnTo>
                    <a:lnTo>
                      <a:pt x="3" y="52"/>
                    </a:lnTo>
                    <a:lnTo>
                      <a:pt x="1" y="59"/>
                    </a:lnTo>
                    <a:lnTo>
                      <a:pt x="0" y="66"/>
                    </a:lnTo>
                    <a:lnTo>
                      <a:pt x="0" y="73"/>
                    </a:lnTo>
                    <a:lnTo>
                      <a:pt x="0" y="73"/>
                    </a:lnTo>
                    <a:lnTo>
                      <a:pt x="0" y="80"/>
                    </a:lnTo>
                    <a:lnTo>
                      <a:pt x="1" y="88"/>
                    </a:lnTo>
                    <a:lnTo>
                      <a:pt x="3" y="95"/>
                    </a:lnTo>
                    <a:lnTo>
                      <a:pt x="5" y="102"/>
                    </a:lnTo>
                    <a:lnTo>
                      <a:pt x="9" y="108"/>
                    </a:lnTo>
                    <a:lnTo>
                      <a:pt x="13" y="114"/>
                    </a:lnTo>
                    <a:lnTo>
                      <a:pt x="17" y="120"/>
                    </a:lnTo>
                    <a:lnTo>
                      <a:pt x="21" y="124"/>
                    </a:lnTo>
                    <a:lnTo>
                      <a:pt x="27" y="130"/>
                    </a:lnTo>
                    <a:lnTo>
                      <a:pt x="32" y="134"/>
                    </a:lnTo>
                    <a:lnTo>
                      <a:pt x="38" y="137"/>
                    </a:lnTo>
                    <a:lnTo>
                      <a:pt x="45" y="140"/>
                    </a:lnTo>
                    <a:lnTo>
                      <a:pt x="51" y="142"/>
                    </a:lnTo>
                    <a:lnTo>
                      <a:pt x="58" y="144"/>
                    </a:lnTo>
                    <a:lnTo>
                      <a:pt x="65" y="146"/>
                    </a:lnTo>
                    <a:lnTo>
                      <a:pt x="73" y="146"/>
                    </a:lnTo>
                    <a:lnTo>
                      <a:pt x="73" y="146"/>
                    </a:lnTo>
                    <a:lnTo>
                      <a:pt x="80" y="146"/>
                    </a:lnTo>
                    <a:lnTo>
                      <a:pt x="87" y="144"/>
                    </a:lnTo>
                    <a:lnTo>
                      <a:pt x="94" y="142"/>
                    </a:lnTo>
                    <a:lnTo>
                      <a:pt x="101" y="140"/>
                    </a:lnTo>
                    <a:lnTo>
                      <a:pt x="108" y="137"/>
                    </a:lnTo>
                    <a:lnTo>
                      <a:pt x="113" y="134"/>
                    </a:lnTo>
                    <a:lnTo>
                      <a:pt x="119" y="130"/>
                    </a:lnTo>
                    <a:lnTo>
                      <a:pt x="124" y="124"/>
                    </a:lnTo>
                    <a:lnTo>
                      <a:pt x="129" y="120"/>
                    </a:lnTo>
                    <a:lnTo>
                      <a:pt x="133" y="114"/>
                    </a:lnTo>
                    <a:lnTo>
                      <a:pt x="136" y="108"/>
                    </a:lnTo>
                    <a:lnTo>
                      <a:pt x="140" y="102"/>
                    </a:lnTo>
                    <a:lnTo>
                      <a:pt x="142" y="95"/>
                    </a:lnTo>
                    <a:lnTo>
                      <a:pt x="144" y="88"/>
                    </a:lnTo>
                    <a:lnTo>
                      <a:pt x="145" y="80"/>
                    </a:lnTo>
                    <a:lnTo>
                      <a:pt x="145" y="73"/>
                    </a:lnTo>
                    <a:lnTo>
                      <a:pt x="145" y="73"/>
                    </a:lnTo>
                    <a:lnTo>
                      <a:pt x="145" y="66"/>
                    </a:lnTo>
                    <a:lnTo>
                      <a:pt x="144" y="59"/>
                    </a:lnTo>
                    <a:lnTo>
                      <a:pt x="142" y="52"/>
                    </a:lnTo>
                    <a:lnTo>
                      <a:pt x="140" y="45"/>
                    </a:lnTo>
                    <a:lnTo>
                      <a:pt x="136" y="39"/>
                    </a:lnTo>
                    <a:lnTo>
                      <a:pt x="133" y="32"/>
                    </a:lnTo>
                    <a:lnTo>
                      <a:pt x="129" y="27"/>
                    </a:lnTo>
                    <a:lnTo>
                      <a:pt x="124" y="22"/>
                    </a:lnTo>
                    <a:lnTo>
                      <a:pt x="119" y="18"/>
                    </a:lnTo>
                    <a:lnTo>
                      <a:pt x="113" y="13"/>
                    </a:lnTo>
                    <a:lnTo>
                      <a:pt x="108" y="9"/>
                    </a:lnTo>
                    <a:lnTo>
                      <a:pt x="101" y="7"/>
                    </a:lnTo>
                    <a:lnTo>
                      <a:pt x="94" y="4"/>
                    </a:lnTo>
                    <a:lnTo>
                      <a:pt x="87" y="3"/>
                    </a:lnTo>
                    <a:lnTo>
                      <a:pt x="80" y="2"/>
                    </a:lnTo>
                    <a:lnTo>
                      <a:pt x="73" y="0"/>
                    </a:lnTo>
                    <a:lnTo>
                      <a:pt x="73" y="0"/>
                    </a:lnTo>
                    <a:close/>
                    <a:moveTo>
                      <a:pt x="73" y="136"/>
                    </a:moveTo>
                    <a:lnTo>
                      <a:pt x="73" y="136"/>
                    </a:lnTo>
                    <a:lnTo>
                      <a:pt x="66" y="136"/>
                    </a:lnTo>
                    <a:lnTo>
                      <a:pt x="60" y="135"/>
                    </a:lnTo>
                    <a:lnTo>
                      <a:pt x="48" y="131"/>
                    </a:lnTo>
                    <a:lnTo>
                      <a:pt x="37" y="125"/>
                    </a:lnTo>
                    <a:lnTo>
                      <a:pt x="29" y="118"/>
                    </a:lnTo>
                    <a:lnTo>
                      <a:pt x="20" y="108"/>
                    </a:lnTo>
                    <a:lnTo>
                      <a:pt x="15" y="98"/>
                    </a:lnTo>
                    <a:lnTo>
                      <a:pt x="12" y="86"/>
                    </a:lnTo>
                    <a:lnTo>
                      <a:pt x="11" y="79"/>
                    </a:lnTo>
                    <a:lnTo>
                      <a:pt x="10" y="73"/>
                    </a:lnTo>
                    <a:lnTo>
                      <a:pt x="10" y="73"/>
                    </a:lnTo>
                    <a:lnTo>
                      <a:pt x="11" y="67"/>
                    </a:lnTo>
                    <a:lnTo>
                      <a:pt x="12" y="60"/>
                    </a:lnTo>
                    <a:lnTo>
                      <a:pt x="15" y="48"/>
                    </a:lnTo>
                    <a:lnTo>
                      <a:pt x="20" y="38"/>
                    </a:lnTo>
                    <a:lnTo>
                      <a:pt x="29" y="29"/>
                    </a:lnTo>
                    <a:lnTo>
                      <a:pt x="37" y="22"/>
                    </a:lnTo>
                    <a:lnTo>
                      <a:pt x="48" y="15"/>
                    </a:lnTo>
                    <a:lnTo>
                      <a:pt x="60" y="12"/>
                    </a:lnTo>
                    <a:lnTo>
                      <a:pt x="66" y="11"/>
                    </a:lnTo>
                    <a:lnTo>
                      <a:pt x="73" y="10"/>
                    </a:lnTo>
                    <a:lnTo>
                      <a:pt x="73" y="10"/>
                    </a:lnTo>
                    <a:lnTo>
                      <a:pt x="79" y="11"/>
                    </a:lnTo>
                    <a:lnTo>
                      <a:pt x="85" y="12"/>
                    </a:lnTo>
                    <a:lnTo>
                      <a:pt x="97" y="15"/>
                    </a:lnTo>
                    <a:lnTo>
                      <a:pt x="108" y="22"/>
                    </a:lnTo>
                    <a:lnTo>
                      <a:pt x="117" y="29"/>
                    </a:lnTo>
                    <a:lnTo>
                      <a:pt x="125" y="38"/>
                    </a:lnTo>
                    <a:lnTo>
                      <a:pt x="130" y="48"/>
                    </a:lnTo>
                    <a:lnTo>
                      <a:pt x="134" y="60"/>
                    </a:lnTo>
                    <a:lnTo>
                      <a:pt x="135" y="67"/>
                    </a:lnTo>
                    <a:lnTo>
                      <a:pt x="135" y="73"/>
                    </a:lnTo>
                    <a:lnTo>
                      <a:pt x="135" y="73"/>
                    </a:lnTo>
                    <a:lnTo>
                      <a:pt x="135" y="79"/>
                    </a:lnTo>
                    <a:lnTo>
                      <a:pt x="134" y="86"/>
                    </a:lnTo>
                    <a:lnTo>
                      <a:pt x="130" y="98"/>
                    </a:lnTo>
                    <a:lnTo>
                      <a:pt x="125" y="108"/>
                    </a:lnTo>
                    <a:lnTo>
                      <a:pt x="117" y="118"/>
                    </a:lnTo>
                    <a:lnTo>
                      <a:pt x="108" y="125"/>
                    </a:lnTo>
                    <a:lnTo>
                      <a:pt x="97" y="131"/>
                    </a:lnTo>
                    <a:lnTo>
                      <a:pt x="85" y="135"/>
                    </a:lnTo>
                    <a:lnTo>
                      <a:pt x="79" y="136"/>
                    </a:lnTo>
                    <a:lnTo>
                      <a:pt x="73" y="136"/>
                    </a:lnTo>
                    <a:lnTo>
                      <a:pt x="73" y="1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77686" tIns="238844" rIns="477686" bIns="238844" numCol="1" anchor="t" anchorCtr="0" compatLnSpc="1">
                <a:prstTxWarp prst="textNoShape">
                  <a:avLst/>
                </a:prstTxWarp>
              </a:bodyPr>
              <a:lstStyle/>
              <a:p>
                <a:pPr defTabSz="4777489">
                  <a:defRPr/>
                </a:pPr>
                <a:endParaRPr lang="zh-CN" altLang="en-US" sz="1998" kern="0">
                  <a:solidFill>
                    <a:srgbClr val="1D1D1A"/>
                  </a:solidFill>
                  <a:latin typeface="+mj-lt"/>
                  <a:ea typeface="微软雅黑" panose="020B0503020204020204" pitchFamily="34" charset="-122"/>
                  <a:cs typeface="Arial" panose="020B0604020202020204" pitchFamily="34" charset="0"/>
                </a:endParaRPr>
              </a:p>
            </p:txBody>
          </p:sp>
        </p:grpSp>
        <p:grpSp>
          <p:nvGrpSpPr>
            <p:cNvPr id="25" name="组合 157">
              <a:extLst>
                <a:ext uri="{FF2B5EF4-FFF2-40B4-BE49-F238E27FC236}">
                  <a16:creationId xmlns:a16="http://schemas.microsoft.com/office/drawing/2014/main" id="{8A1C9854-967D-C6EB-6AA9-053AD11636DF}"/>
                </a:ext>
              </a:extLst>
            </p:cNvPr>
            <p:cNvGrpSpPr>
              <a:grpSpLocks noChangeAspect="1"/>
            </p:cNvGrpSpPr>
            <p:nvPr/>
          </p:nvGrpSpPr>
          <p:grpSpPr>
            <a:xfrm flipH="1">
              <a:off x="7871930" y="4695117"/>
              <a:ext cx="257251" cy="274764"/>
              <a:chOff x="16551275" y="-779462"/>
              <a:chExt cx="620712" cy="544513"/>
            </a:xfrm>
            <a:solidFill>
              <a:srgbClr val="15B0E8"/>
            </a:solidFill>
          </p:grpSpPr>
          <p:sp>
            <p:nvSpPr>
              <p:cNvPr id="169" name="Freeform 303">
                <a:extLst>
                  <a:ext uri="{FF2B5EF4-FFF2-40B4-BE49-F238E27FC236}">
                    <a16:creationId xmlns:a16="http://schemas.microsoft.com/office/drawing/2014/main" id="{A4F4E517-D510-A761-927C-0C7230254788}"/>
                  </a:ext>
                </a:extLst>
              </p:cNvPr>
              <p:cNvSpPr>
                <a:spLocks/>
              </p:cNvSpPr>
              <p:nvPr/>
            </p:nvSpPr>
            <p:spPr bwMode="auto">
              <a:xfrm>
                <a:off x="16705263" y="-366712"/>
                <a:ext cx="312737" cy="131763"/>
              </a:xfrm>
              <a:custGeom>
                <a:avLst/>
                <a:gdLst>
                  <a:gd name="T0" fmla="*/ 190 w 197"/>
                  <a:gd name="T1" fmla="*/ 66 h 83"/>
                  <a:gd name="T2" fmla="*/ 162 w 197"/>
                  <a:gd name="T3" fmla="*/ 66 h 83"/>
                  <a:gd name="T4" fmla="*/ 150 w 197"/>
                  <a:gd name="T5" fmla="*/ 0 h 83"/>
                  <a:gd name="T6" fmla="*/ 117 w 197"/>
                  <a:gd name="T7" fmla="*/ 0 h 83"/>
                  <a:gd name="T8" fmla="*/ 117 w 197"/>
                  <a:gd name="T9" fmla="*/ 34 h 83"/>
                  <a:gd name="T10" fmla="*/ 117 w 197"/>
                  <a:gd name="T11" fmla="*/ 34 h 83"/>
                  <a:gd name="T12" fmla="*/ 116 w 197"/>
                  <a:gd name="T13" fmla="*/ 39 h 83"/>
                  <a:gd name="T14" fmla="*/ 112 w 197"/>
                  <a:gd name="T15" fmla="*/ 45 h 83"/>
                  <a:gd name="T16" fmla="*/ 108 w 197"/>
                  <a:gd name="T17" fmla="*/ 48 h 83"/>
                  <a:gd name="T18" fmla="*/ 102 w 197"/>
                  <a:gd name="T19" fmla="*/ 49 h 83"/>
                  <a:gd name="T20" fmla="*/ 102 w 197"/>
                  <a:gd name="T21" fmla="*/ 49 h 83"/>
                  <a:gd name="T22" fmla="*/ 96 w 197"/>
                  <a:gd name="T23" fmla="*/ 48 h 83"/>
                  <a:gd name="T24" fmla="*/ 92 w 197"/>
                  <a:gd name="T25" fmla="*/ 45 h 83"/>
                  <a:gd name="T26" fmla="*/ 89 w 197"/>
                  <a:gd name="T27" fmla="*/ 39 h 83"/>
                  <a:gd name="T28" fmla="*/ 88 w 197"/>
                  <a:gd name="T29" fmla="*/ 34 h 83"/>
                  <a:gd name="T30" fmla="*/ 88 w 197"/>
                  <a:gd name="T31" fmla="*/ 0 h 83"/>
                  <a:gd name="T32" fmla="*/ 55 w 197"/>
                  <a:gd name="T33" fmla="*/ 0 h 83"/>
                  <a:gd name="T34" fmla="*/ 42 w 197"/>
                  <a:gd name="T35" fmla="*/ 66 h 83"/>
                  <a:gd name="T36" fmla="*/ 7 w 197"/>
                  <a:gd name="T37" fmla="*/ 66 h 83"/>
                  <a:gd name="T38" fmla="*/ 7 w 197"/>
                  <a:gd name="T39" fmla="*/ 66 h 83"/>
                  <a:gd name="T40" fmla="*/ 5 w 197"/>
                  <a:gd name="T41" fmla="*/ 67 h 83"/>
                  <a:gd name="T42" fmla="*/ 3 w 197"/>
                  <a:gd name="T43" fmla="*/ 69 h 83"/>
                  <a:gd name="T44" fmla="*/ 0 w 197"/>
                  <a:gd name="T45" fmla="*/ 71 h 83"/>
                  <a:gd name="T46" fmla="*/ 0 w 197"/>
                  <a:gd name="T47" fmla="*/ 74 h 83"/>
                  <a:gd name="T48" fmla="*/ 0 w 197"/>
                  <a:gd name="T49" fmla="*/ 74 h 83"/>
                  <a:gd name="T50" fmla="*/ 0 w 197"/>
                  <a:gd name="T51" fmla="*/ 78 h 83"/>
                  <a:gd name="T52" fmla="*/ 3 w 197"/>
                  <a:gd name="T53" fmla="*/ 80 h 83"/>
                  <a:gd name="T54" fmla="*/ 5 w 197"/>
                  <a:gd name="T55" fmla="*/ 82 h 83"/>
                  <a:gd name="T56" fmla="*/ 7 w 197"/>
                  <a:gd name="T57" fmla="*/ 83 h 83"/>
                  <a:gd name="T58" fmla="*/ 190 w 197"/>
                  <a:gd name="T59" fmla="*/ 83 h 83"/>
                  <a:gd name="T60" fmla="*/ 190 w 197"/>
                  <a:gd name="T61" fmla="*/ 83 h 83"/>
                  <a:gd name="T62" fmla="*/ 192 w 197"/>
                  <a:gd name="T63" fmla="*/ 82 h 83"/>
                  <a:gd name="T64" fmla="*/ 194 w 197"/>
                  <a:gd name="T65" fmla="*/ 80 h 83"/>
                  <a:gd name="T66" fmla="*/ 197 w 197"/>
                  <a:gd name="T67" fmla="*/ 78 h 83"/>
                  <a:gd name="T68" fmla="*/ 197 w 197"/>
                  <a:gd name="T69" fmla="*/ 74 h 83"/>
                  <a:gd name="T70" fmla="*/ 197 w 197"/>
                  <a:gd name="T71" fmla="*/ 74 h 83"/>
                  <a:gd name="T72" fmla="*/ 197 w 197"/>
                  <a:gd name="T73" fmla="*/ 71 h 83"/>
                  <a:gd name="T74" fmla="*/ 194 w 197"/>
                  <a:gd name="T75" fmla="*/ 69 h 83"/>
                  <a:gd name="T76" fmla="*/ 192 w 197"/>
                  <a:gd name="T77" fmla="*/ 67 h 83"/>
                  <a:gd name="T78" fmla="*/ 190 w 197"/>
                  <a:gd name="T79" fmla="*/ 66 h 83"/>
                  <a:gd name="T80" fmla="*/ 190 w 197"/>
                  <a:gd name="T81" fmla="*/ 6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7" h="83">
                    <a:moveTo>
                      <a:pt x="190" y="66"/>
                    </a:moveTo>
                    <a:lnTo>
                      <a:pt x="162" y="66"/>
                    </a:lnTo>
                    <a:lnTo>
                      <a:pt x="150" y="0"/>
                    </a:lnTo>
                    <a:lnTo>
                      <a:pt x="117" y="0"/>
                    </a:lnTo>
                    <a:lnTo>
                      <a:pt x="117" y="34"/>
                    </a:lnTo>
                    <a:lnTo>
                      <a:pt x="117" y="34"/>
                    </a:lnTo>
                    <a:lnTo>
                      <a:pt x="116" y="39"/>
                    </a:lnTo>
                    <a:lnTo>
                      <a:pt x="112" y="45"/>
                    </a:lnTo>
                    <a:lnTo>
                      <a:pt x="108" y="48"/>
                    </a:lnTo>
                    <a:lnTo>
                      <a:pt x="102" y="49"/>
                    </a:lnTo>
                    <a:lnTo>
                      <a:pt x="102" y="49"/>
                    </a:lnTo>
                    <a:lnTo>
                      <a:pt x="96" y="48"/>
                    </a:lnTo>
                    <a:lnTo>
                      <a:pt x="92" y="45"/>
                    </a:lnTo>
                    <a:lnTo>
                      <a:pt x="89" y="39"/>
                    </a:lnTo>
                    <a:lnTo>
                      <a:pt x="88" y="34"/>
                    </a:lnTo>
                    <a:lnTo>
                      <a:pt x="88" y="0"/>
                    </a:lnTo>
                    <a:lnTo>
                      <a:pt x="55" y="0"/>
                    </a:lnTo>
                    <a:lnTo>
                      <a:pt x="42" y="66"/>
                    </a:lnTo>
                    <a:lnTo>
                      <a:pt x="7" y="66"/>
                    </a:lnTo>
                    <a:lnTo>
                      <a:pt x="7" y="66"/>
                    </a:lnTo>
                    <a:lnTo>
                      <a:pt x="5" y="67"/>
                    </a:lnTo>
                    <a:lnTo>
                      <a:pt x="3" y="69"/>
                    </a:lnTo>
                    <a:lnTo>
                      <a:pt x="0" y="71"/>
                    </a:lnTo>
                    <a:lnTo>
                      <a:pt x="0" y="74"/>
                    </a:lnTo>
                    <a:lnTo>
                      <a:pt x="0" y="74"/>
                    </a:lnTo>
                    <a:lnTo>
                      <a:pt x="0" y="78"/>
                    </a:lnTo>
                    <a:lnTo>
                      <a:pt x="3" y="80"/>
                    </a:lnTo>
                    <a:lnTo>
                      <a:pt x="5" y="82"/>
                    </a:lnTo>
                    <a:lnTo>
                      <a:pt x="7" y="83"/>
                    </a:lnTo>
                    <a:lnTo>
                      <a:pt x="190" y="83"/>
                    </a:lnTo>
                    <a:lnTo>
                      <a:pt x="190" y="83"/>
                    </a:lnTo>
                    <a:lnTo>
                      <a:pt x="192" y="82"/>
                    </a:lnTo>
                    <a:lnTo>
                      <a:pt x="194" y="80"/>
                    </a:lnTo>
                    <a:lnTo>
                      <a:pt x="197" y="78"/>
                    </a:lnTo>
                    <a:lnTo>
                      <a:pt x="197" y="74"/>
                    </a:lnTo>
                    <a:lnTo>
                      <a:pt x="197" y="74"/>
                    </a:lnTo>
                    <a:lnTo>
                      <a:pt x="197" y="71"/>
                    </a:lnTo>
                    <a:lnTo>
                      <a:pt x="194" y="69"/>
                    </a:lnTo>
                    <a:lnTo>
                      <a:pt x="192" y="67"/>
                    </a:lnTo>
                    <a:lnTo>
                      <a:pt x="190" y="66"/>
                    </a:lnTo>
                    <a:lnTo>
                      <a:pt x="190"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77686" tIns="238844" rIns="477686" bIns="238844" numCol="1" anchor="t" anchorCtr="0" compatLnSpc="1">
                <a:prstTxWarp prst="textNoShape">
                  <a:avLst/>
                </a:prstTxWarp>
              </a:bodyPr>
              <a:lstStyle/>
              <a:p>
                <a:pPr defTabSz="4777489">
                  <a:defRPr/>
                </a:pPr>
                <a:endParaRPr lang="zh-CN" altLang="en-US" sz="1998" kern="0">
                  <a:solidFill>
                    <a:srgbClr val="1D1D1A"/>
                  </a:solidFill>
                  <a:latin typeface="+mj-lt"/>
                  <a:ea typeface="微软雅黑" panose="020B0503020204020204" pitchFamily="34" charset="-122"/>
                  <a:cs typeface="Arial" panose="020B0604020202020204" pitchFamily="34" charset="0"/>
                </a:endParaRPr>
              </a:p>
            </p:txBody>
          </p:sp>
          <p:sp>
            <p:nvSpPr>
              <p:cNvPr id="170" name="Freeform 467">
                <a:extLst>
                  <a:ext uri="{FF2B5EF4-FFF2-40B4-BE49-F238E27FC236}">
                    <a16:creationId xmlns:a16="http://schemas.microsoft.com/office/drawing/2014/main" id="{C21660AE-AC74-88E3-E13E-55DD3F8FC46B}"/>
                  </a:ext>
                </a:extLst>
              </p:cNvPr>
              <p:cNvSpPr>
                <a:spLocks noEditPoints="1"/>
              </p:cNvSpPr>
              <p:nvPr/>
            </p:nvSpPr>
            <p:spPr bwMode="auto">
              <a:xfrm>
                <a:off x="16551275" y="-779462"/>
                <a:ext cx="620712" cy="434975"/>
              </a:xfrm>
              <a:custGeom>
                <a:avLst/>
                <a:gdLst>
                  <a:gd name="T0" fmla="*/ 375 w 391"/>
                  <a:gd name="T1" fmla="*/ 0 h 274"/>
                  <a:gd name="T2" fmla="*/ 17 w 391"/>
                  <a:gd name="T3" fmla="*/ 0 h 274"/>
                  <a:gd name="T4" fmla="*/ 17 w 391"/>
                  <a:gd name="T5" fmla="*/ 0 h 274"/>
                  <a:gd name="T6" fmla="*/ 11 w 391"/>
                  <a:gd name="T7" fmla="*/ 1 h 274"/>
                  <a:gd name="T8" fmla="*/ 6 w 391"/>
                  <a:gd name="T9" fmla="*/ 4 h 274"/>
                  <a:gd name="T10" fmla="*/ 1 w 391"/>
                  <a:gd name="T11" fmla="*/ 8 h 274"/>
                  <a:gd name="T12" fmla="*/ 0 w 391"/>
                  <a:gd name="T13" fmla="*/ 11 h 274"/>
                  <a:gd name="T14" fmla="*/ 0 w 391"/>
                  <a:gd name="T15" fmla="*/ 13 h 274"/>
                  <a:gd name="T16" fmla="*/ 0 w 391"/>
                  <a:gd name="T17" fmla="*/ 259 h 274"/>
                  <a:gd name="T18" fmla="*/ 0 w 391"/>
                  <a:gd name="T19" fmla="*/ 259 h 274"/>
                  <a:gd name="T20" fmla="*/ 0 w 391"/>
                  <a:gd name="T21" fmla="*/ 262 h 274"/>
                  <a:gd name="T22" fmla="*/ 1 w 391"/>
                  <a:gd name="T23" fmla="*/ 264 h 274"/>
                  <a:gd name="T24" fmla="*/ 6 w 391"/>
                  <a:gd name="T25" fmla="*/ 269 h 274"/>
                  <a:gd name="T26" fmla="*/ 11 w 391"/>
                  <a:gd name="T27" fmla="*/ 271 h 274"/>
                  <a:gd name="T28" fmla="*/ 17 w 391"/>
                  <a:gd name="T29" fmla="*/ 274 h 274"/>
                  <a:gd name="T30" fmla="*/ 375 w 391"/>
                  <a:gd name="T31" fmla="*/ 274 h 274"/>
                  <a:gd name="T32" fmla="*/ 375 w 391"/>
                  <a:gd name="T33" fmla="*/ 274 h 274"/>
                  <a:gd name="T34" fmla="*/ 381 w 391"/>
                  <a:gd name="T35" fmla="*/ 271 h 274"/>
                  <a:gd name="T36" fmla="*/ 386 w 391"/>
                  <a:gd name="T37" fmla="*/ 269 h 274"/>
                  <a:gd name="T38" fmla="*/ 390 w 391"/>
                  <a:gd name="T39" fmla="*/ 264 h 274"/>
                  <a:gd name="T40" fmla="*/ 391 w 391"/>
                  <a:gd name="T41" fmla="*/ 262 h 274"/>
                  <a:gd name="T42" fmla="*/ 391 w 391"/>
                  <a:gd name="T43" fmla="*/ 259 h 274"/>
                  <a:gd name="T44" fmla="*/ 391 w 391"/>
                  <a:gd name="T45" fmla="*/ 13 h 274"/>
                  <a:gd name="T46" fmla="*/ 391 w 391"/>
                  <a:gd name="T47" fmla="*/ 13 h 274"/>
                  <a:gd name="T48" fmla="*/ 391 w 391"/>
                  <a:gd name="T49" fmla="*/ 11 h 274"/>
                  <a:gd name="T50" fmla="*/ 390 w 391"/>
                  <a:gd name="T51" fmla="*/ 8 h 274"/>
                  <a:gd name="T52" fmla="*/ 386 w 391"/>
                  <a:gd name="T53" fmla="*/ 4 h 274"/>
                  <a:gd name="T54" fmla="*/ 381 w 391"/>
                  <a:gd name="T55" fmla="*/ 1 h 274"/>
                  <a:gd name="T56" fmla="*/ 375 w 391"/>
                  <a:gd name="T57" fmla="*/ 0 h 274"/>
                  <a:gd name="T58" fmla="*/ 375 w 391"/>
                  <a:gd name="T59" fmla="*/ 0 h 274"/>
                  <a:gd name="T60" fmla="*/ 369 w 391"/>
                  <a:gd name="T61" fmla="*/ 246 h 274"/>
                  <a:gd name="T62" fmla="*/ 369 w 391"/>
                  <a:gd name="T63" fmla="*/ 246 h 274"/>
                  <a:gd name="T64" fmla="*/ 368 w 391"/>
                  <a:gd name="T65" fmla="*/ 249 h 274"/>
                  <a:gd name="T66" fmla="*/ 366 w 391"/>
                  <a:gd name="T67" fmla="*/ 252 h 274"/>
                  <a:gd name="T68" fmla="*/ 362 w 391"/>
                  <a:gd name="T69" fmla="*/ 254 h 274"/>
                  <a:gd name="T70" fmla="*/ 358 w 391"/>
                  <a:gd name="T71" fmla="*/ 255 h 274"/>
                  <a:gd name="T72" fmla="*/ 33 w 391"/>
                  <a:gd name="T73" fmla="*/ 255 h 274"/>
                  <a:gd name="T74" fmla="*/ 33 w 391"/>
                  <a:gd name="T75" fmla="*/ 255 h 274"/>
                  <a:gd name="T76" fmla="*/ 29 w 391"/>
                  <a:gd name="T77" fmla="*/ 254 h 274"/>
                  <a:gd name="T78" fmla="*/ 26 w 391"/>
                  <a:gd name="T79" fmla="*/ 252 h 274"/>
                  <a:gd name="T80" fmla="*/ 23 w 391"/>
                  <a:gd name="T81" fmla="*/ 249 h 274"/>
                  <a:gd name="T82" fmla="*/ 22 w 391"/>
                  <a:gd name="T83" fmla="*/ 246 h 274"/>
                  <a:gd name="T84" fmla="*/ 22 w 391"/>
                  <a:gd name="T85" fmla="*/ 27 h 274"/>
                  <a:gd name="T86" fmla="*/ 22 w 391"/>
                  <a:gd name="T87" fmla="*/ 27 h 274"/>
                  <a:gd name="T88" fmla="*/ 23 w 391"/>
                  <a:gd name="T89" fmla="*/ 23 h 274"/>
                  <a:gd name="T90" fmla="*/ 26 w 391"/>
                  <a:gd name="T91" fmla="*/ 20 h 274"/>
                  <a:gd name="T92" fmla="*/ 29 w 391"/>
                  <a:gd name="T93" fmla="*/ 18 h 274"/>
                  <a:gd name="T94" fmla="*/ 33 w 391"/>
                  <a:gd name="T95" fmla="*/ 18 h 274"/>
                  <a:gd name="T96" fmla="*/ 358 w 391"/>
                  <a:gd name="T97" fmla="*/ 18 h 274"/>
                  <a:gd name="T98" fmla="*/ 358 w 391"/>
                  <a:gd name="T99" fmla="*/ 18 h 274"/>
                  <a:gd name="T100" fmla="*/ 362 w 391"/>
                  <a:gd name="T101" fmla="*/ 18 h 274"/>
                  <a:gd name="T102" fmla="*/ 366 w 391"/>
                  <a:gd name="T103" fmla="*/ 20 h 274"/>
                  <a:gd name="T104" fmla="*/ 368 w 391"/>
                  <a:gd name="T105" fmla="*/ 23 h 274"/>
                  <a:gd name="T106" fmla="*/ 369 w 391"/>
                  <a:gd name="T107" fmla="*/ 27 h 274"/>
                  <a:gd name="T108" fmla="*/ 369 w 391"/>
                  <a:gd name="T109" fmla="*/ 24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1" h="274">
                    <a:moveTo>
                      <a:pt x="375" y="0"/>
                    </a:moveTo>
                    <a:lnTo>
                      <a:pt x="17" y="0"/>
                    </a:lnTo>
                    <a:lnTo>
                      <a:pt x="17" y="0"/>
                    </a:lnTo>
                    <a:lnTo>
                      <a:pt x="11" y="1"/>
                    </a:lnTo>
                    <a:lnTo>
                      <a:pt x="6" y="4"/>
                    </a:lnTo>
                    <a:lnTo>
                      <a:pt x="1" y="8"/>
                    </a:lnTo>
                    <a:lnTo>
                      <a:pt x="0" y="11"/>
                    </a:lnTo>
                    <a:lnTo>
                      <a:pt x="0" y="13"/>
                    </a:lnTo>
                    <a:lnTo>
                      <a:pt x="0" y="259"/>
                    </a:lnTo>
                    <a:lnTo>
                      <a:pt x="0" y="259"/>
                    </a:lnTo>
                    <a:lnTo>
                      <a:pt x="0" y="262"/>
                    </a:lnTo>
                    <a:lnTo>
                      <a:pt x="1" y="264"/>
                    </a:lnTo>
                    <a:lnTo>
                      <a:pt x="6" y="269"/>
                    </a:lnTo>
                    <a:lnTo>
                      <a:pt x="11" y="271"/>
                    </a:lnTo>
                    <a:lnTo>
                      <a:pt x="17" y="274"/>
                    </a:lnTo>
                    <a:lnTo>
                      <a:pt x="375" y="274"/>
                    </a:lnTo>
                    <a:lnTo>
                      <a:pt x="375" y="274"/>
                    </a:lnTo>
                    <a:lnTo>
                      <a:pt x="381" y="271"/>
                    </a:lnTo>
                    <a:lnTo>
                      <a:pt x="386" y="269"/>
                    </a:lnTo>
                    <a:lnTo>
                      <a:pt x="390" y="264"/>
                    </a:lnTo>
                    <a:lnTo>
                      <a:pt x="391" y="262"/>
                    </a:lnTo>
                    <a:lnTo>
                      <a:pt x="391" y="259"/>
                    </a:lnTo>
                    <a:lnTo>
                      <a:pt x="391" y="13"/>
                    </a:lnTo>
                    <a:lnTo>
                      <a:pt x="391" y="13"/>
                    </a:lnTo>
                    <a:lnTo>
                      <a:pt x="391" y="11"/>
                    </a:lnTo>
                    <a:lnTo>
                      <a:pt x="390" y="8"/>
                    </a:lnTo>
                    <a:lnTo>
                      <a:pt x="386" y="4"/>
                    </a:lnTo>
                    <a:lnTo>
                      <a:pt x="381" y="1"/>
                    </a:lnTo>
                    <a:lnTo>
                      <a:pt x="375" y="0"/>
                    </a:lnTo>
                    <a:lnTo>
                      <a:pt x="375" y="0"/>
                    </a:lnTo>
                    <a:close/>
                    <a:moveTo>
                      <a:pt x="369" y="246"/>
                    </a:moveTo>
                    <a:lnTo>
                      <a:pt x="369" y="246"/>
                    </a:lnTo>
                    <a:lnTo>
                      <a:pt x="368" y="249"/>
                    </a:lnTo>
                    <a:lnTo>
                      <a:pt x="366" y="252"/>
                    </a:lnTo>
                    <a:lnTo>
                      <a:pt x="362" y="254"/>
                    </a:lnTo>
                    <a:lnTo>
                      <a:pt x="358" y="255"/>
                    </a:lnTo>
                    <a:lnTo>
                      <a:pt x="33" y="255"/>
                    </a:lnTo>
                    <a:lnTo>
                      <a:pt x="33" y="255"/>
                    </a:lnTo>
                    <a:lnTo>
                      <a:pt x="29" y="254"/>
                    </a:lnTo>
                    <a:lnTo>
                      <a:pt x="26" y="252"/>
                    </a:lnTo>
                    <a:lnTo>
                      <a:pt x="23" y="249"/>
                    </a:lnTo>
                    <a:lnTo>
                      <a:pt x="22" y="246"/>
                    </a:lnTo>
                    <a:lnTo>
                      <a:pt x="22" y="27"/>
                    </a:lnTo>
                    <a:lnTo>
                      <a:pt x="22" y="27"/>
                    </a:lnTo>
                    <a:lnTo>
                      <a:pt x="23" y="23"/>
                    </a:lnTo>
                    <a:lnTo>
                      <a:pt x="26" y="20"/>
                    </a:lnTo>
                    <a:lnTo>
                      <a:pt x="29" y="18"/>
                    </a:lnTo>
                    <a:lnTo>
                      <a:pt x="33" y="18"/>
                    </a:lnTo>
                    <a:lnTo>
                      <a:pt x="358" y="18"/>
                    </a:lnTo>
                    <a:lnTo>
                      <a:pt x="358" y="18"/>
                    </a:lnTo>
                    <a:lnTo>
                      <a:pt x="362" y="18"/>
                    </a:lnTo>
                    <a:lnTo>
                      <a:pt x="366" y="20"/>
                    </a:lnTo>
                    <a:lnTo>
                      <a:pt x="368" y="23"/>
                    </a:lnTo>
                    <a:lnTo>
                      <a:pt x="369" y="27"/>
                    </a:lnTo>
                    <a:lnTo>
                      <a:pt x="369" y="2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77686" tIns="238844" rIns="477686" bIns="238844" numCol="1" anchor="t" anchorCtr="0" compatLnSpc="1">
                <a:prstTxWarp prst="textNoShape">
                  <a:avLst/>
                </a:prstTxWarp>
              </a:bodyPr>
              <a:lstStyle/>
              <a:p>
                <a:pPr defTabSz="4777489">
                  <a:defRPr/>
                </a:pPr>
                <a:endParaRPr lang="zh-CN" altLang="en-US" sz="1998" kern="0">
                  <a:solidFill>
                    <a:srgbClr val="1D1D1A"/>
                  </a:solidFill>
                  <a:latin typeface="+mj-lt"/>
                  <a:ea typeface="微软雅黑" panose="020B0503020204020204" pitchFamily="34" charset="-122"/>
                  <a:cs typeface="Arial" panose="020B0604020202020204" pitchFamily="34" charset="0"/>
                </a:endParaRPr>
              </a:p>
            </p:txBody>
          </p:sp>
          <p:sp>
            <p:nvSpPr>
              <p:cNvPr id="171" name="Freeform 468">
                <a:extLst>
                  <a:ext uri="{FF2B5EF4-FFF2-40B4-BE49-F238E27FC236}">
                    <a16:creationId xmlns:a16="http://schemas.microsoft.com/office/drawing/2014/main" id="{2BA1F080-7005-E993-C410-0EA403B12322}"/>
                  </a:ext>
                </a:extLst>
              </p:cNvPr>
              <p:cNvSpPr>
                <a:spLocks noEditPoints="1"/>
              </p:cNvSpPr>
              <p:nvPr/>
            </p:nvSpPr>
            <p:spPr bwMode="auto">
              <a:xfrm>
                <a:off x="16746538" y="-679450"/>
                <a:ext cx="230187" cy="231775"/>
              </a:xfrm>
              <a:custGeom>
                <a:avLst/>
                <a:gdLst>
                  <a:gd name="T0" fmla="*/ 78 w 145"/>
                  <a:gd name="T1" fmla="*/ 35 h 146"/>
                  <a:gd name="T2" fmla="*/ 66 w 145"/>
                  <a:gd name="T3" fmla="*/ 39 h 146"/>
                  <a:gd name="T4" fmla="*/ 36 w 145"/>
                  <a:gd name="T5" fmla="*/ 83 h 146"/>
                  <a:gd name="T6" fmla="*/ 37 w 145"/>
                  <a:gd name="T7" fmla="*/ 88 h 146"/>
                  <a:gd name="T8" fmla="*/ 55 w 145"/>
                  <a:gd name="T9" fmla="*/ 90 h 146"/>
                  <a:gd name="T10" fmla="*/ 90 w 145"/>
                  <a:gd name="T11" fmla="*/ 90 h 146"/>
                  <a:gd name="T12" fmla="*/ 106 w 145"/>
                  <a:gd name="T13" fmla="*/ 89 h 146"/>
                  <a:gd name="T14" fmla="*/ 110 w 145"/>
                  <a:gd name="T15" fmla="*/ 85 h 146"/>
                  <a:gd name="T16" fmla="*/ 82 w 145"/>
                  <a:gd name="T17" fmla="*/ 39 h 146"/>
                  <a:gd name="T18" fmla="*/ 65 w 145"/>
                  <a:gd name="T19" fmla="*/ 2 h 146"/>
                  <a:gd name="T20" fmla="*/ 45 w 145"/>
                  <a:gd name="T21" fmla="*/ 7 h 146"/>
                  <a:gd name="T22" fmla="*/ 27 w 145"/>
                  <a:gd name="T23" fmla="*/ 18 h 146"/>
                  <a:gd name="T24" fmla="*/ 13 w 145"/>
                  <a:gd name="T25" fmla="*/ 32 h 146"/>
                  <a:gd name="T26" fmla="*/ 3 w 145"/>
                  <a:gd name="T27" fmla="*/ 52 h 146"/>
                  <a:gd name="T28" fmla="*/ 0 w 145"/>
                  <a:gd name="T29" fmla="*/ 73 h 146"/>
                  <a:gd name="T30" fmla="*/ 1 w 145"/>
                  <a:gd name="T31" fmla="*/ 88 h 146"/>
                  <a:gd name="T32" fmla="*/ 9 w 145"/>
                  <a:gd name="T33" fmla="*/ 108 h 146"/>
                  <a:gd name="T34" fmla="*/ 21 w 145"/>
                  <a:gd name="T35" fmla="*/ 124 h 146"/>
                  <a:gd name="T36" fmla="*/ 38 w 145"/>
                  <a:gd name="T37" fmla="*/ 137 h 146"/>
                  <a:gd name="T38" fmla="*/ 58 w 145"/>
                  <a:gd name="T39" fmla="*/ 144 h 146"/>
                  <a:gd name="T40" fmla="*/ 73 w 145"/>
                  <a:gd name="T41" fmla="*/ 146 h 146"/>
                  <a:gd name="T42" fmla="*/ 94 w 145"/>
                  <a:gd name="T43" fmla="*/ 142 h 146"/>
                  <a:gd name="T44" fmla="*/ 113 w 145"/>
                  <a:gd name="T45" fmla="*/ 134 h 146"/>
                  <a:gd name="T46" fmla="*/ 129 w 145"/>
                  <a:gd name="T47" fmla="*/ 120 h 146"/>
                  <a:gd name="T48" fmla="*/ 140 w 145"/>
                  <a:gd name="T49" fmla="*/ 102 h 146"/>
                  <a:gd name="T50" fmla="*/ 145 w 145"/>
                  <a:gd name="T51" fmla="*/ 80 h 146"/>
                  <a:gd name="T52" fmla="*/ 145 w 145"/>
                  <a:gd name="T53" fmla="*/ 66 h 146"/>
                  <a:gd name="T54" fmla="*/ 140 w 145"/>
                  <a:gd name="T55" fmla="*/ 45 h 146"/>
                  <a:gd name="T56" fmla="*/ 129 w 145"/>
                  <a:gd name="T57" fmla="*/ 27 h 146"/>
                  <a:gd name="T58" fmla="*/ 113 w 145"/>
                  <a:gd name="T59" fmla="*/ 13 h 146"/>
                  <a:gd name="T60" fmla="*/ 94 w 145"/>
                  <a:gd name="T61" fmla="*/ 4 h 146"/>
                  <a:gd name="T62" fmla="*/ 73 w 145"/>
                  <a:gd name="T63" fmla="*/ 0 h 146"/>
                  <a:gd name="T64" fmla="*/ 73 w 145"/>
                  <a:gd name="T65" fmla="*/ 136 h 146"/>
                  <a:gd name="T66" fmla="*/ 48 w 145"/>
                  <a:gd name="T67" fmla="*/ 131 h 146"/>
                  <a:gd name="T68" fmla="*/ 20 w 145"/>
                  <a:gd name="T69" fmla="*/ 108 h 146"/>
                  <a:gd name="T70" fmla="*/ 11 w 145"/>
                  <a:gd name="T71" fmla="*/ 79 h 146"/>
                  <a:gd name="T72" fmla="*/ 11 w 145"/>
                  <a:gd name="T73" fmla="*/ 67 h 146"/>
                  <a:gd name="T74" fmla="*/ 20 w 145"/>
                  <a:gd name="T75" fmla="*/ 38 h 146"/>
                  <a:gd name="T76" fmla="*/ 48 w 145"/>
                  <a:gd name="T77" fmla="*/ 15 h 146"/>
                  <a:gd name="T78" fmla="*/ 73 w 145"/>
                  <a:gd name="T79" fmla="*/ 10 h 146"/>
                  <a:gd name="T80" fmla="*/ 85 w 145"/>
                  <a:gd name="T81" fmla="*/ 12 h 146"/>
                  <a:gd name="T82" fmla="*/ 117 w 145"/>
                  <a:gd name="T83" fmla="*/ 29 h 146"/>
                  <a:gd name="T84" fmla="*/ 134 w 145"/>
                  <a:gd name="T85" fmla="*/ 60 h 146"/>
                  <a:gd name="T86" fmla="*/ 135 w 145"/>
                  <a:gd name="T87" fmla="*/ 73 h 146"/>
                  <a:gd name="T88" fmla="*/ 130 w 145"/>
                  <a:gd name="T89" fmla="*/ 98 h 146"/>
                  <a:gd name="T90" fmla="*/ 108 w 145"/>
                  <a:gd name="T91" fmla="*/ 125 h 146"/>
                  <a:gd name="T92" fmla="*/ 79 w 145"/>
                  <a:gd name="T93" fmla="*/ 1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5" h="146">
                    <a:moveTo>
                      <a:pt x="82" y="39"/>
                    </a:moveTo>
                    <a:lnTo>
                      <a:pt x="82" y="39"/>
                    </a:lnTo>
                    <a:lnTo>
                      <a:pt x="78" y="35"/>
                    </a:lnTo>
                    <a:lnTo>
                      <a:pt x="74" y="34"/>
                    </a:lnTo>
                    <a:lnTo>
                      <a:pt x="69" y="35"/>
                    </a:lnTo>
                    <a:lnTo>
                      <a:pt x="66" y="39"/>
                    </a:lnTo>
                    <a:lnTo>
                      <a:pt x="38" y="78"/>
                    </a:lnTo>
                    <a:lnTo>
                      <a:pt x="38" y="78"/>
                    </a:lnTo>
                    <a:lnTo>
                      <a:pt x="36" y="83"/>
                    </a:lnTo>
                    <a:lnTo>
                      <a:pt x="36" y="85"/>
                    </a:lnTo>
                    <a:lnTo>
                      <a:pt x="36" y="87"/>
                    </a:lnTo>
                    <a:lnTo>
                      <a:pt x="37" y="88"/>
                    </a:lnTo>
                    <a:lnTo>
                      <a:pt x="39" y="89"/>
                    </a:lnTo>
                    <a:lnTo>
                      <a:pt x="44" y="90"/>
                    </a:lnTo>
                    <a:lnTo>
                      <a:pt x="55" y="90"/>
                    </a:lnTo>
                    <a:lnTo>
                      <a:pt x="55" y="112"/>
                    </a:lnTo>
                    <a:lnTo>
                      <a:pt x="90" y="112"/>
                    </a:lnTo>
                    <a:lnTo>
                      <a:pt x="90" y="90"/>
                    </a:lnTo>
                    <a:lnTo>
                      <a:pt x="101" y="90"/>
                    </a:lnTo>
                    <a:lnTo>
                      <a:pt x="101" y="90"/>
                    </a:lnTo>
                    <a:lnTo>
                      <a:pt x="106" y="89"/>
                    </a:lnTo>
                    <a:lnTo>
                      <a:pt x="108" y="88"/>
                    </a:lnTo>
                    <a:lnTo>
                      <a:pt x="109" y="86"/>
                    </a:lnTo>
                    <a:lnTo>
                      <a:pt x="110" y="85"/>
                    </a:lnTo>
                    <a:lnTo>
                      <a:pt x="110" y="83"/>
                    </a:lnTo>
                    <a:lnTo>
                      <a:pt x="108" y="77"/>
                    </a:lnTo>
                    <a:lnTo>
                      <a:pt x="82" y="39"/>
                    </a:lnTo>
                    <a:close/>
                    <a:moveTo>
                      <a:pt x="73" y="0"/>
                    </a:moveTo>
                    <a:lnTo>
                      <a:pt x="73" y="0"/>
                    </a:lnTo>
                    <a:lnTo>
                      <a:pt x="65" y="2"/>
                    </a:lnTo>
                    <a:lnTo>
                      <a:pt x="58" y="3"/>
                    </a:lnTo>
                    <a:lnTo>
                      <a:pt x="51" y="4"/>
                    </a:lnTo>
                    <a:lnTo>
                      <a:pt x="45" y="7"/>
                    </a:lnTo>
                    <a:lnTo>
                      <a:pt x="38" y="9"/>
                    </a:lnTo>
                    <a:lnTo>
                      <a:pt x="32" y="13"/>
                    </a:lnTo>
                    <a:lnTo>
                      <a:pt x="27" y="18"/>
                    </a:lnTo>
                    <a:lnTo>
                      <a:pt x="21" y="22"/>
                    </a:lnTo>
                    <a:lnTo>
                      <a:pt x="17" y="27"/>
                    </a:lnTo>
                    <a:lnTo>
                      <a:pt x="13" y="32"/>
                    </a:lnTo>
                    <a:lnTo>
                      <a:pt x="9" y="39"/>
                    </a:lnTo>
                    <a:lnTo>
                      <a:pt x="5" y="45"/>
                    </a:lnTo>
                    <a:lnTo>
                      <a:pt x="3" y="52"/>
                    </a:lnTo>
                    <a:lnTo>
                      <a:pt x="1" y="59"/>
                    </a:lnTo>
                    <a:lnTo>
                      <a:pt x="0" y="66"/>
                    </a:lnTo>
                    <a:lnTo>
                      <a:pt x="0" y="73"/>
                    </a:lnTo>
                    <a:lnTo>
                      <a:pt x="0" y="73"/>
                    </a:lnTo>
                    <a:lnTo>
                      <a:pt x="0" y="80"/>
                    </a:lnTo>
                    <a:lnTo>
                      <a:pt x="1" y="88"/>
                    </a:lnTo>
                    <a:lnTo>
                      <a:pt x="3" y="95"/>
                    </a:lnTo>
                    <a:lnTo>
                      <a:pt x="5" y="102"/>
                    </a:lnTo>
                    <a:lnTo>
                      <a:pt x="9" y="108"/>
                    </a:lnTo>
                    <a:lnTo>
                      <a:pt x="13" y="114"/>
                    </a:lnTo>
                    <a:lnTo>
                      <a:pt x="17" y="120"/>
                    </a:lnTo>
                    <a:lnTo>
                      <a:pt x="21" y="124"/>
                    </a:lnTo>
                    <a:lnTo>
                      <a:pt x="27" y="130"/>
                    </a:lnTo>
                    <a:lnTo>
                      <a:pt x="32" y="134"/>
                    </a:lnTo>
                    <a:lnTo>
                      <a:pt x="38" y="137"/>
                    </a:lnTo>
                    <a:lnTo>
                      <a:pt x="45" y="140"/>
                    </a:lnTo>
                    <a:lnTo>
                      <a:pt x="51" y="142"/>
                    </a:lnTo>
                    <a:lnTo>
                      <a:pt x="58" y="144"/>
                    </a:lnTo>
                    <a:lnTo>
                      <a:pt x="65" y="146"/>
                    </a:lnTo>
                    <a:lnTo>
                      <a:pt x="73" y="146"/>
                    </a:lnTo>
                    <a:lnTo>
                      <a:pt x="73" y="146"/>
                    </a:lnTo>
                    <a:lnTo>
                      <a:pt x="80" y="146"/>
                    </a:lnTo>
                    <a:lnTo>
                      <a:pt x="87" y="144"/>
                    </a:lnTo>
                    <a:lnTo>
                      <a:pt x="94" y="142"/>
                    </a:lnTo>
                    <a:lnTo>
                      <a:pt x="101" y="140"/>
                    </a:lnTo>
                    <a:lnTo>
                      <a:pt x="108" y="137"/>
                    </a:lnTo>
                    <a:lnTo>
                      <a:pt x="113" y="134"/>
                    </a:lnTo>
                    <a:lnTo>
                      <a:pt x="119" y="130"/>
                    </a:lnTo>
                    <a:lnTo>
                      <a:pt x="124" y="124"/>
                    </a:lnTo>
                    <a:lnTo>
                      <a:pt x="129" y="120"/>
                    </a:lnTo>
                    <a:lnTo>
                      <a:pt x="133" y="114"/>
                    </a:lnTo>
                    <a:lnTo>
                      <a:pt x="136" y="108"/>
                    </a:lnTo>
                    <a:lnTo>
                      <a:pt x="140" y="102"/>
                    </a:lnTo>
                    <a:lnTo>
                      <a:pt x="142" y="95"/>
                    </a:lnTo>
                    <a:lnTo>
                      <a:pt x="144" y="88"/>
                    </a:lnTo>
                    <a:lnTo>
                      <a:pt x="145" y="80"/>
                    </a:lnTo>
                    <a:lnTo>
                      <a:pt x="145" y="73"/>
                    </a:lnTo>
                    <a:lnTo>
                      <a:pt x="145" y="73"/>
                    </a:lnTo>
                    <a:lnTo>
                      <a:pt x="145" y="66"/>
                    </a:lnTo>
                    <a:lnTo>
                      <a:pt x="144" y="59"/>
                    </a:lnTo>
                    <a:lnTo>
                      <a:pt x="142" y="52"/>
                    </a:lnTo>
                    <a:lnTo>
                      <a:pt x="140" y="45"/>
                    </a:lnTo>
                    <a:lnTo>
                      <a:pt x="136" y="39"/>
                    </a:lnTo>
                    <a:lnTo>
                      <a:pt x="133" y="32"/>
                    </a:lnTo>
                    <a:lnTo>
                      <a:pt x="129" y="27"/>
                    </a:lnTo>
                    <a:lnTo>
                      <a:pt x="124" y="22"/>
                    </a:lnTo>
                    <a:lnTo>
                      <a:pt x="119" y="18"/>
                    </a:lnTo>
                    <a:lnTo>
                      <a:pt x="113" y="13"/>
                    </a:lnTo>
                    <a:lnTo>
                      <a:pt x="108" y="9"/>
                    </a:lnTo>
                    <a:lnTo>
                      <a:pt x="101" y="7"/>
                    </a:lnTo>
                    <a:lnTo>
                      <a:pt x="94" y="4"/>
                    </a:lnTo>
                    <a:lnTo>
                      <a:pt x="87" y="3"/>
                    </a:lnTo>
                    <a:lnTo>
                      <a:pt x="80" y="2"/>
                    </a:lnTo>
                    <a:lnTo>
                      <a:pt x="73" y="0"/>
                    </a:lnTo>
                    <a:lnTo>
                      <a:pt x="73" y="0"/>
                    </a:lnTo>
                    <a:close/>
                    <a:moveTo>
                      <a:pt x="73" y="136"/>
                    </a:moveTo>
                    <a:lnTo>
                      <a:pt x="73" y="136"/>
                    </a:lnTo>
                    <a:lnTo>
                      <a:pt x="66" y="136"/>
                    </a:lnTo>
                    <a:lnTo>
                      <a:pt x="60" y="135"/>
                    </a:lnTo>
                    <a:lnTo>
                      <a:pt x="48" y="131"/>
                    </a:lnTo>
                    <a:lnTo>
                      <a:pt x="37" y="125"/>
                    </a:lnTo>
                    <a:lnTo>
                      <a:pt x="29" y="118"/>
                    </a:lnTo>
                    <a:lnTo>
                      <a:pt x="20" y="108"/>
                    </a:lnTo>
                    <a:lnTo>
                      <a:pt x="15" y="98"/>
                    </a:lnTo>
                    <a:lnTo>
                      <a:pt x="12" y="86"/>
                    </a:lnTo>
                    <a:lnTo>
                      <a:pt x="11" y="79"/>
                    </a:lnTo>
                    <a:lnTo>
                      <a:pt x="10" y="73"/>
                    </a:lnTo>
                    <a:lnTo>
                      <a:pt x="10" y="73"/>
                    </a:lnTo>
                    <a:lnTo>
                      <a:pt x="11" y="67"/>
                    </a:lnTo>
                    <a:lnTo>
                      <a:pt x="12" y="60"/>
                    </a:lnTo>
                    <a:lnTo>
                      <a:pt x="15" y="48"/>
                    </a:lnTo>
                    <a:lnTo>
                      <a:pt x="20" y="38"/>
                    </a:lnTo>
                    <a:lnTo>
                      <a:pt x="29" y="29"/>
                    </a:lnTo>
                    <a:lnTo>
                      <a:pt x="37" y="22"/>
                    </a:lnTo>
                    <a:lnTo>
                      <a:pt x="48" y="15"/>
                    </a:lnTo>
                    <a:lnTo>
                      <a:pt x="60" y="12"/>
                    </a:lnTo>
                    <a:lnTo>
                      <a:pt x="66" y="11"/>
                    </a:lnTo>
                    <a:lnTo>
                      <a:pt x="73" y="10"/>
                    </a:lnTo>
                    <a:lnTo>
                      <a:pt x="73" y="10"/>
                    </a:lnTo>
                    <a:lnTo>
                      <a:pt x="79" y="11"/>
                    </a:lnTo>
                    <a:lnTo>
                      <a:pt x="85" y="12"/>
                    </a:lnTo>
                    <a:lnTo>
                      <a:pt x="97" y="15"/>
                    </a:lnTo>
                    <a:lnTo>
                      <a:pt x="108" y="22"/>
                    </a:lnTo>
                    <a:lnTo>
                      <a:pt x="117" y="29"/>
                    </a:lnTo>
                    <a:lnTo>
                      <a:pt x="125" y="38"/>
                    </a:lnTo>
                    <a:lnTo>
                      <a:pt x="130" y="48"/>
                    </a:lnTo>
                    <a:lnTo>
                      <a:pt x="134" y="60"/>
                    </a:lnTo>
                    <a:lnTo>
                      <a:pt x="135" y="67"/>
                    </a:lnTo>
                    <a:lnTo>
                      <a:pt x="135" y="73"/>
                    </a:lnTo>
                    <a:lnTo>
                      <a:pt x="135" y="73"/>
                    </a:lnTo>
                    <a:lnTo>
                      <a:pt x="135" y="79"/>
                    </a:lnTo>
                    <a:lnTo>
                      <a:pt x="134" y="86"/>
                    </a:lnTo>
                    <a:lnTo>
                      <a:pt x="130" y="98"/>
                    </a:lnTo>
                    <a:lnTo>
                      <a:pt x="125" y="108"/>
                    </a:lnTo>
                    <a:lnTo>
                      <a:pt x="117" y="118"/>
                    </a:lnTo>
                    <a:lnTo>
                      <a:pt x="108" y="125"/>
                    </a:lnTo>
                    <a:lnTo>
                      <a:pt x="97" y="131"/>
                    </a:lnTo>
                    <a:lnTo>
                      <a:pt x="85" y="135"/>
                    </a:lnTo>
                    <a:lnTo>
                      <a:pt x="79" y="136"/>
                    </a:lnTo>
                    <a:lnTo>
                      <a:pt x="73" y="136"/>
                    </a:lnTo>
                    <a:lnTo>
                      <a:pt x="73" y="1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77686" tIns="238844" rIns="477686" bIns="238844" numCol="1" anchor="t" anchorCtr="0" compatLnSpc="1">
                <a:prstTxWarp prst="textNoShape">
                  <a:avLst/>
                </a:prstTxWarp>
              </a:bodyPr>
              <a:lstStyle/>
              <a:p>
                <a:pPr defTabSz="4777489">
                  <a:defRPr/>
                </a:pPr>
                <a:endParaRPr lang="zh-CN" altLang="en-US" sz="1998" kern="0">
                  <a:solidFill>
                    <a:srgbClr val="1D1D1A"/>
                  </a:solidFill>
                  <a:latin typeface="+mj-lt"/>
                  <a:ea typeface="微软雅黑" panose="020B0503020204020204" pitchFamily="34" charset="-122"/>
                  <a:cs typeface="Arial" panose="020B0604020202020204" pitchFamily="34" charset="0"/>
                </a:endParaRPr>
              </a:p>
            </p:txBody>
          </p:sp>
        </p:grpSp>
        <p:grpSp>
          <p:nvGrpSpPr>
            <p:cNvPr id="26" name="组合 157">
              <a:extLst>
                <a:ext uri="{FF2B5EF4-FFF2-40B4-BE49-F238E27FC236}">
                  <a16:creationId xmlns:a16="http://schemas.microsoft.com/office/drawing/2014/main" id="{23303828-C73E-B3C8-A463-08AC6C3A3803}"/>
                </a:ext>
              </a:extLst>
            </p:cNvPr>
            <p:cNvGrpSpPr>
              <a:grpSpLocks noChangeAspect="1"/>
            </p:cNvGrpSpPr>
            <p:nvPr/>
          </p:nvGrpSpPr>
          <p:grpSpPr>
            <a:xfrm flipH="1">
              <a:off x="7871930" y="2230290"/>
              <a:ext cx="257251" cy="274764"/>
              <a:chOff x="16551275" y="-779462"/>
              <a:chExt cx="620712" cy="544513"/>
            </a:xfrm>
            <a:solidFill>
              <a:srgbClr val="15B0E8"/>
            </a:solidFill>
          </p:grpSpPr>
          <p:sp>
            <p:nvSpPr>
              <p:cNvPr id="166" name="Freeform 303">
                <a:extLst>
                  <a:ext uri="{FF2B5EF4-FFF2-40B4-BE49-F238E27FC236}">
                    <a16:creationId xmlns:a16="http://schemas.microsoft.com/office/drawing/2014/main" id="{D8074309-647A-FA8A-1411-6ABED6080A3D}"/>
                  </a:ext>
                </a:extLst>
              </p:cNvPr>
              <p:cNvSpPr>
                <a:spLocks/>
              </p:cNvSpPr>
              <p:nvPr/>
            </p:nvSpPr>
            <p:spPr bwMode="auto">
              <a:xfrm>
                <a:off x="16705263" y="-366712"/>
                <a:ext cx="312737" cy="131763"/>
              </a:xfrm>
              <a:custGeom>
                <a:avLst/>
                <a:gdLst>
                  <a:gd name="T0" fmla="*/ 190 w 197"/>
                  <a:gd name="T1" fmla="*/ 66 h 83"/>
                  <a:gd name="T2" fmla="*/ 162 w 197"/>
                  <a:gd name="T3" fmla="*/ 66 h 83"/>
                  <a:gd name="T4" fmla="*/ 150 w 197"/>
                  <a:gd name="T5" fmla="*/ 0 h 83"/>
                  <a:gd name="T6" fmla="*/ 117 w 197"/>
                  <a:gd name="T7" fmla="*/ 0 h 83"/>
                  <a:gd name="T8" fmla="*/ 117 w 197"/>
                  <a:gd name="T9" fmla="*/ 34 h 83"/>
                  <a:gd name="T10" fmla="*/ 117 w 197"/>
                  <a:gd name="T11" fmla="*/ 34 h 83"/>
                  <a:gd name="T12" fmla="*/ 116 w 197"/>
                  <a:gd name="T13" fmla="*/ 39 h 83"/>
                  <a:gd name="T14" fmla="*/ 112 w 197"/>
                  <a:gd name="T15" fmla="*/ 45 h 83"/>
                  <a:gd name="T16" fmla="*/ 108 w 197"/>
                  <a:gd name="T17" fmla="*/ 48 h 83"/>
                  <a:gd name="T18" fmla="*/ 102 w 197"/>
                  <a:gd name="T19" fmla="*/ 49 h 83"/>
                  <a:gd name="T20" fmla="*/ 102 w 197"/>
                  <a:gd name="T21" fmla="*/ 49 h 83"/>
                  <a:gd name="T22" fmla="*/ 96 w 197"/>
                  <a:gd name="T23" fmla="*/ 48 h 83"/>
                  <a:gd name="T24" fmla="*/ 92 w 197"/>
                  <a:gd name="T25" fmla="*/ 45 h 83"/>
                  <a:gd name="T26" fmla="*/ 89 w 197"/>
                  <a:gd name="T27" fmla="*/ 39 h 83"/>
                  <a:gd name="T28" fmla="*/ 88 w 197"/>
                  <a:gd name="T29" fmla="*/ 34 h 83"/>
                  <a:gd name="T30" fmla="*/ 88 w 197"/>
                  <a:gd name="T31" fmla="*/ 0 h 83"/>
                  <a:gd name="T32" fmla="*/ 55 w 197"/>
                  <a:gd name="T33" fmla="*/ 0 h 83"/>
                  <a:gd name="T34" fmla="*/ 42 w 197"/>
                  <a:gd name="T35" fmla="*/ 66 h 83"/>
                  <a:gd name="T36" fmla="*/ 7 w 197"/>
                  <a:gd name="T37" fmla="*/ 66 h 83"/>
                  <a:gd name="T38" fmla="*/ 7 w 197"/>
                  <a:gd name="T39" fmla="*/ 66 h 83"/>
                  <a:gd name="T40" fmla="*/ 5 w 197"/>
                  <a:gd name="T41" fmla="*/ 67 h 83"/>
                  <a:gd name="T42" fmla="*/ 3 w 197"/>
                  <a:gd name="T43" fmla="*/ 69 h 83"/>
                  <a:gd name="T44" fmla="*/ 0 w 197"/>
                  <a:gd name="T45" fmla="*/ 71 h 83"/>
                  <a:gd name="T46" fmla="*/ 0 w 197"/>
                  <a:gd name="T47" fmla="*/ 74 h 83"/>
                  <a:gd name="T48" fmla="*/ 0 w 197"/>
                  <a:gd name="T49" fmla="*/ 74 h 83"/>
                  <a:gd name="T50" fmla="*/ 0 w 197"/>
                  <a:gd name="T51" fmla="*/ 78 h 83"/>
                  <a:gd name="T52" fmla="*/ 3 w 197"/>
                  <a:gd name="T53" fmla="*/ 80 h 83"/>
                  <a:gd name="T54" fmla="*/ 5 w 197"/>
                  <a:gd name="T55" fmla="*/ 82 h 83"/>
                  <a:gd name="T56" fmla="*/ 7 w 197"/>
                  <a:gd name="T57" fmla="*/ 83 h 83"/>
                  <a:gd name="T58" fmla="*/ 190 w 197"/>
                  <a:gd name="T59" fmla="*/ 83 h 83"/>
                  <a:gd name="T60" fmla="*/ 190 w 197"/>
                  <a:gd name="T61" fmla="*/ 83 h 83"/>
                  <a:gd name="T62" fmla="*/ 192 w 197"/>
                  <a:gd name="T63" fmla="*/ 82 h 83"/>
                  <a:gd name="T64" fmla="*/ 194 w 197"/>
                  <a:gd name="T65" fmla="*/ 80 h 83"/>
                  <a:gd name="T66" fmla="*/ 197 w 197"/>
                  <a:gd name="T67" fmla="*/ 78 h 83"/>
                  <a:gd name="T68" fmla="*/ 197 w 197"/>
                  <a:gd name="T69" fmla="*/ 74 h 83"/>
                  <a:gd name="T70" fmla="*/ 197 w 197"/>
                  <a:gd name="T71" fmla="*/ 74 h 83"/>
                  <a:gd name="T72" fmla="*/ 197 w 197"/>
                  <a:gd name="T73" fmla="*/ 71 h 83"/>
                  <a:gd name="T74" fmla="*/ 194 w 197"/>
                  <a:gd name="T75" fmla="*/ 69 h 83"/>
                  <a:gd name="T76" fmla="*/ 192 w 197"/>
                  <a:gd name="T77" fmla="*/ 67 h 83"/>
                  <a:gd name="T78" fmla="*/ 190 w 197"/>
                  <a:gd name="T79" fmla="*/ 66 h 83"/>
                  <a:gd name="T80" fmla="*/ 190 w 197"/>
                  <a:gd name="T81" fmla="*/ 6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7" h="83">
                    <a:moveTo>
                      <a:pt x="190" y="66"/>
                    </a:moveTo>
                    <a:lnTo>
                      <a:pt x="162" y="66"/>
                    </a:lnTo>
                    <a:lnTo>
                      <a:pt x="150" y="0"/>
                    </a:lnTo>
                    <a:lnTo>
                      <a:pt x="117" y="0"/>
                    </a:lnTo>
                    <a:lnTo>
                      <a:pt x="117" y="34"/>
                    </a:lnTo>
                    <a:lnTo>
                      <a:pt x="117" y="34"/>
                    </a:lnTo>
                    <a:lnTo>
                      <a:pt x="116" y="39"/>
                    </a:lnTo>
                    <a:lnTo>
                      <a:pt x="112" y="45"/>
                    </a:lnTo>
                    <a:lnTo>
                      <a:pt x="108" y="48"/>
                    </a:lnTo>
                    <a:lnTo>
                      <a:pt x="102" y="49"/>
                    </a:lnTo>
                    <a:lnTo>
                      <a:pt x="102" y="49"/>
                    </a:lnTo>
                    <a:lnTo>
                      <a:pt x="96" y="48"/>
                    </a:lnTo>
                    <a:lnTo>
                      <a:pt x="92" y="45"/>
                    </a:lnTo>
                    <a:lnTo>
                      <a:pt x="89" y="39"/>
                    </a:lnTo>
                    <a:lnTo>
                      <a:pt x="88" y="34"/>
                    </a:lnTo>
                    <a:lnTo>
                      <a:pt x="88" y="0"/>
                    </a:lnTo>
                    <a:lnTo>
                      <a:pt x="55" y="0"/>
                    </a:lnTo>
                    <a:lnTo>
                      <a:pt x="42" y="66"/>
                    </a:lnTo>
                    <a:lnTo>
                      <a:pt x="7" y="66"/>
                    </a:lnTo>
                    <a:lnTo>
                      <a:pt x="7" y="66"/>
                    </a:lnTo>
                    <a:lnTo>
                      <a:pt x="5" y="67"/>
                    </a:lnTo>
                    <a:lnTo>
                      <a:pt x="3" y="69"/>
                    </a:lnTo>
                    <a:lnTo>
                      <a:pt x="0" y="71"/>
                    </a:lnTo>
                    <a:lnTo>
                      <a:pt x="0" y="74"/>
                    </a:lnTo>
                    <a:lnTo>
                      <a:pt x="0" y="74"/>
                    </a:lnTo>
                    <a:lnTo>
                      <a:pt x="0" y="78"/>
                    </a:lnTo>
                    <a:lnTo>
                      <a:pt x="3" y="80"/>
                    </a:lnTo>
                    <a:lnTo>
                      <a:pt x="5" y="82"/>
                    </a:lnTo>
                    <a:lnTo>
                      <a:pt x="7" y="83"/>
                    </a:lnTo>
                    <a:lnTo>
                      <a:pt x="190" y="83"/>
                    </a:lnTo>
                    <a:lnTo>
                      <a:pt x="190" y="83"/>
                    </a:lnTo>
                    <a:lnTo>
                      <a:pt x="192" y="82"/>
                    </a:lnTo>
                    <a:lnTo>
                      <a:pt x="194" y="80"/>
                    </a:lnTo>
                    <a:lnTo>
                      <a:pt x="197" y="78"/>
                    </a:lnTo>
                    <a:lnTo>
                      <a:pt x="197" y="74"/>
                    </a:lnTo>
                    <a:lnTo>
                      <a:pt x="197" y="74"/>
                    </a:lnTo>
                    <a:lnTo>
                      <a:pt x="197" y="71"/>
                    </a:lnTo>
                    <a:lnTo>
                      <a:pt x="194" y="69"/>
                    </a:lnTo>
                    <a:lnTo>
                      <a:pt x="192" y="67"/>
                    </a:lnTo>
                    <a:lnTo>
                      <a:pt x="190" y="66"/>
                    </a:lnTo>
                    <a:lnTo>
                      <a:pt x="190"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77686" tIns="238844" rIns="477686" bIns="238844" numCol="1" anchor="t" anchorCtr="0" compatLnSpc="1">
                <a:prstTxWarp prst="textNoShape">
                  <a:avLst/>
                </a:prstTxWarp>
              </a:bodyPr>
              <a:lstStyle/>
              <a:p>
                <a:pPr defTabSz="4777489">
                  <a:defRPr/>
                </a:pPr>
                <a:endParaRPr lang="zh-CN" altLang="en-US" sz="1998" kern="0">
                  <a:solidFill>
                    <a:srgbClr val="1D1D1A"/>
                  </a:solidFill>
                  <a:latin typeface="+mj-lt"/>
                  <a:ea typeface="微软雅黑" panose="020B0503020204020204" pitchFamily="34" charset="-122"/>
                  <a:cs typeface="Arial" panose="020B0604020202020204" pitchFamily="34" charset="0"/>
                </a:endParaRPr>
              </a:p>
            </p:txBody>
          </p:sp>
          <p:sp>
            <p:nvSpPr>
              <p:cNvPr id="167" name="Freeform 467">
                <a:extLst>
                  <a:ext uri="{FF2B5EF4-FFF2-40B4-BE49-F238E27FC236}">
                    <a16:creationId xmlns:a16="http://schemas.microsoft.com/office/drawing/2014/main" id="{D8195716-7F80-F664-36C8-2BBFAEB29987}"/>
                  </a:ext>
                </a:extLst>
              </p:cNvPr>
              <p:cNvSpPr>
                <a:spLocks noEditPoints="1"/>
              </p:cNvSpPr>
              <p:nvPr/>
            </p:nvSpPr>
            <p:spPr bwMode="auto">
              <a:xfrm>
                <a:off x="16551275" y="-779462"/>
                <a:ext cx="620712" cy="434975"/>
              </a:xfrm>
              <a:custGeom>
                <a:avLst/>
                <a:gdLst>
                  <a:gd name="T0" fmla="*/ 375 w 391"/>
                  <a:gd name="T1" fmla="*/ 0 h 274"/>
                  <a:gd name="T2" fmla="*/ 17 w 391"/>
                  <a:gd name="T3" fmla="*/ 0 h 274"/>
                  <a:gd name="T4" fmla="*/ 17 w 391"/>
                  <a:gd name="T5" fmla="*/ 0 h 274"/>
                  <a:gd name="T6" fmla="*/ 11 w 391"/>
                  <a:gd name="T7" fmla="*/ 1 h 274"/>
                  <a:gd name="T8" fmla="*/ 6 w 391"/>
                  <a:gd name="T9" fmla="*/ 4 h 274"/>
                  <a:gd name="T10" fmla="*/ 1 w 391"/>
                  <a:gd name="T11" fmla="*/ 8 h 274"/>
                  <a:gd name="T12" fmla="*/ 0 w 391"/>
                  <a:gd name="T13" fmla="*/ 11 h 274"/>
                  <a:gd name="T14" fmla="*/ 0 w 391"/>
                  <a:gd name="T15" fmla="*/ 13 h 274"/>
                  <a:gd name="T16" fmla="*/ 0 w 391"/>
                  <a:gd name="T17" fmla="*/ 259 h 274"/>
                  <a:gd name="T18" fmla="*/ 0 w 391"/>
                  <a:gd name="T19" fmla="*/ 259 h 274"/>
                  <a:gd name="T20" fmla="*/ 0 w 391"/>
                  <a:gd name="T21" fmla="*/ 262 h 274"/>
                  <a:gd name="T22" fmla="*/ 1 w 391"/>
                  <a:gd name="T23" fmla="*/ 264 h 274"/>
                  <a:gd name="T24" fmla="*/ 6 w 391"/>
                  <a:gd name="T25" fmla="*/ 269 h 274"/>
                  <a:gd name="T26" fmla="*/ 11 w 391"/>
                  <a:gd name="T27" fmla="*/ 271 h 274"/>
                  <a:gd name="T28" fmla="*/ 17 w 391"/>
                  <a:gd name="T29" fmla="*/ 274 h 274"/>
                  <a:gd name="T30" fmla="*/ 375 w 391"/>
                  <a:gd name="T31" fmla="*/ 274 h 274"/>
                  <a:gd name="T32" fmla="*/ 375 w 391"/>
                  <a:gd name="T33" fmla="*/ 274 h 274"/>
                  <a:gd name="T34" fmla="*/ 381 w 391"/>
                  <a:gd name="T35" fmla="*/ 271 h 274"/>
                  <a:gd name="T36" fmla="*/ 386 w 391"/>
                  <a:gd name="T37" fmla="*/ 269 h 274"/>
                  <a:gd name="T38" fmla="*/ 390 w 391"/>
                  <a:gd name="T39" fmla="*/ 264 h 274"/>
                  <a:gd name="T40" fmla="*/ 391 w 391"/>
                  <a:gd name="T41" fmla="*/ 262 h 274"/>
                  <a:gd name="T42" fmla="*/ 391 w 391"/>
                  <a:gd name="T43" fmla="*/ 259 h 274"/>
                  <a:gd name="T44" fmla="*/ 391 w 391"/>
                  <a:gd name="T45" fmla="*/ 13 h 274"/>
                  <a:gd name="T46" fmla="*/ 391 w 391"/>
                  <a:gd name="T47" fmla="*/ 13 h 274"/>
                  <a:gd name="T48" fmla="*/ 391 w 391"/>
                  <a:gd name="T49" fmla="*/ 11 h 274"/>
                  <a:gd name="T50" fmla="*/ 390 w 391"/>
                  <a:gd name="T51" fmla="*/ 8 h 274"/>
                  <a:gd name="T52" fmla="*/ 386 w 391"/>
                  <a:gd name="T53" fmla="*/ 4 h 274"/>
                  <a:gd name="T54" fmla="*/ 381 w 391"/>
                  <a:gd name="T55" fmla="*/ 1 h 274"/>
                  <a:gd name="T56" fmla="*/ 375 w 391"/>
                  <a:gd name="T57" fmla="*/ 0 h 274"/>
                  <a:gd name="T58" fmla="*/ 375 w 391"/>
                  <a:gd name="T59" fmla="*/ 0 h 274"/>
                  <a:gd name="T60" fmla="*/ 369 w 391"/>
                  <a:gd name="T61" fmla="*/ 246 h 274"/>
                  <a:gd name="T62" fmla="*/ 369 w 391"/>
                  <a:gd name="T63" fmla="*/ 246 h 274"/>
                  <a:gd name="T64" fmla="*/ 368 w 391"/>
                  <a:gd name="T65" fmla="*/ 249 h 274"/>
                  <a:gd name="T66" fmla="*/ 366 w 391"/>
                  <a:gd name="T67" fmla="*/ 252 h 274"/>
                  <a:gd name="T68" fmla="*/ 362 w 391"/>
                  <a:gd name="T69" fmla="*/ 254 h 274"/>
                  <a:gd name="T70" fmla="*/ 358 w 391"/>
                  <a:gd name="T71" fmla="*/ 255 h 274"/>
                  <a:gd name="T72" fmla="*/ 33 w 391"/>
                  <a:gd name="T73" fmla="*/ 255 h 274"/>
                  <a:gd name="T74" fmla="*/ 33 w 391"/>
                  <a:gd name="T75" fmla="*/ 255 h 274"/>
                  <a:gd name="T76" fmla="*/ 29 w 391"/>
                  <a:gd name="T77" fmla="*/ 254 h 274"/>
                  <a:gd name="T78" fmla="*/ 26 w 391"/>
                  <a:gd name="T79" fmla="*/ 252 h 274"/>
                  <a:gd name="T80" fmla="*/ 23 w 391"/>
                  <a:gd name="T81" fmla="*/ 249 h 274"/>
                  <a:gd name="T82" fmla="*/ 22 w 391"/>
                  <a:gd name="T83" fmla="*/ 246 h 274"/>
                  <a:gd name="T84" fmla="*/ 22 w 391"/>
                  <a:gd name="T85" fmla="*/ 27 h 274"/>
                  <a:gd name="T86" fmla="*/ 22 w 391"/>
                  <a:gd name="T87" fmla="*/ 27 h 274"/>
                  <a:gd name="T88" fmla="*/ 23 w 391"/>
                  <a:gd name="T89" fmla="*/ 23 h 274"/>
                  <a:gd name="T90" fmla="*/ 26 w 391"/>
                  <a:gd name="T91" fmla="*/ 20 h 274"/>
                  <a:gd name="T92" fmla="*/ 29 w 391"/>
                  <a:gd name="T93" fmla="*/ 18 h 274"/>
                  <a:gd name="T94" fmla="*/ 33 w 391"/>
                  <a:gd name="T95" fmla="*/ 18 h 274"/>
                  <a:gd name="T96" fmla="*/ 358 w 391"/>
                  <a:gd name="T97" fmla="*/ 18 h 274"/>
                  <a:gd name="T98" fmla="*/ 358 w 391"/>
                  <a:gd name="T99" fmla="*/ 18 h 274"/>
                  <a:gd name="T100" fmla="*/ 362 w 391"/>
                  <a:gd name="T101" fmla="*/ 18 h 274"/>
                  <a:gd name="T102" fmla="*/ 366 w 391"/>
                  <a:gd name="T103" fmla="*/ 20 h 274"/>
                  <a:gd name="T104" fmla="*/ 368 w 391"/>
                  <a:gd name="T105" fmla="*/ 23 h 274"/>
                  <a:gd name="T106" fmla="*/ 369 w 391"/>
                  <a:gd name="T107" fmla="*/ 27 h 274"/>
                  <a:gd name="T108" fmla="*/ 369 w 391"/>
                  <a:gd name="T109" fmla="*/ 24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1" h="274">
                    <a:moveTo>
                      <a:pt x="375" y="0"/>
                    </a:moveTo>
                    <a:lnTo>
                      <a:pt x="17" y="0"/>
                    </a:lnTo>
                    <a:lnTo>
                      <a:pt x="17" y="0"/>
                    </a:lnTo>
                    <a:lnTo>
                      <a:pt x="11" y="1"/>
                    </a:lnTo>
                    <a:lnTo>
                      <a:pt x="6" y="4"/>
                    </a:lnTo>
                    <a:lnTo>
                      <a:pt x="1" y="8"/>
                    </a:lnTo>
                    <a:lnTo>
                      <a:pt x="0" y="11"/>
                    </a:lnTo>
                    <a:lnTo>
                      <a:pt x="0" y="13"/>
                    </a:lnTo>
                    <a:lnTo>
                      <a:pt x="0" y="259"/>
                    </a:lnTo>
                    <a:lnTo>
                      <a:pt x="0" y="259"/>
                    </a:lnTo>
                    <a:lnTo>
                      <a:pt x="0" y="262"/>
                    </a:lnTo>
                    <a:lnTo>
                      <a:pt x="1" y="264"/>
                    </a:lnTo>
                    <a:lnTo>
                      <a:pt x="6" y="269"/>
                    </a:lnTo>
                    <a:lnTo>
                      <a:pt x="11" y="271"/>
                    </a:lnTo>
                    <a:lnTo>
                      <a:pt x="17" y="274"/>
                    </a:lnTo>
                    <a:lnTo>
                      <a:pt x="375" y="274"/>
                    </a:lnTo>
                    <a:lnTo>
                      <a:pt x="375" y="274"/>
                    </a:lnTo>
                    <a:lnTo>
                      <a:pt x="381" y="271"/>
                    </a:lnTo>
                    <a:lnTo>
                      <a:pt x="386" y="269"/>
                    </a:lnTo>
                    <a:lnTo>
                      <a:pt x="390" y="264"/>
                    </a:lnTo>
                    <a:lnTo>
                      <a:pt x="391" y="262"/>
                    </a:lnTo>
                    <a:lnTo>
                      <a:pt x="391" y="259"/>
                    </a:lnTo>
                    <a:lnTo>
                      <a:pt x="391" y="13"/>
                    </a:lnTo>
                    <a:lnTo>
                      <a:pt x="391" y="13"/>
                    </a:lnTo>
                    <a:lnTo>
                      <a:pt x="391" y="11"/>
                    </a:lnTo>
                    <a:lnTo>
                      <a:pt x="390" y="8"/>
                    </a:lnTo>
                    <a:lnTo>
                      <a:pt x="386" y="4"/>
                    </a:lnTo>
                    <a:lnTo>
                      <a:pt x="381" y="1"/>
                    </a:lnTo>
                    <a:lnTo>
                      <a:pt x="375" y="0"/>
                    </a:lnTo>
                    <a:lnTo>
                      <a:pt x="375" y="0"/>
                    </a:lnTo>
                    <a:close/>
                    <a:moveTo>
                      <a:pt x="369" y="246"/>
                    </a:moveTo>
                    <a:lnTo>
                      <a:pt x="369" y="246"/>
                    </a:lnTo>
                    <a:lnTo>
                      <a:pt x="368" y="249"/>
                    </a:lnTo>
                    <a:lnTo>
                      <a:pt x="366" y="252"/>
                    </a:lnTo>
                    <a:lnTo>
                      <a:pt x="362" y="254"/>
                    </a:lnTo>
                    <a:lnTo>
                      <a:pt x="358" y="255"/>
                    </a:lnTo>
                    <a:lnTo>
                      <a:pt x="33" y="255"/>
                    </a:lnTo>
                    <a:lnTo>
                      <a:pt x="33" y="255"/>
                    </a:lnTo>
                    <a:lnTo>
                      <a:pt x="29" y="254"/>
                    </a:lnTo>
                    <a:lnTo>
                      <a:pt x="26" y="252"/>
                    </a:lnTo>
                    <a:lnTo>
                      <a:pt x="23" y="249"/>
                    </a:lnTo>
                    <a:lnTo>
                      <a:pt x="22" y="246"/>
                    </a:lnTo>
                    <a:lnTo>
                      <a:pt x="22" y="27"/>
                    </a:lnTo>
                    <a:lnTo>
                      <a:pt x="22" y="27"/>
                    </a:lnTo>
                    <a:lnTo>
                      <a:pt x="23" y="23"/>
                    </a:lnTo>
                    <a:lnTo>
                      <a:pt x="26" y="20"/>
                    </a:lnTo>
                    <a:lnTo>
                      <a:pt x="29" y="18"/>
                    </a:lnTo>
                    <a:lnTo>
                      <a:pt x="33" y="18"/>
                    </a:lnTo>
                    <a:lnTo>
                      <a:pt x="358" y="18"/>
                    </a:lnTo>
                    <a:lnTo>
                      <a:pt x="358" y="18"/>
                    </a:lnTo>
                    <a:lnTo>
                      <a:pt x="362" y="18"/>
                    </a:lnTo>
                    <a:lnTo>
                      <a:pt x="366" y="20"/>
                    </a:lnTo>
                    <a:lnTo>
                      <a:pt x="368" y="23"/>
                    </a:lnTo>
                    <a:lnTo>
                      <a:pt x="369" y="27"/>
                    </a:lnTo>
                    <a:lnTo>
                      <a:pt x="369" y="2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77686" tIns="238844" rIns="477686" bIns="238844" numCol="1" anchor="t" anchorCtr="0" compatLnSpc="1">
                <a:prstTxWarp prst="textNoShape">
                  <a:avLst/>
                </a:prstTxWarp>
              </a:bodyPr>
              <a:lstStyle/>
              <a:p>
                <a:pPr defTabSz="4777489">
                  <a:defRPr/>
                </a:pPr>
                <a:endParaRPr lang="zh-CN" altLang="en-US" sz="1998" kern="0">
                  <a:solidFill>
                    <a:srgbClr val="1D1D1A"/>
                  </a:solidFill>
                  <a:latin typeface="+mj-lt"/>
                  <a:ea typeface="微软雅黑" panose="020B0503020204020204" pitchFamily="34" charset="-122"/>
                  <a:cs typeface="Arial" panose="020B0604020202020204" pitchFamily="34" charset="0"/>
                </a:endParaRPr>
              </a:p>
            </p:txBody>
          </p:sp>
          <p:sp>
            <p:nvSpPr>
              <p:cNvPr id="168" name="Freeform 468">
                <a:extLst>
                  <a:ext uri="{FF2B5EF4-FFF2-40B4-BE49-F238E27FC236}">
                    <a16:creationId xmlns:a16="http://schemas.microsoft.com/office/drawing/2014/main" id="{7398ED11-29EF-3583-A76F-B54D6424E242}"/>
                  </a:ext>
                </a:extLst>
              </p:cNvPr>
              <p:cNvSpPr>
                <a:spLocks noEditPoints="1"/>
              </p:cNvSpPr>
              <p:nvPr/>
            </p:nvSpPr>
            <p:spPr bwMode="auto">
              <a:xfrm>
                <a:off x="16746538" y="-679450"/>
                <a:ext cx="230187" cy="231775"/>
              </a:xfrm>
              <a:custGeom>
                <a:avLst/>
                <a:gdLst>
                  <a:gd name="T0" fmla="*/ 78 w 145"/>
                  <a:gd name="T1" fmla="*/ 35 h 146"/>
                  <a:gd name="T2" fmla="*/ 66 w 145"/>
                  <a:gd name="T3" fmla="*/ 39 h 146"/>
                  <a:gd name="T4" fmla="*/ 36 w 145"/>
                  <a:gd name="T5" fmla="*/ 83 h 146"/>
                  <a:gd name="T6" fmla="*/ 37 w 145"/>
                  <a:gd name="T7" fmla="*/ 88 h 146"/>
                  <a:gd name="T8" fmla="*/ 55 w 145"/>
                  <a:gd name="T9" fmla="*/ 90 h 146"/>
                  <a:gd name="T10" fmla="*/ 90 w 145"/>
                  <a:gd name="T11" fmla="*/ 90 h 146"/>
                  <a:gd name="T12" fmla="*/ 106 w 145"/>
                  <a:gd name="T13" fmla="*/ 89 h 146"/>
                  <a:gd name="T14" fmla="*/ 110 w 145"/>
                  <a:gd name="T15" fmla="*/ 85 h 146"/>
                  <a:gd name="T16" fmla="*/ 82 w 145"/>
                  <a:gd name="T17" fmla="*/ 39 h 146"/>
                  <a:gd name="T18" fmla="*/ 65 w 145"/>
                  <a:gd name="T19" fmla="*/ 2 h 146"/>
                  <a:gd name="T20" fmla="*/ 45 w 145"/>
                  <a:gd name="T21" fmla="*/ 7 h 146"/>
                  <a:gd name="T22" fmla="*/ 27 w 145"/>
                  <a:gd name="T23" fmla="*/ 18 h 146"/>
                  <a:gd name="T24" fmla="*/ 13 w 145"/>
                  <a:gd name="T25" fmla="*/ 32 h 146"/>
                  <a:gd name="T26" fmla="*/ 3 w 145"/>
                  <a:gd name="T27" fmla="*/ 52 h 146"/>
                  <a:gd name="T28" fmla="*/ 0 w 145"/>
                  <a:gd name="T29" fmla="*/ 73 h 146"/>
                  <a:gd name="T30" fmla="*/ 1 w 145"/>
                  <a:gd name="T31" fmla="*/ 88 h 146"/>
                  <a:gd name="T32" fmla="*/ 9 w 145"/>
                  <a:gd name="T33" fmla="*/ 108 h 146"/>
                  <a:gd name="T34" fmla="*/ 21 w 145"/>
                  <a:gd name="T35" fmla="*/ 124 h 146"/>
                  <a:gd name="T36" fmla="*/ 38 w 145"/>
                  <a:gd name="T37" fmla="*/ 137 h 146"/>
                  <a:gd name="T38" fmla="*/ 58 w 145"/>
                  <a:gd name="T39" fmla="*/ 144 h 146"/>
                  <a:gd name="T40" fmla="*/ 73 w 145"/>
                  <a:gd name="T41" fmla="*/ 146 h 146"/>
                  <a:gd name="T42" fmla="*/ 94 w 145"/>
                  <a:gd name="T43" fmla="*/ 142 h 146"/>
                  <a:gd name="T44" fmla="*/ 113 w 145"/>
                  <a:gd name="T45" fmla="*/ 134 h 146"/>
                  <a:gd name="T46" fmla="*/ 129 w 145"/>
                  <a:gd name="T47" fmla="*/ 120 h 146"/>
                  <a:gd name="T48" fmla="*/ 140 w 145"/>
                  <a:gd name="T49" fmla="*/ 102 h 146"/>
                  <a:gd name="T50" fmla="*/ 145 w 145"/>
                  <a:gd name="T51" fmla="*/ 80 h 146"/>
                  <a:gd name="T52" fmla="*/ 145 w 145"/>
                  <a:gd name="T53" fmla="*/ 66 h 146"/>
                  <a:gd name="T54" fmla="*/ 140 w 145"/>
                  <a:gd name="T55" fmla="*/ 45 h 146"/>
                  <a:gd name="T56" fmla="*/ 129 w 145"/>
                  <a:gd name="T57" fmla="*/ 27 h 146"/>
                  <a:gd name="T58" fmla="*/ 113 w 145"/>
                  <a:gd name="T59" fmla="*/ 13 h 146"/>
                  <a:gd name="T60" fmla="*/ 94 w 145"/>
                  <a:gd name="T61" fmla="*/ 4 h 146"/>
                  <a:gd name="T62" fmla="*/ 73 w 145"/>
                  <a:gd name="T63" fmla="*/ 0 h 146"/>
                  <a:gd name="T64" fmla="*/ 73 w 145"/>
                  <a:gd name="T65" fmla="*/ 136 h 146"/>
                  <a:gd name="T66" fmla="*/ 48 w 145"/>
                  <a:gd name="T67" fmla="*/ 131 h 146"/>
                  <a:gd name="T68" fmla="*/ 20 w 145"/>
                  <a:gd name="T69" fmla="*/ 108 h 146"/>
                  <a:gd name="T70" fmla="*/ 11 w 145"/>
                  <a:gd name="T71" fmla="*/ 79 h 146"/>
                  <a:gd name="T72" fmla="*/ 11 w 145"/>
                  <a:gd name="T73" fmla="*/ 67 h 146"/>
                  <a:gd name="T74" fmla="*/ 20 w 145"/>
                  <a:gd name="T75" fmla="*/ 38 h 146"/>
                  <a:gd name="T76" fmla="*/ 48 w 145"/>
                  <a:gd name="T77" fmla="*/ 15 h 146"/>
                  <a:gd name="T78" fmla="*/ 73 w 145"/>
                  <a:gd name="T79" fmla="*/ 10 h 146"/>
                  <a:gd name="T80" fmla="*/ 85 w 145"/>
                  <a:gd name="T81" fmla="*/ 12 h 146"/>
                  <a:gd name="T82" fmla="*/ 117 w 145"/>
                  <a:gd name="T83" fmla="*/ 29 h 146"/>
                  <a:gd name="T84" fmla="*/ 134 w 145"/>
                  <a:gd name="T85" fmla="*/ 60 h 146"/>
                  <a:gd name="T86" fmla="*/ 135 w 145"/>
                  <a:gd name="T87" fmla="*/ 73 h 146"/>
                  <a:gd name="T88" fmla="*/ 130 w 145"/>
                  <a:gd name="T89" fmla="*/ 98 h 146"/>
                  <a:gd name="T90" fmla="*/ 108 w 145"/>
                  <a:gd name="T91" fmla="*/ 125 h 146"/>
                  <a:gd name="T92" fmla="*/ 79 w 145"/>
                  <a:gd name="T93" fmla="*/ 1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5" h="146">
                    <a:moveTo>
                      <a:pt x="82" y="39"/>
                    </a:moveTo>
                    <a:lnTo>
                      <a:pt x="82" y="39"/>
                    </a:lnTo>
                    <a:lnTo>
                      <a:pt x="78" y="35"/>
                    </a:lnTo>
                    <a:lnTo>
                      <a:pt x="74" y="34"/>
                    </a:lnTo>
                    <a:lnTo>
                      <a:pt x="69" y="35"/>
                    </a:lnTo>
                    <a:lnTo>
                      <a:pt x="66" y="39"/>
                    </a:lnTo>
                    <a:lnTo>
                      <a:pt x="38" y="78"/>
                    </a:lnTo>
                    <a:lnTo>
                      <a:pt x="38" y="78"/>
                    </a:lnTo>
                    <a:lnTo>
                      <a:pt x="36" y="83"/>
                    </a:lnTo>
                    <a:lnTo>
                      <a:pt x="36" y="85"/>
                    </a:lnTo>
                    <a:lnTo>
                      <a:pt x="36" y="87"/>
                    </a:lnTo>
                    <a:lnTo>
                      <a:pt x="37" y="88"/>
                    </a:lnTo>
                    <a:lnTo>
                      <a:pt x="39" y="89"/>
                    </a:lnTo>
                    <a:lnTo>
                      <a:pt x="44" y="90"/>
                    </a:lnTo>
                    <a:lnTo>
                      <a:pt x="55" y="90"/>
                    </a:lnTo>
                    <a:lnTo>
                      <a:pt x="55" y="112"/>
                    </a:lnTo>
                    <a:lnTo>
                      <a:pt x="90" y="112"/>
                    </a:lnTo>
                    <a:lnTo>
                      <a:pt x="90" y="90"/>
                    </a:lnTo>
                    <a:lnTo>
                      <a:pt x="101" y="90"/>
                    </a:lnTo>
                    <a:lnTo>
                      <a:pt x="101" y="90"/>
                    </a:lnTo>
                    <a:lnTo>
                      <a:pt x="106" y="89"/>
                    </a:lnTo>
                    <a:lnTo>
                      <a:pt x="108" y="88"/>
                    </a:lnTo>
                    <a:lnTo>
                      <a:pt x="109" y="86"/>
                    </a:lnTo>
                    <a:lnTo>
                      <a:pt x="110" y="85"/>
                    </a:lnTo>
                    <a:lnTo>
                      <a:pt x="110" y="83"/>
                    </a:lnTo>
                    <a:lnTo>
                      <a:pt x="108" y="77"/>
                    </a:lnTo>
                    <a:lnTo>
                      <a:pt x="82" y="39"/>
                    </a:lnTo>
                    <a:close/>
                    <a:moveTo>
                      <a:pt x="73" y="0"/>
                    </a:moveTo>
                    <a:lnTo>
                      <a:pt x="73" y="0"/>
                    </a:lnTo>
                    <a:lnTo>
                      <a:pt x="65" y="2"/>
                    </a:lnTo>
                    <a:lnTo>
                      <a:pt x="58" y="3"/>
                    </a:lnTo>
                    <a:lnTo>
                      <a:pt x="51" y="4"/>
                    </a:lnTo>
                    <a:lnTo>
                      <a:pt x="45" y="7"/>
                    </a:lnTo>
                    <a:lnTo>
                      <a:pt x="38" y="9"/>
                    </a:lnTo>
                    <a:lnTo>
                      <a:pt x="32" y="13"/>
                    </a:lnTo>
                    <a:lnTo>
                      <a:pt x="27" y="18"/>
                    </a:lnTo>
                    <a:lnTo>
                      <a:pt x="21" y="22"/>
                    </a:lnTo>
                    <a:lnTo>
                      <a:pt x="17" y="27"/>
                    </a:lnTo>
                    <a:lnTo>
                      <a:pt x="13" y="32"/>
                    </a:lnTo>
                    <a:lnTo>
                      <a:pt x="9" y="39"/>
                    </a:lnTo>
                    <a:lnTo>
                      <a:pt x="5" y="45"/>
                    </a:lnTo>
                    <a:lnTo>
                      <a:pt x="3" y="52"/>
                    </a:lnTo>
                    <a:lnTo>
                      <a:pt x="1" y="59"/>
                    </a:lnTo>
                    <a:lnTo>
                      <a:pt x="0" y="66"/>
                    </a:lnTo>
                    <a:lnTo>
                      <a:pt x="0" y="73"/>
                    </a:lnTo>
                    <a:lnTo>
                      <a:pt x="0" y="73"/>
                    </a:lnTo>
                    <a:lnTo>
                      <a:pt x="0" y="80"/>
                    </a:lnTo>
                    <a:lnTo>
                      <a:pt x="1" y="88"/>
                    </a:lnTo>
                    <a:lnTo>
                      <a:pt x="3" y="95"/>
                    </a:lnTo>
                    <a:lnTo>
                      <a:pt x="5" y="102"/>
                    </a:lnTo>
                    <a:lnTo>
                      <a:pt x="9" y="108"/>
                    </a:lnTo>
                    <a:lnTo>
                      <a:pt x="13" y="114"/>
                    </a:lnTo>
                    <a:lnTo>
                      <a:pt x="17" y="120"/>
                    </a:lnTo>
                    <a:lnTo>
                      <a:pt x="21" y="124"/>
                    </a:lnTo>
                    <a:lnTo>
                      <a:pt x="27" y="130"/>
                    </a:lnTo>
                    <a:lnTo>
                      <a:pt x="32" y="134"/>
                    </a:lnTo>
                    <a:lnTo>
                      <a:pt x="38" y="137"/>
                    </a:lnTo>
                    <a:lnTo>
                      <a:pt x="45" y="140"/>
                    </a:lnTo>
                    <a:lnTo>
                      <a:pt x="51" y="142"/>
                    </a:lnTo>
                    <a:lnTo>
                      <a:pt x="58" y="144"/>
                    </a:lnTo>
                    <a:lnTo>
                      <a:pt x="65" y="146"/>
                    </a:lnTo>
                    <a:lnTo>
                      <a:pt x="73" y="146"/>
                    </a:lnTo>
                    <a:lnTo>
                      <a:pt x="73" y="146"/>
                    </a:lnTo>
                    <a:lnTo>
                      <a:pt x="80" y="146"/>
                    </a:lnTo>
                    <a:lnTo>
                      <a:pt x="87" y="144"/>
                    </a:lnTo>
                    <a:lnTo>
                      <a:pt x="94" y="142"/>
                    </a:lnTo>
                    <a:lnTo>
                      <a:pt x="101" y="140"/>
                    </a:lnTo>
                    <a:lnTo>
                      <a:pt x="108" y="137"/>
                    </a:lnTo>
                    <a:lnTo>
                      <a:pt x="113" y="134"/>
                    </a:lnTo>
                    <a:lnTo>
                      <a:pt x="119" y="130"/>
                    </a:lnTo>
                    <a:lnTo>
                      <a:pt x="124" y="124"/>
                    </a:lnTo>
                    <a:lnTo>
                      <a:pt x="129" y="120"/>
                    </a:lnTo>
                    <a:lnTo>
                      <a:pt x="133" y="114"/>
                    </a:lnTo>
                    <a:lnTo>
                      <a:pt x="136" y="108"/>
                    </a:lnTo>
                    <a:lnTo>
                      <a:pt x="140" y="102"/>
                    </a:lnTo>
                    <a:lnTo>
                      <a:pt x="142" y="95"/>
                    </a:lnTo>
                    <a:lnTo>
                      <a:pt x="144" y="88"/>
                    </a:lnTo>
                    <a:lnTo>
                      <a:pt x="145" y="80"/>
                    </a:lnTo>
                    <a:lnTo>
                      <a:pt x="145" y="73"/>
                    </a:lnTo>
                    <a:lnTo>
                      <a:pt x="145" y="73"/>
                    </a:lnTo>
                    <a:lnTo>
                      <a:pt x="145" y="66"/>
                    </a:lnTo>
                    <a:lnTo>
                      <a:pt x="144" y="59"/>
                    </a:lnTo>
                    <a:lnTo>
                      <a:pt x="142" y="52"/>
                    </a:lnTo>
                    <a:lnTo>
                      <a:pt x="140" y="45"/>
                    </a:lnTo>
                    <a:lnTo>
                      <a:pt x="136" y="39"/>
                    </a:lnTo>
                    <a:lnTo>
                      <a:pt x="133" y="32"/>
                    </a:lnTo>
                    <a:lnTo>
                      <a:pt x="129" y="27"/>
                    </a:lnTo>
                    <a:lnTo>
                      <a:pt x="124" y="22"/>
                    </a:lnTo>
                    <a:lnTo>
                      <a:pt x="119" y="18"/>
                    </a:lnTo>
                    <a:lnTo>
                      <a:pt x="113" y="13"/>
                    </a:lnTo>
                    <a:lnTo>
                      <a:pt x="108" y="9"/>
                    </a:lnTo>
                    <a:lnTo>
                      <a:pt x="101" y="7"/>
                    </a:lnTo>
                    <a:lnTo>
                      <a:pt x="94" y="4"/>
                    </a:lnTo>
                    <a:lnTo>
                      <a:pt x="87" y="3"/>
                    </a:lnTo>
                    <a:lnTo>
                      <a:pt x="80" y="2"/>
                    </a:lnTo>
                    <a:lnTo>
                      <a:pt x="73" y="0"/>
                    </a:lnTo>
                    <a:lnTo>
                      <a:pt x="73" y="0"/>
                    </a:lnTo>
                    <a:close/>
                    <a:moveTo>
                      <a:pt x="73" y="136"/>
                    </a:moveTo>
                    <a:lnTo>
                      <a:pt x="73" y="136"/>
                    </a:lnTo>
                    <a:lnTo>
                      <a:pt x="66" y="136"/>
                    </a:lnTo>
                    <a:lnTo>
                      <a:pt x="60" y="135"/>
                    </a:lnTo>
                    <a:lnTo>
                      <a:pt x="48" y="131"/>
                    </a:lnTo>
                    <a:lnTo>
                      <a:pt x="37" y="125"/>
                    </a:lnTo>
                    <a:lnTo>
                      <a:pt x="29" y="118"/>
                    </a:lnTo>
                    <a:lnTo>
                      <a:pt x="20" y="108"/>
                    </a:lnTo>
                    <a:lnTo>
                      <a:pt x="15" y="98"/>
                    </a:lnTo>
                    <a:lnTo>
                      <a:pt x="12" y="86"/>
                    </a:lnTo>
                    <a:lnTo>
                      <a:pt x="11" y="79"/>
                    </a:lnTo>
                    <a:lnTo>
                      <a:pt x="10" y="73"/>
                    </a:lnTo>
                    <a:lnTo>
                      <a:pt x="10" y="73"/>
                    </a:lnTo>
                    <a:lnTo>
                      <a:pt x="11" y="67"/>
                    </a:lnTo>
                    <a:lnTo>
                      <a:pt x="12" y="60"/>
                    </a:lnTo>
                    <a:lnTo>
                      <a:pt x="15" y="48"/>
                    </a:lnTo>
                    <a:lnTo>
                      <a:pt x="20" y="38"/>
                    </a:lnTo>
                    <a:lnTo>
                      <a:pt x="29" y="29"/>
                    </a:lnTo>
                    <a:lnTo>
                      <a:pt x="37" y="22"/>
                    </a:lnTo>
                    <a:lnTo>
                      <a:pt x="48" y="15"/>
                    </a:lnTo>
                    <a:lnTo>
                      <a:pt x="60" y="12"/>
                    </a:lnTo>
                    <a:lnTo>
                      <a:pt x="66" y="11"/>
                    </a:lnTo>
                    <a:lnTo>
                      <a:pt x="73" y="10"/>
                    </a:lnTo>
                    <a:lnTo>
                      <a:pt x="73" y="10"/>
                    </a:lnTo>
                    <a:lnTo>
                      <a:pt x="79" y="11"/>
                    </a:lnTo>
                    <a:lnTo>
                      <a:pt x="85" y="12"/>
                    </a:lnTo>
                    <a:lnTo>
                      <a:pt x="97" y="15"/>
                    </a:lnTo>
                    <a:lnTo>
                      <a:pt x="108" y="22"/>
                    </a:lnTo>
                    <a:lnTo>
                      <a:pt x="117" y="29"/>
                    </a:lnTo>
                    <a:lnTo>
                      <a:pt x="125" y="38"/>
                    </a:lnTo>
                    <a:lnTo>
                      <a:pt x="130" y="48"/>
                    </a:lnTo>
                    <a:lnTo>
                      <a:pt x="134" y="60"/>
                    </a:lnTo>
                    <a:lnTo>
                      <a:pt x="135" y="67"/>
                    </a:lnTo>
                    <a:lnTo>
                      <a:pt x="135" y="73"/>
                    </a:lnTo>
                    <a:lnTo>
                      <a:pt x="135" y="73"/>
                    </a:lnTo>
                    <a:lnTo>
                      <a:pt x="135" y="79"/>
                    </a:lnTo>
                    <a:lnTo>
                      <a:pt x="134" y="86"/>
                    </a:lnTo>
                    <a:lnTo>
                      <a:pt x="130" y="98"/>
                    </a:lnTo>
                    <a:lnTo>
                      <a:pt x="125" y="108"/>
                    </a:lnTo>
                    <a:lnTo>
                      <a:pt x="117" y="118"/>
                    </a:lnTo>
                    <a:lnTo>
                      <a:pt x="108" y="125"/>
                    </a:lnTo>
                    <a:lnTo>
                      <a:pt x="97" y="131"/>
                    </a:lnTo>
                    <a:lnTo>
                      <a:pt x="85" y="135"/>
                    </a:lnTo>
                    <a:lnTo>
                      <a:pt x="79" y="136"/>
                    </a:lnTo>
                    <a:lnTo>
                      <a:pt x="73" y="136"/>
                    </a:lnTo>
                    <a:lnTo>
                      <a:pt x="73" y="1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77686" tIns="238844" rIns="477686" bIns="238844" numCol="1" anchor="t" anchorCtr="0" compatLnSpc="1">
                <a:prstTxWarp prst="textNoShape">
                  <a:avLst/>
                </a:prstTxWarp>
              </a:bodyPr>
              <a:lstStyle/>
              <a:p>
                <a:pPr defTabSz="4777489">
                  <a:defRPr/>
                </a:pPr>
                <a:endParaRPr lang="zh-CN" altLang="en-US" sz="1998" kern="0">
                  <a:solidFill>
                    <a:srgbClr val="1D1D1A"/>
                  </a:solidFill>
                  <a:latin typeface="+mj-lt"/>
                  <a:ea typeface="微软雅黑" panose="020B0503020204020204" pitchFamily="34" charset="-122"/>
                  <a:cs typeface="Arial" panose="020B0604020202020204" pitchFamily="34" charset="0"/>
                </a:endParaRPr>
              </a:p>
            </p:txBody>
          </p:sp>
        </p:grpSp>
        <p:grpSp>
          <p:nvGrpSpPr>
            <p:cNvPr id="27" name="组合 157">
              <a:extLst>
                <a:ext uri="{FF2B5EF4-FFF2-40B4-BE49-F238E27FC236}">
                  <a16:creationId xmlns:a16="http://schemas.microsoft.com/office/drawing/2014/main" id="{48500C1F-A687-7D0A-D0A7-EA8AC1CDEB26}"/>
                </a:ext>
              </a:extLst>
            </p:cNvPr>
            <p:cNvGrpSpPr>
              <a:grpSpLocks noChangeAspect="1"/>
            </p:cNvGrpSpPr>
            <p:nvPr/>
          </p:nvGrpSpPr>
          <p:grpSpPr>
            <a:xfrm flipH="1">
              <a:off x="7478169" y="3886406"/>
              <a:ext cx="257251" cy="274764"/>
              <a:chOff x="16551275" y="-779462"/>
              <a:chExt cx="620712" cy="544513"/>
            </a:xfrm>
            <a:solidFill>
              <a:srgbClr val="15B0E8"/>
            </a:solidFill>
          </p:grpSpPr>
          <p:sp>
            <p:nvSpPr>
              <p:cNvPr id="163" name="Freeform 303">
                <a:extLst>
                  <a:ext uri="{FF2B5EF4-FFF2-40B4-BE49-F238E27FC236}">
                    <a16:creationId xmlns:a16="http://schemas.microsoft.com/office/drawing/2014/main" id="{4A809CF1-AF14-1DBC-2CF3-6AAD83FB878A}"/>
                  </a:ext>
                </a:extLst>
              </p:cNvPr>
              <p:cNvSpPr>
                <a:spLocks/>
              </p:cNvSpPr>
              <p:nvPr/>
            </p:nvSpPr>
            <p:spPr bwMode="auto">
              <a:xfrm>
                <a:off x="16705263" y="-366712"/>
                <a:ext cx="312737" cy="131763"/>
              </a:xfrm>
              <a:custGeom>
                <a:avLst/>
                <a:gdLst>
                  <a:gd name="T0" fmla="*/ 190 w 197"/>
                  <a:gd name="T1" fmla="*/ 66 h 83"/>
                  <a:gd name="T2" fmla="*/ 162 w 197"/>
                  <a:gd name="T3" fmla="*/ 66 h 83"/>
                  <a:gd name="T4" fmla="*/ 150 w 197"/>
                  <a:gd name="T5" fmla="*/ 0 h 83"/>
                  <a:gd name="T6" fmla="*/ 117 w 197"/>
                  <a:gd name="T7" fmla="*/ 0 h 83"/>
                  <a:gd name="T8" fmla="*/ 117 w 197"/>
                  <a:gd name="T9" fmla="*/ 34 h 83"/>
                  <a:gd name="T10" fmla="*/ 117 w 197"/>
                  <a:gd name="T11" fmla="*/ 34 h 83"/>
                  <a:gd name="T12" fmla="*/ 116 w 197"/>
                  <a:gd name="T13" fmla="*/ 39 h 83"/>
                  <a:gd name="T14" fmla="*/ 112 w 197"/>
                  <a:gd name="T15" fmla="*/ 45 h 83"/>
                  <a:gd name="T16" fmla="*/ 108 w 197"/>
                  <a:gd name="T17" fmla="*/ 48 h 83"/>
                  <a:gd name="T18" fmla="*/ 102 w 197"/>
                  <a:gd name="T19" fmla="*/ 49 h 83"/>
                  <a:gd name="T20" fmla="*/ 102 w 197"/>
                  <a:gd name="T21" fmla="*/ 49 h 83"/>
                  <a:gd name="T22" fmla="*/ 96 w 197"/>
                  <a:gd name="T23" fmla="*/ 48 h 83"/>
                  <a:gd name="T24" fmla="*/ 92 w 197"/>
                  <a:gd name="T25" fmla="*/ 45 h 83"/>
                  <a:gd name="T26" fmla="*/ 89 w 197"/>
                  <a:gd name="T27" fmla="*/ 39 h 83"/>
                  <a:gd name="T28" fmla="*/ 88 w 197"/>
                  <a:gd name="T29" fmla="*/ 34 h 83"/>
                  <a:gd name="T30" fmla="*/ 88 w 197"/>
                  <a:gd name="T31" fmla="*/ 0 h 83"/>
                  <a:gd name="T32" fmla="*/ 55 w 197"/>
                  <a:gd name="T33" fmla="*/ 0 h 83"/>
                  <a:gd name="T34" fmla="*/ 42 w 197"/>
                  <a:gd name="T35" fmla="*/ 66 h 83"/>
                  <a:gd name="T36" fmla="*/ 7 w 197"/>
                  <a:gd name="T37" fmla="*/ 66 h 83"/>
                  <a:gd name="T38" fmla="*/ 7 w 197"/>
                  <a:gd name="T39" fmla="*/ 66 h 83"/>
                  <a:gd name="T40" fmla="*/ 5 w 197"/>
                  <a:gd name="T41" fmla="*/ 67 h 83"/>
                  <a:gd name="T42" fmla="*/ 3 w 197"/>
                  <a:gd name="T43" fmla="*/ 69 h 83"/>
                  <a:gd name="T44" fmla="*/ 0 w 197"/>
                  <a:gd name="T45" fmla="*/ 71 h 83"/>
                  <a:gd name="T46" fmla="*/ 0 w 197"/>
                  <a:gd name="T47" fmla="*/ 74 h 83"/>
                  <a:gd name="T48" fmla="*/ 0 w 197"/>
                  <a:gd name="T49" fmla="*/ 74 h 83"/>
                  <a:gd name="T50" fmla="*/ 0 w 197"/>
                  <a:gd name="T51" fmla="*/ 78 h 83"/>
                  <a:gd name="T52" fmla="*/ 3 w 197"/>
                  <a:gd name="T53" fmla="*/ 80 h 83"/>
                  <a:gd name="T54" fmla="*/ 5 w 197"/>
                  <a:gd name="T55" fmla="*/ 82 h 83"/>
                  <a:gd name="T56" fmla="*/ 7 w 197"/>
                  <a:gd name="T57" fmla="*/ 83 h 83"/>
                  <a:gd name="T58" fmla="*/ 190 w 197"/>
                  <a:gd name="T59" fmla="*/ 83 h 83"/>
                  <a:gd name="T60" fmla="*/ 190 w 197"/>
                  <a:gd name="T61" fmla="*/ 83 h 83"/>
                  <a:gd name="T62" fmla="*/ 192 w 197"/>
                  <a:gd name="T63" fmla="*/ 82 h 83"/>
                  <a:gd name="T64" fmla="*/ 194 w 197"/>
                  <a:gd name="T65" fmla="*/ 80 h 83"/>
                  <a:gd name="T66" fmla="*/ 197 w 197"/>
                  <a:gd name="T67" fmla="*/ 78 h 83"/>
                  <a:gd name="T68" fmla="*/ 197 w 197"/>
                  <a:gd name="T69" fmla="*/ 74 h 83"/>
                  <a:gd name="T70" fmla="*/ 197 w 197"/>
                  <a:gd name="T71" fmla="*/ 74 h 83"/>
                  <a:gd name="T72" fmla="*/ 197 w 197"/>
                  <a:gd name="T73" fmla="*/ 71 h 83"/>
                  <a:gd name="T74" fmla="*/ 194 w 197"/>
                  <a:gd name="T75" fmla="*/ 69 h 83"/>
                  <a:gd name="T76" fmla="*/ 192 w 197"/>
                  <a:gd name="T77" fmla="*/ 67 h 83"/>
                  <a:gd name="T78" fmla="*/ 190 w 197"/>
                  <a:gd name="T79" fmla="*/ 66 h 83"/>
                  <a:gd name="T80" fmla="*/ 190 w 197"/>
                  <a:gd name="T81" fmla="*/ 6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7" h="83">
                    <a:moveTo>
                      <a:pt x="190" y="66"/>
                    </a:moveTo>
                    <a:lnTo>
                      <a:pt x="162" y="66"/>
                    </a:lnTo>
                    <a:lnTo>
                      <a:pt x="150" y="0"/>
                    </a:lnTo>
                    <a:lnTo>
                      <a:pt x="117" y="0"/>
                    </a:lnTo>
                    <a:lnTo>
                      <a:pt x="117" y="34"/>
                    </a:lnTo>
                    <a:lnTo>
                      <a:pt x="117" y="34"/>
                    </a:lnTo>
                    <a:lnTo>
                      <a:pt x="116" y="39"/>
                    </a:lnTo>
                    <a:lnTo>
                      <a:pt x="112" y="45"/>
                    </a:lnTo>
                    <a:lnTo>
                      <a:pt x="108" y="48"/>
                    </a:lnTo>
                    <a:lnTo>
                      <a:pt x="102" y="49"/>
                    </a:lnTo>
                    <a:lnTo>
                      <a:pt x="102" y="49"/>
                    </a:lnTo>
                    <a:lnTo>
                      <a:pt x="96" y="48"/>
                    </a:lnTo>
                    <a:lnTo>
                      <a:pt x="92" y="45"/>
                    </a:lnTo>
                    <a:lnTo>
                      <a:pt x="89" y="39"/>
                    </a:lnTo>
                    <a:lnTo>
                      <a:pt x="88" y="34"/>
                    </a:lnTo>
                    <a:lnTo>
                      <a:pt x="88" y="0"/>
                    </a:lnTo>
                    <a:lnTo>
                      <a:pt x="55" y="0"/>
                    </a:lnTo>
                    <a:lnTo>
                      <a:pt x="42" y="66"/>
                    </a:lnTo>
                    <a:lnTo>
                      <a:pt x="7" y="66"/>
                    </a:lnTo>
                    <a:lnTo>
                      <a:pt x="7" y="66"/>
                    </a:lnTo>
                    <a:lnTo>
                      <a:pt x="5" y="67"/>
                    </a:lnTo>
                    <a:lnTo>
                      <a:pt x="3" y="69"/>
                    </a:lnTo>
                    <a:lnTo>
                      <a:pt x="0" y="71"/>
                    </a:lnTo>
                    <a:lnTo>
                      <a:pt x="0" y="74"/>
                    </a:lnTo>
                    <a:lnTo>
                      <a:pt x="0" y="74"/>
                    </a:lnTo>
                    <a:lnTo>
                      <a:pt x="0" y="78"/>
                    </a:lnTo>
                    <a:lnTo>
                      <a:pt x="3" y="80"/>
                    </a:lnTo>
                    <a:lnTo>
                      <a:pt x="5" y="82"/>
                    </a:lnTo>
                    <a:lnTo>
                      <a:pt x="7" y="83"/>
                    </a:lnTo>
                    <a:lnTo>
                      <a:pt x="190" y="83"/>
                    </a:lnTo>
                    <a:lnTo>
                      <a:pt x="190" y="83"/>
                    </a:lnTo>
                    <a:lnTo>
                      <a:pt x="192" y="82"/>
                    </a:lnTo>
                    <a:lnTo>
                      <a:pt x="194" y="80"/>
                    </a:lnTo>
                    <a:lnTo>
                      <a:pt x="197" y="78"/>
                    </a:lnTo>
                    <a:lnTo>
                      <a:pt x="197" y="74"/>
                    </a:lnTo>
                    <a:lnTo>
                      <a:pt x="197" y="74"/>
                    </a:lnTo>
                    <a:lnTo>
                      <a:pt x="197" y="71"/>
                    </a:lnTo>
                    <a:lnTo>
                      <a:pt x="194" y="69"/>
                    </a:lnTo>
                    <a:lnTo>
                      <a:pt x="192" y="67"/>
                    </a:lnTo>
                    <a:lnTo>
                      <a:pt x="190" y="66"/>
                    </a:lnTo>
                    <a:lnTo>
                      <a:pt x="190"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77686" tIns="238844" rIns="477686" bIns="238844" numCol="1" anchor="t" anchorCtr="0" compatLnSpc="1">
                <a:prstTxWarp prst="textNoShape">
                  <a:avLst/>
                </a:prstTxWarp>
              </a:bodyPr>
              <a:lstStyle/>
              <a:p>
                <a:pPr defTabSz="4777489">
                  <a:defRPr/>
                </a:pPr>
                <a:endParaRPr lang="zh-CN" altLang="en-US" sz="1998" kern="0">
                  <a:solidFill>
                    <a:srgbClr val="1D1D1A"/>
                  </a:solidFill>
                  <a:latin typeface="+mj-lt"/>
                  <a:ea typeface="微软雅黑" panose="020B0503020204020204" pitchFamily="34" charset="-122"/>
                  <a:cs typeface="Arial" panose="020B0604020202020204" pitchFamily="34" charset="0"/>
                </a:endParaRPr>
              </a:p>
            </p:txBody>
          </p:sp>
          <p:sp>
            <p:nvSpPr>
              <p:cNvPr id="164" name="Freeform 467">
                <a:extLst>
                  <a:ext uri="{FF2B5EF4-FFF2-40B4-BE49-F238E27FC236}">
                    <a16:creationId xmlns:a16="http://schemas.microsoft.com/office/drawing/2014/main" id="{1921DCBB-9361-A591-1DB6-8CF9C3C0CAAF}"/>
                  </a:ext>
                </a:extLst>
              </p:cNvPr>
              <p:cNvSpPr>
                <a:spLocks noEditPoints="1"/>
              </p:cNvSpPr>
              <p:nvPr/>
            </p:nvSpPr>
            <p:spPr bwMode="auto">
              <a:xfrm>
                <a:off x="16551275" y="-779462"/>
                <a:ext cx="620712" cy="434975"/>
              </a:xfrm>
              <a:custGeom>
                <a:avLst/>
                <a:gdLst>
                  <a:gd name="T0" fmla="*/ 375 w 391"/>
                  <a:gd name="T1" fmla="*/ 0 h 274"/>
                  <a:gd name="T2" fmla="*/ 17 w 391"/>
                  <a:gd name="T3" fmla="*/ 0 h 274"/>
                  <a:gd name="T4" fmla="*/ 17 w 391"/>
                  <a:gd name="T5" fmla="*/ 0 h 274"/>
                  <a:gd name="T6" fmla="*/ 11 w 391"/>
                  <a:gd name="T7" fmla="*/ 1 h 274"/>
                  <a:gd name="T8" fmla="*/ 6 w 391"/>
                  <a:gd name="T9" fmla="*/ 4 h 274"/>
                  <a:gd name="T10" fmla="*/ 1 w 391"/>
                  <a:gd name="T11" fmla="*/ 8 h 274"/>
                  <a:gd name="T12" fmla="*/ 0 w 391"/>
                  <a:gd name="T13" fmla="*/ 11 h 274"/>
                  <a:gd name="T14" fmla="*/ 0 w 391"/>
                  <a:gd name="T15" fmla="*/ 13 h 274"/>
                  <a:gd name="T16" fmla="*/ 0 w 391"/>
                  <a:gd name="T17" fmla="*/ 259 h 274"/>
                  <a:gd name="T18" fmla="*/ 0 w 391"/>
                  <a:gd name="T19" fmla="*/ 259 h 274"/>
                  <a:gd name="T20" fmla="*/ 0 w 391"/>
                  <a:gd name="T21" fmla="*/ 262 h 274"/>
                  <a:gd name="T22" fmla="*/ 1 w 391"/>
                  <a:gd name="T23" fmla="*/ 264 h 274"/>
                  <a:gd name="T24" fmla="*/ 6 w 391"/>
                  <a:gd name="T25" fmla="*/ 269 h 274"/>
                  <a:gd name="T26" fmla="*/ 11 w 391"/>
                  <a:gd name="T27" fmla="*/ 271 h 274"/>
                  <a:gd name="T28" fmla="*/ 17 w 391"/>
                  <a:gd name="T29" fmla="*/ 274 h 274"/>
                  <a:gd name="T30" fmla="*/ 375 w 391"/>
                  <a:gd name="T31" fmla="*/ 274 h 274"/>
                  <a:gd name="T32" fmla="*/ 375 w 391"/>
                  <a:gd name="T33" fmla="*/ 274 h 274"/>
                  <a:gd name="T34" fmla="*/ 381 w 391"/>
                  <a:gd name="T35" fmla="*/ 271 h 274"/>
                  <a:gd name="T36" fmla="*/ 386 w 391"/>
                  <a:gd name="T37" fmla="*/ 269 h 274"/>
                  <a:gd name="T38" fmla="*/ 390 w 391"/>
                  <a:gd name="T39" fmla="*/ 264 h 274"/>
                  <a:gd name="T40" fmla="*/ 391 w 391"/>
                  <a:gd name="T41" fmla="*/ 262 h 274"/>
                  <a:gd name="T42" fmla="*/ 391 w 391"/>
                  <a:gd name="T43" fmla="*/ 259 h 274"/>
                  <a:gd name="T44" fmla="*/ 391 w 391"/>
                  <a:gd name="T45" fmla="*/ 13 h 274"/>
                  <a:gd name="T46" fmla="*/ 391 w 391"/>
                  <a:gd name="T47" fmla="*/ 13 h 274"/>
                  <a:gd name="T48" fmla="*/ 391 w 391"/>
                  <a:gd name="T49" fmla="*/ 11 h 274"/>
                  <a:gd name="T50" fmla="*/ 390 w 391"/>
                  <a:gd name="T51" fmla="*/ 8 h 274"/>
                  <a:gd name="T52" fmla="*/ 386 w 391"/>
                  <a:gd name="T53" fmla="*/ 4 h 274"/>
                  <a:gd name="T54" fmla="*/ 381 w 391"/>
                  <a:gd name="T55" fmla="*/ 1 h 274"/>
                  <a:gd name="T56" fmla="*/ 375 w 391"/>
                  <a:gd name="T57" fmla="*/ 0 h 274"/>
                  <a:gd name="T58" fmla="*/ 375 w 391"/>
                  <a:gd name="T59" fmla="*/ 0 h 274"/>
                  <a:gd name="T60" fmla="*/ 369 w 391"/>
                  <a:gd name="T61" fmla="*/ 246 h 274"/>
                  <a:gd name="T62" fmla="*/ 369 w 391"/>
                  <a:gd name="T63" fmla="*/ 246 h 274"/>
                  <a:gd name="T64" fmla="*/ 368 w 391"/>
                  <a:gd name="T65" fmla="*/ 249 h 274"/>
                  <a:gd name="T66" fmla="*/ 366 w 391"/>
                  <a:gd name="T67" fmla="*/ 252 h 274"/>
                  <a:gd name="T68" fmla="*/ 362 w 391"/>
                  <a:gd name="T69" fmla="*/ 254 h 274"/>
                  <a:gd name="T70" fmla="*/ 358 w 391"/>
                  <a:gd name="T71" fmla="*/ 255 h 274"/>
                  <a:gd name="T72" fmla="*/ 33 w 391"/>
                  <a:gd name="T73" fmla="*/ 255 h 274"/>
                  <a:gd name="T74" fmla="*/ 33 w 391"/>
                  <a:gd name="T75" fmla="*/ 255 h 274"/>
                  <a:gd name="T76" fmla="*/ 29 w 391"/>
                  <a:gd name="T77" fmla="*/ 254 h 274"/>
                  <a:gd name="T78" fmla="*/ 26 w 391"/>
                  <a:gd name="T79" fmla="*/ 252 h 274"/>
                  <a:gd name="T80" fmla="*/ 23 w 391"/>
                  <a:gd name="T81" fmla="*/ 249 h 274"/>
                  <a:gd name="T82" fmla="*/ 22 w 391"/>
                  <a:gd name="T83" fmla="*/ 246 h 274"/>
                  <a:gd name="T84" fmla="*/ 22 w 391"/>
                  <a:gd name="T85" fmla="*/ 27 h 274"/>
                  <a:gd name="T86" fmla="*/ 22 w 391"/>
                  <a:gd name="T87" fmla="*/ 27 h 274"/>
                  <a:gd name="T88" fmla="*/ 23 w 391"/>
                  <a:gd name="T89" fmla="*/ 23 h 274"/>
                  <a:gd name="T90" fmla="*/ 26 w 391"/>
                  <a:gd name="T91" fmla="*/ 20 h 274"/>
                  <a:gd name="T92" fmla="*/ 29 w 391"/>
                  <a:gd name="T93" fmla="*/ 18 h 274"/>
                  <a:gd name="T94" fmla="*/ 33 w 391"/>
                  <a:gd name="T95" fmla="*/ 18 h 274"/>
                  <a:gd name="T96" fmla="*/ 358 w 391"/>
                  <a:gd name="T97" fmla="*/ 18 h 274"/>
                  <a:gd name="T98" fmla="*/ 358 w 391"/>
                  <a:gd name="T99" fmla="*/ 18 h 274"/>
                  <a:gd name="T100" fmla="*/ 362 w 391"/>
                  <a:gd name="T101" fmla="*/ 18 h 274"/>
                  <a:gd name="T102" fmla="*/ 366 w 391"/>
                  <a:gd name="T103" fmla="*/ 20 h 274"/>
                  <a:gd name="T104" fmla="*/ 368 w 391"/>
                  <a:gd name="T105" fmla="*/ 23 h 274"/>
                  <a:gd name="T106" fmla="*/ 369 w 391"/>
                  <a:gd name="T107" fmla="*/ 27 h 274"/>
                  <a:gd name="T108" fmla="*/ 369 w 391"/>
                  <a:gd name="T109" fmla="*/ 24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1" h="274">
                    <a:moveTo>
                      <a:pt x="375" y="0"/>
                    </a:moveTo>
                    <a:lnTo>
                      <a:pt x="17" y="0"/>
                    </a:lnTo>
                    <a:lnTo>
                      <a:pt x="17" y="0"/>
                    </a:lnTo>
                    <a:lnTo>
                      <a:pt x="11" y="1"/>
                    </a:lnTo>
                    <a:lnTo>
                      <a:pt x="6" y="4"/>
                    </a:lnTo>
                    <a:lnTo>
                      <a:pt x="1" y="8"/>
                    </a:lnTo>
                    <a:lnTo>
                      <a:pt x="0" y="11"/>
                    </a:lnTo>
                    <a:lnTo>
                      <a:pt x="0" y="13"/>
                    </a:lnTo>
                    <a:lnTo>
                      <a:pt x="0" y="259"/>
                    </a:lnTo>
                    <a:lnTo>
                      <a:pt x="0" y="259"/>
                    </a:lnTo>
                    <a:lnTo>
                      <a:pt x="0" y="262"/>
                    </a:lnTo>
                    <a:lnTo>
                      <a:pt x="1" y="264"/>
                    </a:lnTo>
                    <a:lnTo>
                      <a:pt x="6" y="269"/>
                    </a:lnTo>
                    <a:lnTo>
                      <a:pt x="11" y="271"/>
                    </a:lnTo>
                    <a:lnTo>
                      <a:pt x="17" y="274"/>
                    </a:lnTo>
                    <a:lnTo>
                      <a:pt x="375" y="274"/>
                    </a:lnTo>
                    <a:lnTo>
                      <a:pt x="375" y="274"/>
                    </a:lnTo>
                    <a:lnTo>
                      <a:pt x="381" y="271"/>
                    </a:lnTo>
                    <a:lnTo>
                      <a:pt x="386" y="269"/>
                    </a:lnTo>
                    <a:lnTo>
                      <a:pt x="390" y="264"/>
                    </a:lnTo>
                    <a:lnTo>
                      <a:pt x="391" y="262"/>
                    </a:lnTo>
                    <a:lnTo>
                      <a:pt x="391" y="259"/>
                    </a:lnTo>
                    <a:lnTo>
                      <a:pt x="391" y="13"/>
                    </a:lnTo>
                    <a:lnTo>
                      <a:pt x="391" y="13"/>
                    </a:lnTo>
                    <a:lnTo>
                      <a:pt x="391" y="11"/>
                    </a:lnTo>
                    <a:lnTo>
                      <a:pt x="390" y="8"/>
                    </a:lnTo>
                    <a:lnTo>
                      <a:pt x="386" y="4"/>
                    </a:lnTo>
                    <a:lnTo>
                      <a:pt x="381" y="1"/>
                    </a:lnTo>
                    <a:lnTo>
                      <a:pt x="375" y="0"/>
                    </a:lnTo>
                    <a:lnTo>
                      <a:pt x="375" y="0"/>
                    </a:lnTo>
                    <a:close/>
                    <a:moveTo>
                      <a:pt x="369" y="246"/>
                    </a:moveTo>
                    <a:lnTo>
                      <a:pt x="369" y="246"/>
                    </a:lnTo>
                    <a:lnTo>
                      <a:pt x="368" y="249"/>
                    </a:lnTo>
                    <a:lnTo>
                      <a:pt x="366" y="252"/>
                    </a:lnTo>
                    <a:lnTo>
                      <a:pt x="362" y="254"/>
                    </a:lnTo>
                    <a:lnTo>
                      <a:pt x="358" y="255"/>
                    </a:lnTo>
                    <a:lnTo>
                      <a:pt x="33" y="255"/>
                    </a:lnTo>
                    <a:lnTo>
                      <a:pt x="33" y="255"/>
                    </a:lnTo>
                    <a:lnTo>
                      <a:pt x="29" y="254"/>
                    </a:lnTo>
                    <a:lnTo>
                      <a:pt x="26" y="252"/>
                    </a:lnTo>
                    <a:lnTo>
                      <a:pt x="23" y="249"/>
                    </a:lnTo>
                    <a:lnTo>
                      <a:pt x="22" y="246"/>
                    </a:lnTo>
                    <a:lnTo>
                      <a:pt x="22" y="27"/>
                    </a:lnTo>
                    <a:lnTo>
                      <a:pt x="22" y="27"/>
                    </a:lnTo>
                    <a:lnTo>
                      <a:pt x="23" y="23"/>
                    </a:lnTo>
                    <a:lnTo>
                      <a:pt x="26" y="20"/>
                    </a:lnTo>
                    <a:lnTo>
                      <a:pt x="29" y="18"/>
                    </a:lnTo>
                    <a:lnTo>
                      <a:pt x="33" y="18"/>
                    </a:lnTo>
                    <a:lnTo>
                      <a:pt x="358" y="18"/>
                    </a:lnTo>
                    <a:lnTo>
                      <a:pt x="358" y="18"/>
                    </a:lnTo>
                    <a:lnTo>
                      <a:pt x="362" y="18"/>
                    </a:lnTo>
                    <a:lnTo>
                      <a:pt x="366" y="20"/>
                    </a:lnTo>
                    <a:lnTo>
                      <a:pt x="368" y="23"/>
                    </a:lnTo>
                    <a:lnTo>
                      <a:pt x="369" y="27"/>
                    </a:lnTo>
                    <a:lnTo>
                      <a:pt x="369" y="2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77686" tIns="238844" rIns="477686" bIns="238844" numCol="1" anchor="t" anchorCtr="0" compatLnSpc="1">
                <a:prstTxWarp prst="textNoShape">
                  <a:avLst/>
                </a:prstTxWarp>
              </a:bodyPr>
              <a:lstStyle/>
              <a:p>
                <a:pPr defTabSz="4777489">
                  <a:defRPr/>
                </a:pPr>
                <a:endParaRPr lang="zh-CN" altLang="en-US" sz="1998" kern="0">
                  <a:solidFill>
                    <a:srgbClr val="1D1D1A"/>
                  </a:solidFill>
                  <a:latin typeface="+mj-lt"/>
                  <a:ea typeface="微软雅黑" panose="020B0503020204020204" pitchFamily="34" charset="-122"/>
                  <a:cs typeface="Arial" panose="020B0604020202020204" pitchFamily="34" charset="0"/>
                </a:endParaRPr>
              </a:p>
            </p:txBody>
          </p:sp>
          <p:sp>
            <p:nvSpPr>
              <p:cNvPr id="165" name="Freeform 468">
                <a:extLst>
                  <a:ext uri="{FF2B5EF4-FFF2-40B4-BE49-F238E27FC236}">
                    <a16:creationId xmlns:a16="http://schemas.microsoft.com/office/drawing/2014/main" id="{FBA7D0C1-891C-D887-93E2-5E4CD59B262F}"/>
                  </a:ext>
                </a:extLst>
              </p:cNvPr>
              <p:cNvSpPr>
                <a:spLocks noEditPoints="1"/>
              </p:cNvSpPr>
              <p:nvPr/>
            </p:nvSpPr>
            <p:spPr bwMode="auto">
              <a:xfrm>
                <a:off x="16746538" y="-679450"/>
                <a:ext cx="230187" cy="231775"/>
              </a:xfrm>
              <a:custGeom>
                <a:avLst/>
                <a:gdLst>
                  <a:gd name="T0" fmla="*/ 78 w 145"/>
                  <a:gd name="T1" fmla="*/ 35 h 146"/>
                  <a:gd name="T2" fmla="*/ 66 w 145"/>
                  <a:gd name="T3" fmla="*/ 39 h 146"/>
                  <a:gd name="T4" fmla="*/ 36 w 145"/>
                  <a:gd name="T5" fmla="*/ 83 h 146"/>
                  <a:gd name="T6" fmla="*/ 37 w 145"/>
                  <a:gd name="T7" fmla="*/ 88 h 146"/>
                  <a:gd name="T8" fmla="*/ 55 w 145"/>
                  <a:gd name="T9" fmla="*/ 90 h 146"/>
                  <a:gd name="T10" fmla="*/ 90 w 145"/>
                  <a:gd name="T11" fmla="*/ 90 h 146"/>
                  <a:gd name="T12" fmla="*/ 106 w 145"/>
                  <a:gd name="T13" fmla="*/ 89 h 146"/>
                  <a:gd name="T14" fmla="*/ 110 w 145"/>
                  <a:gd name="T15" fmla="*/ 85 h 146"/>
                  <a:gd name="T16" fmla="*/ 82 w 145"/>
                  <a:gd name="T17" fmla="*/ 39 h 146"/>
                  <a:gd name="T18" fmla="*/ 65 w 145"/>
                  <a:gd name="T19" fmla="*/ 2 h 146"/>
                  <a:gd name="T20" fmla="*/ 45 w 145"/>
                  <a:gd name="T21" fmla="*/ 7 h 146"/>
                  <a:gd name="T22" fmla="*/ 27 w 145"/>
                  <a:gd name="T23" fmla="*/ 18 h 146"/>
                  <a:gd name="T24" fmla="*/ 13 w 145"/>
                  <a:gd name="T25" fmla="*/ 32 h 146"/>
                  <a:gd name="T26" fmla="*/ 3 w 145"/>
                  <a:gd name="T27" fmla="*/ 52 h 146"/>
                  <a:gd name="T28" fmla="*/ 0 w 145"/>
                  <a:gd name="T29" fmla="*/ 73 h 146"/>
                  <a:gd name="T30" fmla="*/ 1 w 145"/>
                  <a:gd name="T31" fmla="*/ 88 h 146"/>
                  <a:gd name="T32" fmla="*/ 9 w 145"/>
                  <a:gd name="T33" fmla="*/ 108 h 146"/>
                  <a:gd name="T34" fmla="*/ 21 w 145"/>
                  <a:gd name="T35" fmla="*/ 124 h 146"/>
                  <a:gd name="T36" fmla="*/ 38 w 145"/>
                  <a:gd name="T37" fmla="*/ 137 h 146"/>
                  <a:gd name="T38" fmla="*/ 58 w 145"/>
                  <a:gd name="T39" fmla="*/ 144 h 146"/>
                  <a:gd name="T40" fmla="*/ 73 w 145"/>
                  <a:gd name="T41" fmla="*/ 146 h 146"/>
                  <a:gd name="T42" fmla="*/ 94 w 145"/>
                  <a:gd name="T43" fmla="*/ 142 h 146"/>
                  <a:gd name="T44" fmla="*/ 113 w 145"/>
                  <a:gd name="T45" fmla="*/ 134 h 146"/>
                  <a:gd name="T46" fmla="*/ 129 w 145"/>
                  <a:gd name="T47" fmla="*/ 120 h 146"/>
                  <a:gd name="T48" fmla="*/ 140 w 145"/>
                  <a:gd name="T49" fmla="*/ 102 h 146"/>
                  <a:gd name="T50" fmla="*/ 145 w 145"/>
                  <a:gd name="T51" fmla="*/ 80 h 146"/>
                  <a:gd name="T52" fmla="*/ 145 w 145"/>
                  <a:gd name="T53" fmla="*/ 66 h 146"/>
                  <a:gd name="T54" fmla="*/ 140 w 145"/>
                  <a:gd name="T55" fmla="*/ 45 h 146"/>
                  <a:gd name="T56" fmla="*/ 129 w 145"/>
                  <a:gd name="T57" fmla="*/ 27 h 146"/>
                  <a:gd name="T58" fmla="*/ 113 w 145"/>
                  <a:gd name="T59" fmla="*/ 13 h 146"/>
                  <a:gd name="T60" fmla="*/ 94 w 145"/>
                  <a:gd name="T61" fmla="*/ 4 h 146"/>
                  <a:gd name="T62" fmla="*/ 73 w 145"/>
                  <a:gd name="T63" fmla="*/ 0 h 146"/>
                  <a:gd name="T64" fmla="*/ 73 w 145"/>
                  <a:gd name="T65" fmla="*/ 136 h 146"/>
                  <a:gd name="T66" fmla="*/ 48 w 145"/>
                  <a:gd name="T67" fmla="*/ 131 h 146"/>
                  <a:gd name="T68" fmla="*/ 20 w 145"/>
                  <a:gd name="T69" fmla="*/ 108 h 146"/>
                  <a:gd name="T70" fmla="*/ 11 w 145"/>
                  <a:gd name="T71" fmla="*/ 79 h 146"/>
                  <a:gd name="T72" fmla="*/ 11 w 145"/>
                  <a:gd name="T73" fmla="*/ 67 h 146"/>
                  <a:gd name="T74" fmla="*/ 20 w 145"/>
                  <a:gd name="T75" fmla="*/ 38 h 146"/>
                  <a:gd name="T76" fmla="*/ 48 w 145"/>
                  <a:gd name="T77" fmla="*/ 15 h 146"/>
                  <a:gd name="T78" fmla="*/ 73 w 145"/>
                  <a:gd name="T79" fmla="*/ 10 h 146"/>
                  <a:gd name="T80" fmla="*/ 85 w 145"/>
                  <a:gd name="T81" fmla="*/ 12 h 146"/>
                  <a:gd name="T82" fmla="*/ 117 w 145"/>
                  <a:gd name="T83" fmla="*/ 29 h 146"/>
                  <a:gd name="T84" fmla="*/ 134 w 145"/>
                  <a:gd name="T85" fmla="*/ 60 h 146"/>
                  <a:gd name="T86" fmla="*/ 135 w 145"/>
                  <a:gd name="T87" fmla="*/ 73 h 146"/>
                  <a:gd name="T88" fmla="*/ 130 w 145"/>
                  <a:gd name="T89" fmla="*/ 98 h 146"/>
                  <a:gd name="T90" fmla="*/ 108 w 145"/>
                  <a:gd name="T91" fmla="*/ 125 h 146"/>
                  <a:gd name="T92" fmla="*/ 79 w 145"/>
                  <a:gd name="T93" fmla="*/ 1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5" h="146">
                    <a:moveTo>
                      <a:pt x="82" y="39"/>
                    </a:moveTo>
                    <a:lnTo>
                      <a:pt x="82" y="39"/>
                    </a:lnTo>
                    <a:lnTo>
                      <a:pt x="78" y="35"/>
                    </a:lnTo>
                    <a:lnTo>
                      <a:pt x="74" y="34"/>
                    </a:lnTo>
                    <a:lnTo>
                      <a:pt x="69" y="35"/>
                    </a:lnTo>
                    <a:lnTo>
                      <a:pt x="66" y="39"/>
                    </a:lnTo>
                    <a:lnTo>
                      <a:pt x="38" y="78"/>
                    </a:lnTo>
                    <a:lnTo>
                      <a:pt x="38" y="78"/>
                    </a:lnTo>
                    <a:lnTo>
                      <a:pt x="36" y="83"/>
                    </a:lnTo>
                    <a:lnTo>
                      <a:pt x="36" y="85"/>
                    </a:lnTo>
                    <a:lnTo>
                      <a:pt x="36" y="87"/>
                    </a:lnTo>
                    <a:lnTo>
                      <a:pt x="37" y="88"/>
                    </a:lnTo>
                    <a:lnTo>
                      <a:pt x="39" y="89"/>
                    </a:lnTo>
                    <a:lnTo>
                      <a:pt x="44" y="90"/>
                    </a:lnTo>
                    <a:lnTo>
                      <a:pt x="55" y="90"/>
                    </a:lnTo>
                    <a:lnTo>
                      <a:pt x="55" y="112"/>
                    </a:lnTo>
                    <a:lnTo>
                      <a:pt x="90" y="112"/>
                    </a:lnTo>
                    <a:lnTo>
                      <a:pt x="90" y="90"/>
                    </a:lnTo>
                    <a:lnTo>
                      <a:pt x="101" y="90"/>
                    </a:lnTo>
                    <a:lnTo>
                      <a:pt x="101" y="90"/>
                    </a:lnTo>
                    <a:lnTo>
                      <a:pt x="106" y="89"/>
                    </a:lnTo>
                    <a:lnTo>
                      <a:pt x="108" y="88"/>
                    </a:lnTo>
                    <a:lnTo>
                      <a:pt x="109" y="86"/>
                    </a:lnTo>
                    <a:lnTo>
                      <a:pt x="110" y="85"/>
                    </a:lnTo>
                    <a:lnTo>
                      <a:pt x="110" y="83"/>
                    </a:lnTo>
                    <a:lnTo>
                      <a:pt x="108" y="77"/>
                    </a:lnTo>
                    <a:lnTo>
                      <a:pt x="82" y="39"/>
                    </a:lnTo>
                    <a:close/>
                    <a:moveTo>
                      <a:pt x="73" y="0"/>
                    </a:moveTo>
                    <a:lnTo>
                      <a:pt x="73" y="0"/>
                    </a:lnTo>
                    <a:lnTo>
                      <a:pt x="65" y="2"/>
                    </a:lnTo>
                    <a:lnTo>
                      <a:pt x="58" y="3"/>
                    </a:lnTo>
                    <a:lnTo>
                      <a:pt x="51" y="4"/>
                    </a:lnTo>
                    <a:lnTo>
                      <a:pt x="45" y="7"/>
                    </a:lnTo>
                    <a:lnTo>
                      <a:pt x="38" y="9"/>
                    </a:lnTo>
                    <a:lnTo>
                      <a:pt x="32" y="13"/>
                    </a:lnTo>
                    <a:lnTo>
                      <a:pt x="27" y="18"/>
                    </a:lnTo>
                    <a:lnTo>
                      <a:pt x="21" y="22"/>
                    </a:lnTo>
                    <a:lnTo>
                      <a:pt x="17" y="27"/>
                    </a:lnTo>
                    <a:lnTo>
                      <a:pt x="13" y="32"/>
                    </a:lnTo>
                    <a:lnTo>
                      <a:pt x="9" y="39"/>
                    </a:lnTo>
                    <a:lnTo>
                      <a:pt x="5" y="45"/>
                    </a:lnTo>
                    <a:lnTo>
                      <a:pt x="3" y="52"/>
                    </a:lnTo>
                    <a:lnTo>
                      <a:pt x="1" y="59"/>
                    </a:lnTo>
                    <a:lnTo>
                      <a:pt x="0" y="66"/>
                    </a:lnTo>
                    <a:lnTo>
                      <a:pt x="0" y="73"/>
                    </a:lnTo>
                    <a:lnTo>
                      <a:pt x="0" y="73"/>
                    </a:lnTo>
                    <a:lnTo>
                      <a:pt x="0" y="80"/>
                    </a:lnTo>
                    <a:lnTo>
                      <a:pt x="1" y="88"/>
                    </a:lnTo>
                    <a:lnTo>
                      <a:pt x="3" y="95"/>
                    </a:lnTo>
                    <a:lnTo>
                      <a:pt x="5" y="102"/>
                    </a:lnTo>
                    <a:lnTo>
                      <a:pt x="9" y="108"/>
                    </a:lnTo>
                    <a:lnTo>
                      <a:pt x="13" y="114"/>
                    </a:lnTo>
                    <a:lnTo>
                      <a:pt x="17" y="120"/>
                    </a:lnTo>
                    <a:lnTo>
                      <a:pt x="21" y="124"/>
                    </a:lnTo>
                    <a:lnTo>
                      <a:pt x="27" y="130"/>
                    </a:lnTo>
                    <a:lnTo>
                      <a:pt x="32" y="134"/>
                    </a:lnTo>
                    <a:lnTo>
                      <a:pt x="38" y="137"/>
                    </a:lnTo>
                    <a:lnTo>
                      <a:pt x="45" y="140"/>
                    </a:lnTo>
                    <a:lnTo>
                      <a:pt x="51" y="142"/>
                    </a:lnTo>
                    <a:lnTo>
                      <a:pt x="58" y="144"/>
                    </a:lnTo>
                    <a:lnTo>
                      <a:pt x="65" y="146"/>
                    </a:lnTo>
                    <a:lnTo>
                      <a:pt x="73" y="146"/>
                    </a:lnTo>
                    <a:lnTo>
                      <a:pt x="73" y="146"/>
                    </a:lnTo>
                    <a:lnTo>
                      <a:pt x="80" y="146"/>
                    </a:lnTo>
                    <a:lnTo>
                      <a:pt x="87" y="144"/>
                    </a:lnTo>
                    <a:lnTo>
                      <a:pt x="94" y="142"/>
                    </a:lnTo>
                    <a:lnTo>
                      <a:pt x="101" y="140"/>
                    </a:lnTo>
                    <a:lnTo>
                      <a:pt x="108" y="137"/>
                    </a:lnTo>
                    <a:lnTo>
                      <a:pt x="113" y="134"/>
                    </a:lnTo>
                    <a:lnTo>
                      <a:pt x="119" y="130"/>
                    </a:lnTo>
                    <a:lnTo>
                      <a:pt x="124" y="124"/>
                    </a:lnTo>
                    <a:lnTo>
                      <a:pt x="129" y="120"/>
                    </a:lnTo>
                    <a:lnTo>
                      <a:pt x="133" y="114"/>
                    </a:lnTo>
                    <a:lnTo>
                      <a:pt x="136" y="108"/>
                    </a:lnTo>
                    <a:lnTo>
                      <a:pt x="140" y="102"/>
                    </a:lnTo>
                    <a:lnTo>
                      <a:pt x="142" y="95"/>
                    </a:lnTo>
                    <a:lnTo>
                      <a:pt x="144" y="88"/>
                    </a:lnTo>
                    <a:lnTo>
                      <a:pt x="145" y="80"/>
                    </a:lnTo>
                    <a:lnTo>
                      <a:pt x="145" y="73"/>
                    </a:lnTo>
                    <a:lnTo>
                      <a:pt x="145" y="73"/>
                    </a:lnTo>
                    <a:lnTo>
                      <a:pt x="145" y="66"/>
                    </a:lnTo>
                    <a:lnTo>
                      <a:pt x="144" y="59"/>
                    </a:lnTo>
                    <a:lnTo>
                      <a:pt x="142" y="52"/>
                    </a:lnTo>
                    <a:lnTo>
                      <a:pt x="140" y="45"/>
                    </a:lnTo>
                    <a:lnTo>
                      <a:pt x="136" y="39"/>
                    </a:lnTo>
                    <a:lnTo>
                      <a:pt x="133" y="32"/>
                    </a:lnTo>
                    <a:lnTo>
                      <a:pt x="129" y="27"/>
                    </a:lnTo>
                    <a:lnTo>
                      <a:pt x="124" y="22"/>
                    </a:lnTo>
                    <a:lnTo>
                      <a:pt x="119" y="18"/>
                    </a:lnTo>
                    <a:lnTo>
                      <a:pt x="113" y="13"/>
                    </a:lnTo>
                    <a:lnTo>
                      <a:pt x="108" y="9"/>
                    </a:lnTo>
                    <a:lnTo>
                      <a:pt x="101" y="7"/>
                    </a:lnTo>
                    <a:lnTo>
                      <a:pt x="94" y="4"/>
                    </a:lnTo>
                    <a:lnTo>
                      <a:pt x="87" y="3"/>
                    </a:lnTo>
                    <a:lnTo>
                      <a:pt x="80" y="2"/>
                    </a:lnTo>
                    <a:lnTo>
                      <a:pt x="73" y="0"/>
                    </a:lnTo>
                    <a:lnTo>
                      <a:pt x="73" y="0"/>
                    </a:lnTo>
                    <a:close/>
                    <a:moveTo>
                      <a:pt x="73" y="136"/>
                    </a:moveTo>
                    <a:lnTo>
                      <a:pt x="73" y="136"/>
                    </a:lnTo>
                    <a:lnTo>
                      <a:pt x="66" y="136"/>
                    </a:lnTo>
                    <a:lnTo>
                      <a:pt x="60" y="135"/>
                    </a:lnTo>
                    <a:lnTo>
                      <a:pt x="48" y="131"/>
                    </a:lnTo>
                    <a:lnTo>
                      <a:pt x="37" y="125"/>
                    </a:lnTo>
                    <a:lnTo>
                      <a:pt x="29" y="118"/>
                    </a:lnTo>
                    <a:lnTo>
                      <a:pt x="20" y="108"/>
                    </a:lnTo>
                    <a:lnTo>
                      <a:pt x="15" y="98"/>
                    </a:lnTo>
                    <a:lnTo>
                      <a:pt x="12" y="86"/>
                    </a:lnTo>
                    <a:lnTo>
                      <a:pt x="11" y="79"/>
                    </a:lnTo>
                    <a:lnTo>
                      <a:pt x="10" y="73"/>
                    </a:lnTo>
                    <a:lnTo>
                      <a:pt x="10" y="73"/>
                    </a:lnTo>
                    <a:lnTo>
                      <a:pt x="11" y="67"/>
                    </a:lnTo>
                    <a:lnTo>
                      <a:pt x="12" y="60"/>
                    </a:lnTo>
                    <a:lnTo>
                      <a:pt x="15" y="48"/>
                    </a:lnTo>
                    <a:lnTo>
                      <a:pt x="20" y="38"/>
                    </a:lnTo>
                    <a:lnTo>
                      <a:pt x="29" y="29"/>
                    </a:lnTo>
                    <a:lnTo>
                      <a:pt x="37" y="22"/>
                    </a:lnTo>
                    <a:lnTo>
                      <a:pt x="48" y="15"/>
                    </a:lnTo>
                    <a:lnTo>
                      <a:pt x="60" y="12"/>
                    </a:lnTo>
                    <a:lnTo>
                      <a:pt x="66" y="11"/>
                    </a:lnTo>
                    <a:lnTo>
                      <a:pt x="73" y="10"/>
                    </a:lnTo>
                    <a:lnTo>
                      <a:pt x="73" y="10"/>
                    </a:lnTo>
                    <a:lnTo>
                      <a:pt x="79" y="11"/>
                    </a:lnTo>
                    <a:lnTo>
                      <a:pt x="85" y="12"/>
                    </a:lnTo>
                    <a:lnTo>
                      <a:pt x="97" y="15"/>
                    </a:lnTo>
                    <a:lnTo>
                      <a:pt x="108" y="22"/>
                    </a:lnTo>
                    <a:lnTo>
                      <a:pt x="117" y="29"/>
                    </a:lnTo>
                    <a:lnTo>
                      <a:pt x="125" y="38"/>
                    </a:lnTo>
                    <a:lnTo>
                      <a:pt x="130" y="48"/>
                    </a:lnTo>
                    <a:lnTo>
                      <a:pt x="134" y="60"/>
                    </a:lnTo>
                    <a:lnTo>
                      <a:pt x="135" y="67"/>
                    </a:lnTo>
                    <a:lnTo>
                      <a:pt x="135" y="73"/>
                    </a:lnTo>
                    <a:lnTo>
                      <a:pt x="135" y="73"/>
                    </a:lnTo>
                    <a:lnTo>
                      <a:pt x="135" y="79"/>
                    </a:lnTo>
                    <a:lnTo>
                      <a:pt x="134" y="86"/>
                    </a:lnTo>
                    <a:lnTo>
                      <a:pt x="130" y="98"/>
                    </a:lnTo>
                    <a:lnTo>
                      <a:pt x="125" y="108"/>
                    </a:lnTo>
                    <a:lnTo>
                      <a:pt x="117" y="118"/>
                    </a:lnTo>
                    <a:lnTo>
                      <a:pt x="108" y="125"/>
                    </a:lnTo>
                    <a:lnTo>
                      <a:pt x="97" y="131"/>
                    </a:lnTo>
                    <a:lnTo>
                      <a:pt x="85" y="135"/>
                    </a:lnTo>
                    <a:lnTo>
                      <a:pt x="79" y="136"/>
                    </a:lnTo>
                    <a:lnTo>
                      <a:pt x="73" y="136"/>
                    </a:lnTo>
                    <a:lnTo>
                      <a:pt x="73" y="1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77686" tIns="238844" rIns="477686" bIns="238844" numCol="1" anchor="t" anchorCtr="0" compatLnSpc="1">
                <a:prstTxWarp prst="textNoShape">
                  <a:avLst/>
                </a:prstTxWarp>
              </a:bodyPr>
              <a:lstStyle/>
              <a:p>
                <a:pPr defTabSz="4777489">
                  <a:defRPr/>
                </a:pPr>
                <a:endParaRPr lang="zh-CN" altLang="en-US" sz="1998" kern="0">
                  <a:solidFill>
                    <a:srgbClr val="1D1D1A"/>
                  </a:solidFill>
                  <a:latin typeface="+mj-lt"/>
                  <a:ea typeface="微软雅黑" panose="020B0503020204020204" pitchFamily="34" charset="-122"/>
                  <a:cs typeface="Arial" panose="020B0604020202020204" pitchFamily="34" charset="0"/>
                </a:endParaRPr>
              </a:p>
            </p:txBody>
          </p:sp>
        </p:grpSp>
        <p:grpSp>
          <p:nvGrpSpPr>
            <p:cNvPr id="28" name="组合 206">
              <a:extLst>
                <a:ext uri="{FF2B5EF4-FFF2-40B4-BE49-F238E27FC236}">
                  <a16:creationId xmlns:a16="http://schemas.microsoft.com/office/drawing/2014/main" id="{DF2550BC-304D-66CE-4F9A-9C701EB88C0B}"/>
                </a:ext>
              </a:extLst>
            </p:cNvPr>
            <p:cNvGrpSpPr>
              <a:grpSpLocks/>
            </p:cNvGrpSpPr>
            <p:nvPr/>
          </p:nvGrpSpPr>
          <p:grpSpPr bwMode="auto">
            <a:xfrm flipH="1">
              <a:off x="10246066" y="2885373"/>
              <a:ext cx="340961" cy="529116"/>
              <a:chOff x="7724775" y="2230438"/>
              <a:chExt cx="444500" cy="644525"/>
            </a:xfrm>
            <a:solidFill>
              <a:srgbClr val="15B0E8"/>
            </a:solidFill>
          </p:grpSpPr>
          <p:sp>
            <p:nvSpPr>
              <p:cNvPr id="160" name="Freeform 165">
                <a:extLst>
                  <a:ext uri="{FF2B5EF4-FFF2-40B4-BE49-F238E27FC236}">
                    <a16:creationId xmlns:a16="http://schemas.microsoft.com/office/drawing/2014/main" id="{6D0AAC71-2EC9-98BD-6330-C6EE48D3FB0E}"/>
                  </a:ext>
                </a:extLst>
              </p:cNvPr>
              <p:cNvSpPr>
                <a:spLocks noEditPoints="1"/>
              </p:cNvSpPr>
              <p:nvPr/>
            </p:nvSpPr>
            <p:spPr bwMode="auto">
              <a:xfrm>
                <a:off x="7724775" y="2230438"/>
                <a:ext cx="444500" cy="644525"/>
              </a:xfrm>
              <a:custGeom>
                <a:avLst/>
                <a:gdLst>
                  <a:gd name="T0" fmla="*/ 2147483646 w 1060"/>
                  <a:gd name="T1" fmla="*/ 2147483646 h 1536"/>
                  <a:gd name="T2" fmla="*/ 2147483646 w 1060"/>
                  <a:gd name="T3" fmla="*/ 2147483646 h 1536"/>
                  <a:gd name="T4" fmla="*/ 2147483646 w 1060"/>
                  <a:gd name="T5" fmla="*/ 2147483646 h 1536"/>
                  <a:gd name="T6" fmla="*/ 2147483646 w 1060"/>
                  <a:gd name="T7" fmla="*/ 2147483646 h 1536"/>
                  <a:gd name="T8" fmla="*/ 2147483646 w 1060"/>
                  <a:gd name="T9" fmla="*/ 2147483646 h 1536"/>
                  <a:gd name="T10" fmla="*/ 2147483646 w 1060"/>
                  <a:gd name="T11" fmla="*/ 2147483646 h 1536"/>
                  <a:gd name="T12" fmla="*/ 2147483646 w 1060"/>
                  <a:gd name="T13" fmla="*/ 2147483646 h 1536"/>
                  <a:gd name="T14" fmla="*/ 2147483646 w 1060"/>
                  <a:gd name="T15" fmla="*/ 2147483646 h 1536"/>
                  <a:gd name="T16" fmla="*/ 2147483646 w 1060"/>
                  <a:gd name="T17" fmla="*/ 2147483646 h 1536"/>
                  <a:gd name="T18" fmla="*/ 2147483646 w 1060"/>
                  <a:gd name="T19" fmla="*/ 2147483646 h 1536"/>
                  <a:gd name="T20" fmla="*/ 2147483646 w 1060"/>
                  <a:gd name="T21" fmla="*/ 2147483646 h 1536"/>
                  <a:gd name="T22" fmla="*/ 2147483646 w 1060"/>
                  <a:gd name="T23" fmla="*/ 2147483646 h 1536"/>
                  <a:gd name="T24" fmla="*/ 2147483646 w 1060"/>
                  <a:gd name="T25" fmla="*/ 2147483646 h 1536"/>
                  <a:gd name="T26" fmla="*/ 2147483646 w 1060"/>
                  <a:gd name="T27" fmla="*/ 2147483646 h 1536"/>
                  <a:gd name="T28" fmla="*/ 2147483646 w 1060"/>
                  <a:gd name="T29" fmla="*/ 2147483646 h 1536"/>
                  <a:gd name="T30" fmla="*/ 2147483646 w 1060"/>
                  <a:gd name="T31" fmla="*/ 2147483646 h 1536"/>
                  <a:gd name="T32" fmla="*/ 2147483646 w 1060"/>
                  <a:gd name="T33" fmla="*/ 2147483646 h 1536"/>
                  <a:gd name="T34" fmla="*/ 2147483646 w 1060"/>
                  <a:gd name="T35" fmla="*/ 2147483646 h 1536"/>
                  <a:gd name="T36" fmla="*/ 2147483646 w 1060"/>
                  <a:gd name="T37" fmla="*/ 2147483646 h 1536"/>
                  <a:gd name="T38" fmla="*/ 2147483646 w 1060"/>
                  <a:gd name="T39" fmla="*/ 2147483646 h 1536"/>
                  <a:gd name="T40" fmla="*/ 2147483646 w 1060"/>
                  <a:gd name="T41" fmla="*/ 2147483646 h 1536"/>
                  <a:gd name="T42" fmla="*/ 2147483646 w 1060"/>
                  <a:gd name="T43" fmla="*/ 2147483646 h 1536"/>
                  <a:gd name="T44" fmla="*/ 2147483646 w 1060"/>
                  <a:gd name="T45" fmla="*/ 2147483646 h 1536"/>
                  <a:gd name="T46" fmla="*/ 2147483646 w 1060"/>
                  <a:gd name="T47" fmla="*/ 2147483646 h 1536"/>
                  <a:gd name="T48" fmla="*/ 2147483646 w 1060"/>
                  <a:gd name="T49" fmla="*/ 2147483646 h 1536"/>
                  <a:gd name="T50" fmla="*/ 2147483646 w 1060"/>
                  <a:gd name="T51" fmla="*/ 2147483646 h 1536"/>
                  <a:gd name="T52" fmla="*/ 2147483646 w 1060"/>
                  <a:gd name="T53" fmla="*/ 2147483646 h 1536"/>
                  <a:gd name="T54" fmla="*/ 2147483646 w 1060"/>
                  <a:gd name="T55" fmla="*/ 2147483646 h 1536"/>
                  <a:gd name="T56" fmla="*/ 2147483646 w 1060"/>
                  <a:gd name="T57" fmla="*/ 2147483646 h 1536"/>
                  <a:gd name="T58" fmla="*/ 2147483646 w 1060"/>
                  <a:gd name="T59" fmla="*/ 2147483646 h 1536"/>
                  <a:gd name="T60" fmla="*/ 2147483646 w 1060"/>
                  <a:gd name="T61" fmla="*/ 2147483646 h 1536"/>
                  <a:gd name="T62" fmla="*/ 2147483646 w 1060"/>
                  <a:gd name="T63" fmla="*/ 2147483646 h 1536"/>
                  <a:gd name="T64" fmla="*/ 2147483646 w 1060"/>
                  <a:gd name="T65" fmla="*/ 2147483646 h 1536"/>
                  <a:gd name="T66" fmla="*/ 2147483646 w 1060"/>
                  <a:gd name="T67" fmla="*/ 2147483646 h 1536"/>
                  <a:gd name="T68" fmla="*/ 2147483646 w 1060"/>
                  <a:gd name="T69" fmla="*/ 2147483646 h 1536"/>
                  <a:gd name="T70" fmla="*/ 2147483646 w 1060"/>
                  <a:gd name="T71" fmla="*/ 2147483646 h 1536"/>
                  <a:gd name="T72" fmla="*/ 2147483646 w 1060"/>
                  <a:gd name="T73" fmla="*/ 2147483646 h 1536"/>
                  <a:gd name="T74" fmla="*/ 2147483646 w 1060"/>
                  <a:gd name="T75" fmla="*/ 2147483646 h 1536"/>
                  <a:gd name="T76" fmla="*/ 2147483646 w 1060"/>
                  <a:gd name="T77" fmla="*/ 2147483646 h 1536"/>
                  <a:gd name="T78" fmla="*/ 2147483646 w 1060"/>
                  <a:gd name="T79" fmla="*/ 2147483646 h 1536"/>
                  <a:gd name="T80" fmla="*/ 2147483646 w 1060"/>
                  <a:gd name="T81" fmla="*/ 2147483646 h 1536"/>
                  <a:gd name="T82" fmla="*/ 2147483646 w 1060"/>
                  <a:gd name="T83" fmla="*/ 2147483646 h 1536"/>
                  <a:gd name="T84" fmla="*/ 2147483646 w 1060"/>
                  <a:gd name="T85" fmla="*/ 2147483646 h 1536"/>
                  <a:gd name="T86" fmla="*/ 2147483646 w 1060"/>
                  <a:gd name="T87" fmla="*/ 2147483646 h 1536"/>
                  <a:gd name="T88" fmla="*/ 2147483646 w 1060"/>
                  <a:gd name="T89" fmla="*/ 2147483646 h 1536"/>
                  <a:gd name="T90" fmla="*/ 2147483646 w 1060"/>
                  <a:gd name="T91" fmla="*/ 2147483646 h 1536"/>
                  <a:gd name="T92" fmla="*/ 2147483646 w 1060"/>
                  <a:gd name="T93" fmla="*/ 2147483646 h 1536"/>
                  <a:gd name="T94" fmla="*/ 2147483646 w 1060"/>
                  <a:gd name="T95" fmla="*/ 2147483646 h 1536"/>
                  <a:gd name="T96" fmla="*/ 2147483646 w 1060"/>
                  <a:gd name="T97" fmla="*/ 2147483646 h 1536"/>
                  <a:gd name="T98" fmla="*/ 2147483646 w 1060"/>
                  <a:gd name="T99" fmla="*/ 2147483646 h 1536"/>
                  <a:gd name="T100" fmla="*/ 2147483646 w 1060"/>
                  <a:gd name="T101" fmla="*/ 2147483646 h 1536"/>
                  <a:gd name="T102" fmla="*/ 2147483646 w 1060"/>
                  <a:gd name="T103" fmla="*/ 2147483646 h 1536"/>
                  <a:gd name="T104" fmla="*/ 2147483646 w 1060"/>
                  <a:gd name="T105" fmla="*/ 2147483646 h 1536"/>
                  <a:gd name="T106" fmla="*/ 2147483646 w 1060"/>
                  <a:gd name="T107" fmla="*/ 2147483646 h 1536"/>
                  <a:gd name="T108" fmla="*/ 2147483646 w 1060"/>
                  <a:gd name="T109" fmla="*/ 2147483646 h 1536"/>
                  <a:gd name="T110" fmla="*/ 2147483646 w 1060"/>
                  <a:gd name="T111" fmla="*/ 2147483646 h 1536"/>
                  <a:gd name="T112" fmla="*/ 2147483646 w 1060"/>
                  <a:gd name="T113" fmla="*/ 2147483646 h 1536"/>
                  <a:gd name="T114" fmla="*/ 2147483646 w 1060"/>
                  <a:gd name="T115" fmla="*/ 2147483646 h 1536"/>
                  <a:gd name="T116" fmla="*/ 2147483646 w 1060"/>
                  <a:gd name="T117" fmla="*/ 2147483646 h 1536"/>
                  <a:gd name="T118" fmla="*/ 2147483646 w 1060"/>
                  <a:gd name="T119" fmla="*/ 2147483646 h 1536"/>
                  <a:gd name="T120" fmla="*/ 2147483646 w 1060"/>
                  <a:gd name="T121" fmla="*/ 2147483646 h 1536"/>
                  <a:gd name="T122" fmla="*/ 2147483646 w 1060"/>
                  <a:gd name="T123" fmla="*/ 2147483646 h 1536"/>
                  <a:gd name="T124" fmla="*/ 2147483646 w 1060"/>
                  <a:gd name="T125" fmla="*/ 2147483646 h 1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060"/>
                  <a:gd name="T190" fmla="*/ 0 h 1536"/>
                  <a:gd name="T191" fmla="*/ 1060 w 1060"/>
                  <a:gd name="T192" fmla="*/ 1536 h 1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060" h="1536">
                    <a:moveTo>
                      <a:pt x="943" y="272"/>
                    </a:moveTo>
                    <a:lnTo>
                      <a:pt x="943" y="272"/>
                    </a:lnTo>
                    <a:lnTo>
                      <a:pt x="820" y="337"/>
                    </a:lnTo>
                    <a:lnTo>
                      <a:pt x="761" y="303"/>
                    </a:lnTo>
                    <a:lnTo>
                      <a:pt x="761" y="236"/>
                    </a:lnTo>
                    <a:lnTo>
                      <a:pt x="820" y="202"/>
                    </a:lnTo>
                    <a:lnTo>
                      <a:pt x="943" y="272"/>
                    </a:lnTo>
                    <a:close/>
                    <a:moveTo>
                      <a:pt x="836" y="135"/>
                    </a:moveTo>
                    <a:lnTo>
                      <a:pt x="836" y="135"/>
                    </a:lnTo>
                    <a:cubicBezTo>
                      <a:pt x="826" y="129"/>
                      <a:pt x="813" y="129"/>
                      <a:pt x="803" y="135"/>
                    </a:cubicBezTo>
                    <a:lnTo>
                      <a:pt x="711" y="188"/>
                    </a:lnTo>
                    <a:cubicBezTo>
                      <a:pt x="701" y="194"/>
                      <a:pt x="694" y="205"/>
                      <a:pt x="694" y="217"/>
                    </a:cubicBezTo>
                    <a:lnTo>
                      <a:pt x="694" y="322"/>
                    </a:lnTo>
                    <a:cubicBezTo>
                      <a:pt x="694" y="334"/>
                      <a:pt x="701" y="345"/>
                      <a:pt x="711" y="351"/>
                    </a:cubicBezTo>
                    <a:lnTo>
                      <a:pt x="803" y="404"/>
                    </a:lnTo>
                    <a:cubicBezTo>
                      <a:pt x="813" y="410"/>
                      <a:pt x="825" y="410"/>
                      <a:pt x="835" y="405"/>
                    </a:cubicBezTo>
                    <a:lnTo>
                      <a:pt x="958" y="339"/>
                    </a:lnTo>
                    <a:lnTo>
                      <a:pt x="977" y="374"/>
                    </a:lnTo>
                    <a:lnTo>
                      <a:pt x="819" y="465"/>
                    </a:lnTo>
                    <a:lnTo>
                      <a:pt x="633" y="358"/>
                    </a:lnTo>
                    <a:cubicBezTo>
                      <a:pt x="625" y="353"/>
                      <a:pt x="615" y="352"/>
                      <a:pt x="606" y="355"/>
                    </a:cubicBezTo>
                    <a:lnTo>
                      <a:pt x="554" y="355"/>
                    </a:lnTo>
                    <a:lnTo>
                      <a:pt x="554" y="345"/>
                    </a:lnTo>
                    <a:lnTo>
                      <a:pt x="554" y="194"/>
                    </a:lnTo>
                    <a:lnTo>
                      <a:pt x="554" y="184"/>
                    </a:lnTo>
                    <a:lnTo>
                      <a:pt x="606" y="184"/>
                    </a:lnTo>
                    <a:cubicBezTo>
                      <a:pt x="615" y="187"/>
                      <a:pt x="625" y="186"/>
                      <a:pt x="633" y="181"/>
                    </a:cubicBezTo>
                    <a:lnTo>
                      <a:pt x="819" y="74"/>
                    </a:lnTo>
                    <a:lnTo>
                      <a:pt x="978" y="165"/>
                    </a:lnTo>
                    <a:lnTo>
                      <a:pt x="957" y="203"/>
                    </a:lnTo>
                    <a:lnTo>
                      <a:pt x="836" y="135"/>
                    </a:lnTo>
                    <a:close/>
                    <a:moveTo>
                      <a:pt x="344" y="312"/>
                    </a:moveTo>
                    <a:lnTo>
                      <a:pt x="344" y="312"/>
                    </a:lnTo>
                    <a:lnTo>
                      <a:pt x="344" y="274"/>
                    </a:lnTo>
                    <a:cubicBezTo>
                      <a:pt x="344" y="258"/>
                      <a:pt x="341" y="242"/>
                      <a:pt x="336" y="227"/>
                    </a:cubicBezTo>
                    <a:lnTo>
                      <a:pt x="487" y="227"/>
                    </a:lnTo>
                    <a:lnTo>
                      <a:pt x="487" y="312"/>
                    </a:lnTo>
                    <a:lnTo>
                      <a:pt x="344" y="312"/>
                    </a:lnTo>
                    <a:close/>
                    <a:moveTo>
                      <a:pt x="269" y="1205"/>
                    </a:moveTo>
                    <a:lnTo>
                      <a:pt x="269" y="1205"/>
                    </a:lnTo>
                    <a:lnTo>
                      <a:pt x="85" y="834"/>
                    </a:lnTo>
                    <a:cubicBezTo>
                      <a:pt x="59" y="783"/>
                      <a:pt x="80" y="720"/>
                      <a:pt x="131" y="695"/>
                    </a:cubicBezTo>
                    <a:cubicBezTo>
                      <a:pt x="183" y="669"/>
                      <a:pt x="245" y="690"/>
                      <a:pt x="271" y="741"/>
                    </a:cubicBezTo>
                    <a:lnTo>
                      <a:pt x="503" y="1205"/>
                    </a:lnTo>
                    <a:lnTo>
                      <a:pt x="269" y="1205"/>
                    </a:lnTo>
                    <a:close/>
                    <a:moveTo>
                      <a:pt x="171" y="175"/>
                    </a:moveTo>
                    <a:lnTo>
                      <a:pt x="171" y="175"/>
                    </a:lnTo>
                    <a:cubicBezTo>
                      <a:pt x="199" y="174"/>
                      <a:pt x="225" y="184"/>
                      <a:pt x="245" y="204"/>
                    </a:cubicBezTo>
                    <a:cubicBezTo>
                      <a:pt x="265" y="223"/>
                      <a:pt x="277" y="249"/>
                      <a:pt x="278" y="275"/>
                    </a:cubicBezTo>
                    <a:lnTo>
                      <a:pt x="277" y="338"/>
                    </a:lnTo>
                    <a:cubicBezTo>
                      <a:pt x="277" y="341"/>
                      <a:pt x="277" y="343"/>
                      <a:pt x="277" y="345"/>
                    </a:cubicBezTo>
                    <a:cubicBezTo>
                      <a:pt x="277" y="347"/>
                      <a:pt x="277" y="349"/>
                      <a:pt x="277" y="351"/>
                    </a:cubicBezTo>
                    <a:lnTo>
                      <a:pt x="276" y="648"/>
                    </a:lnTo>
                    <a:cubicBezTo>
                      <a:pt x="226" y="613"/>
                      <a:pt x="159" y="606"/>
                      <a:pt x="102" y="635"/>
                    </a:cubicBezTo>
                    <a:cubicBezTo>
                      <a:pt x="90" y="641"/>
                      <a:pt x="79" y="648"/>
                      <a:pt x="69" y="656"/>
                    </a:cubicBezTo>
                    <a:lnTo>
                      <a:pt x="69" y="282"/>
                    </a:lnTo>
                    <a:cubicBezTo>
                      <a:pt x="68" y="225"/>
                      <a:pt x="113" y="177"/>
                      <a:pt x="171" y="175"/>
                    </a:cubicBezTo>
                    <a:close/>
                    <a:moveTo>
                      <a:pt x="1051" y="370"/>
                    </a:moveTo>
                    <a:lnTo>
                      <a:pt x="1051" y="370"/>
                    </a:lnTo>
                    <a:lnTo>
                      <a:pt x="1000" y="278"/>
                    </a:lnTo>
                    <a:cubicBezTo>
                      <a:pt x="998" y="276"/>
                      <a:pt x="997" y="274"/>
                      <a:pt x="995" y="272"/>
                    </a:cubicBezTo>
                    <a:cubicBezTo>
                      <a:pt x="997" y="270"/>
                      <a:pt x="999" y="268"/>
                      <a:pt x="1000" y="265"/>
                    </a:cubicBezTo>
                    <a:lnTo>
                      <a:pt x="1052" y="168"/>
                    </a:lnTo>
                    <a:cubicBezTo>
                      <a:pt x="1060" y="152"/>
                      <a:pt x="1055" y="132"/>
                      <a:pt x="1039" y="123"/>
                    </a:cubicBezTo>
                    <a:lnTo>
                      <a:pt x="836" y="6"/>
                    </a:lnTo>
                    <a:cubicBezTo>
                      <a:pt x="826" y="0"/>
                      <a:pt x="813" y="0"/>
                      <a:pt x="803" y="6"/>
                    </a:cubicBezTo>
                    <a:lnTo>
                      <a:pt x="610" y="117"/>
                    </a:lnTo>
                    <a:lnTo>
                      <a:pt x="520" y="117"/>
                    </a:lnTo>
                    <a:cubicBezTo>
                      <a:pt x="502" y="117"/>
                      <a:pt x="487" y="132"/>
                      <a:pt x="487" y="151"/>
                    </a:cubicBezTo>
                    <a:lnTo>
                      <a:pt x="487" y="161"/>
                    </a:lnTo>
                    <a:lnTo>
                      <a:pt x="296" y="161"/>
                    </a:lnTo>
                    <a:cubicBezTo>
                      <a:pt x="294" y="159"/>
                      <a:pt x="293" y="157"/>
                      <a:pt x="291" y="155"/>
                    </a:cubicBezTo>
                    <a:cubicBezTo>
                      <a:pt x="258" y="124"/>
                      <a:pt x="214" y="107"/>
                      <a:pt x="169" y="108"/>
                    </a:cubicBezTo>
                    <a:cubicBezTo>
                      <a:pt x="75" y="111"/>
                      <a:pt x="0" y="190"/>
                      <a:pt x="3" y="283"/>
                    </a:cubicBezTo>
                    <a:lnTo>
                      <a:pt x="2" y="775"/>
                    </a:lnTo>
                    <a:cubicBezTo>
                      <a:pt x="2" y="782"/>
                      <a:pt x="4" y="788"/>
                      <a:pt x="7" y="793"/>
                    </a:cubicBezTo>
                    <a:cubicBezTo>
                      <a:pt x="8" y="817"/>
                      <a:pt x="13" y="841"/>
                      <a:pt x="25" y="864"/>
                    </a:cubicBezTo>
                    <a:lnTo>
                      <a:pt x="195" y="1205"/>
                    </a:lnTo>
                    <a:lnTo>
                      <a:pt x="155" y="1205"/>
                    </a:lnTo>
                    <a:cubicBezTo>
                      <a:pt x="137" y="1205"/>
                      <a:pt x="122" y="1220"/>
                      <a:pt x="122" y="1238"/>
                    </a:cubicBezTo>
                    <a:lnTo>
                      <a:pt x="122" y="1308"/>
                    </a:lnTo>
                    <a:lnTo>
                      <a:pt x="61" y="1308"/>
                    </a:lnTo>
                    <a:cubicBezTo>
                      <a:pt x="42" y="1308"/>
                      <a:pt x="28" y="1323"/>
                      <a:pt x="28" y="1342"/>
                    </a:cubicBezTo>
                    <a:lnTo>
                      <a:pt x="28" y="1474"/>
                    </a:lnTo>
                    <a:cubicBezTo>
                      <a:pt x="28" y="1492"/>
                      <a:pt x="42" y="1507"/>
                      <a:pt x="61" y="1507"/>
                    </a:cubicBezTo>
                    <a:lnTo>
                      <a:pt x="239" y="1507"/>
                    </a:lnTo>
                    <a:cubicBezTo>
                      <a:pt x="252" y="1524"/>
                      <a:pt x="272" y="1536"/>
                      <a:pt x="295" y="1536"/>
                    </a:cubicBezTo>
                    <a:cubicBezTo>
                      <a:pt x="334" y="1536"/>
                      <a:pt x="365" y="1504"/>
                      <a:pt x="365" y="1466"/>
                    </a:cubicBezTo>
                    <a:cubicBezTo>
                      <a:pt x="365" y="1428"/>
                      <a:pt x="334" y="1397"/>
                      <a:pt x="295" y="1397"/>
                    </a:cubicBezTo>
                    <a:cubicBezTo>
                      <a:pt x="266" y="1397"/>
                      <a:pt x="241" y="1415"/>
                      <a:pt x="231" y="1440"/>
                    </a:cubicBezTo>
                    <a:lnTo>
                      <a:pt x="94" y="1440"/>
                    </a:lnTo>
                    <a:lnTo>
                      <a:pt x="94" y="1375"/>
                    </a:lnTo>
                    <a:lnTo>
                      <a:pt x="155" y="1375"/>
                    </a:lnTo>
                    <a:cubicBezTo>
                      <a:pt x="174" y="1375"/>
                      <a:pt x="189" y="1360"/>
                      <a:pt x="189" y="1342"/>
                    </a:cubicBezTo>
                    <a:lnTo>
                      <a:pt x="189" y="1272"/>
                    </a:lnTo>
                    <a:lnTo>
                      <a:pt x="557" y="1272"/>
                    </a:lnTo>
                    <a:cubicBezTo>
                      <a:pt x="557" y="1272"/>
                      <a:pt x="557" y="1272"/>
                      <a:pt x="557" y="1272"/>
                    </a:cubicBezTo>
                    <a:cubicBezTo>
                      <a:pt x="557" y="1272"/>
                      <a:pt x="557" y="1272"/>
                      <a:pt x="557" y="1272"/>
                    </a:cubicBezTo>
                    <a:lnTo>
                      <a:pt x="585" y="1272"/>
                    </a:lnTo>
                    <a:lnTo>
                      <a:pt x="585" y="1342"/>
                    </a:lnTo>
                    <a:cubicBezTo>
                      <a:pt x="585" y="1360"/>
                      <a:pt x="600" y="1375"/>
                      <a:pt x="618" y="1375"/>
                    </a:cubicBezTo>
                    <a:lnTo>
                      <a:pt x="679" y="1375"/>
                    </a:lnTo>
                    <a:lnTo>
                      <a:pt x="679" y="1440"/>
                    </a:lnTo>
                    <a:lnTo>
                      <a:pt x="573" y="1440"/>
                    </a:lnTo>
                    <a:cubicBezTo>
                      <a:pt x="562" y="1415"/>
                      <a:pt x="538" y="1397"/>
                      <a:pt x="508" y="1397"/>
                    </a:cubicBezTo>
                    <a:cubicBezTo>
                      <a:pt x="470" y="1397"/>
                      <a:pt x="439" y="1428"/>
                      <a:pt x="439" y="1466"/>
                    </a:cubicBezTo>
                    <a:cubicBezTo>
                      <a:pt x="439" y="1504"/>
                      <a:pt x="470" y="1536"/>
                      <a:pt x="508" y="1536"/>
                    </a:cubicBezTo>
                    <a:cubicBezTo>
                      <a:pt x="531" y="1536"/>
                      <a:pt x="552" y="1524"/>
                      <a:pt x="564" y="1507"/>
                    </a:cubicBezTo>
                    <a:lnTo>
                      <a:pt x="713" y="1507"/>
                    </a:lnTo>
                    <a:cubicBezTo>
                      <a:pt x="731" y="1507"/>
                      <a:pt x="746" y="1492"/>
                      <a:pt x="746" y="1474"/>
                    </a:cubicBezTo>
                    <a:lnTo>
                      <a:pt x="746" y="1342"/>
                    </a:lnTo>
                    <a:cubicBezTo>
                      <a:pt x="746" y="1323"/>
                      <a:pt x="731" y="1308"/>
                      <a:pt x="713" y="1308"/>
                    </a:cubicBezTo>
                    <a:lnTo>
                      <a:pt x="651" y="1308"/>
                    </a:lnTo>
                    <a:lnTo>
                      <a:pt x="651" y="1238"/>
                    </a:lnTo>
                    <a:cubicBezTo>
                      <a:pt x="651" y="1220"/>
                      <a:pt x="636" y="1205"/>
                      <a:pt x="618" y="1205"/>
                    </a:cubicBezTo>
                    <a:lnTo>
                      <a:pt x="577" y="1205"/>
                    </a:lnTo>
                    <a:lnTo>
                      <a:pt x="342" y="733"/>
                    </a:lnTo>
                    <a:lnTo>
                      <a:pt x="344" y="378"/>
                    </a:lnTo>
                    <a:lnTo>
                      <a:pt x="487" y="378"/>
                    </a:lnTo>
                    <a:lnTo>
                      <a:pt x="487" y="388"/>
                    </a:lnTo>
                    <a:cubicBezTo>
                      <a:pt x="487" y="407"/>
                      <a:pt x="502" y="422"/>
                      <a:pt x="520" y="422"/>
                    </a:cubicBezTo>
                    <a:lnTo>
                      <a:pt x="610" y="422"/>
                    </a:lnTo>
                    <a:lnTo>
                      <a:pt x="803" y="533"/>
                    </a:lnTo>
                    <a:cubicBezTo>
                      <a:pt x="808" y="536"/>
                      <a:pt x="814" y="537"/>
                      <a:pt x="819" y="537"/>
                    </a:cubicBezTo>
                    <a:cubicBezTo>
                      <a:pt x="825" y="537"/>
                      <a:pt x="831" y="536"/>
                      <a:pt x="836" y="533"/>
                    </a:cubicBezTo>
                    <a:lnTo>
                      <a:pt x="1039" y="416"/>
                    </a:lnTo>
                    <a:cubicBezTo>
                      <a:pt x="1055" y="406"/>
                      <a:pt x="1060" y="386"/>
                      <a:pt x="1051" y="370"/>
                    </a:cubicBezTo>
                    <a:close/>
                  </a:path>
                </a:pathLst>
              </a:custGeom>
              <a:grpFill/>
              <a:ln w="0">
                <a:noFill/>
                <a:round/>
                <a:headEnd/>
                <a:tailEnd/>
              </a:ln>
            </p:spPr>
            <p:txBody>
              <a:bodyPr/>
              <a:lstStyle/>
              <a:p>
                <a:pPr defTabSz="4777489">
                  <a:defRPr/>
                </a:pPr>
                <a:endParaRPr lang="zh-CN" altLang="en-US" sz="1998" kern="0">
                  <a:solidFill>
                    <a:srgbClr val="1D1D1A"/>
                  </a:solidFill>
                  <a:latin typeface="+mj-lt"/>
                  <a:ea typeface="微软雅黑" panose="020B0503020204020204" pitchFamily="34" charset="-122"/>
                  <a:cs typeface="Arial" panose="020B0604020202020204" pitchFamily="34" charset="0"/>
                </a:endParaRPr>
              </a:p>
            </p:txBody>
          </p:sp>
          <p:sp>
            <p:nvSpPr>
              <p:cNvPr id="161" name="Freeform 168">
                <a:extLst>
                  <a:ext uri="{FF2B5EF4-FFF2-40B4-BE49-F238E27FC236}">
                    <a16:creationId xmlns:a16="http://schemas.microsoft.com/office/drawing/2014/main" id="{082AE9F4-3065-C303-7103-667439BB8DC9}"/>
                  </a:ext>
                </a:extLst>
              </p:cNvPr>
              <p:cNvSpPr>
                <a:spLocks noEditPoints="1"/>
              </p:cNvSpPr>
              <p:nvPr/>
            </p:nvSpPr>
            <p:spPr bwMode="auto">
              <a:xfrm>
                <a:off x="7764463" y="2541588"/>
                <a:ext cx="88900" cy="82550"/>
              </a:xfrm>
              <a:custGeom>
                <a:avLst/>
                <a:gdLst>
                  <a:gd name="T0" fmla="*/ 2147483646 w 210"/>
                  <a:gd name="T1" fmla="*/ 2147483646 h 196"/>
                  <a:gd name="T2" fmla="*/ 2147483646 w 210"/>
                  <a:gd name="T3" fmla="*/ 2147483646 h 196"/>
                  <a:gd name="T4" fmla="*/ 2147483646 w 210"/>
                  <a:gd name="T5" fmla="*/ 2147483646 h 196"/>
                  <a:gd name="T6" fmla="*/ 2147483646 w 210"/>
                  <a:gd name="T7" fmla="*/ 2147483646 h 196"/>
                  <a:gd name="T8" fmla="*/ 2147483646 w 210"/>
                  <a:gd name="T9" fmla="*/ 2147483646 h 196"/>
                  <a:gd name="T10" fmla="*/ 2147483646 w 210"/>
                  <a:gd name="T11" fmla="*/ 2147483646 h 196"/>
                  <a:gd name="T12" fmla="*/ 2147483646 w 210"/>
                  <a:gd name="T13" fmla="*/ 2147483646 h 196"/>
                  <a:gd name="T14" fmla="*/ 2147483646 w 210"/>
                  <a:gd name="T15" fmla="*/ 2147483646 h 196"/>
                  <a:gd name="T16" fmla="*/ 2147483646 w 210"/>
                  <a:gd name="T17" fmla="*/ 2147483646 h 196"/>
                  <a:gd name="T18" fmla="*/ 2147483646 w 210"/>
                  <a:gd name="T19" fmla="*/ 2147483646 h 196"/>
                  <a:gd name="T20" fmla="*/ 2147483646 w 210"/>
                  <a:gd name="T21" fmla="*/ 2147483646 h 196"/>
                  <a:gd name="T22" fmla="*/ 2147483646 w 210"/>
                  <a:gd name="T23" fmla="*/ 2147483646 h 196"/>
                  <a:gd name="T24" fmla="*/ 2147483646 w 210"/>
                  <a:gd name="T25" fmla="*/ 2147483646 h 196"/>
                  <a:gd name="T26" fmla="*/ 2147483646 w 210"/>
                  <a:gd name="T27" fmla="*/ 2147483646 h 196"/>
                  <a:gd name="T28" fmla="*/ 2147483646 w 210"/>
                  <a:gd name="T29" fmla="*/ 2147483646 h 196"/>
                  <a:gd name="T30" fmla="*/ 2147483646 w 210"/>
                  <a:gd name="T31" fmla="*/ 2147483646 h 196"/>
                  <a:gd name="T32" fmla="*/ 2147483646 w 210"/>
                  <a:gd name="T33" fmla="*/ 2147483646 h 196"/>
                  <a:gd name="T34" fmla="*/ 2147483646 w 210"/>
                  <a:gd name="T35" fmla="*/ 2147483646 h 196"/>
                  <a:gd name="T36" fmla="*/ 2147483646 w 210"/>
                  <a:gd name="T37" fmla="*/ 2147483646 h 19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10"/>
                  <a:gd name="T58" fmla="*/ 0 h 196"/>
                  <a:gd name="T59" fmla="*/ 210 w 210"/>
                  <a:gd name="T60" fmla="*/ 196 h 19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10" h="196">
                    <a:moveTo>
                      <a:pt x="139" y="109"/>
                    </a:moveTo>
                    <a:lnTo>
                      <a:pt x="139" y="109"/>
                    </a:lnTo>
                    <a:cubicBezTo>
                      <a:pt x="136" y="117"/>
                      <a:pt x="131" y="123"/>
                      <a:pt x="124" y="126"/>
                    </a:cubicBezTo>
                    <a:cubicBezTo>
                      <a:pt x="109" y="134"/>
                      <a:pt x="91" y="128"/>
                      <a:pt x="83" y="113"/>
                    </a:cubicBezTo>
                    <a:cubicBezTo>
                      <a:pt x="76" y="98"/>
                      <a:pt x="82" y="80"/>
                      <a:pt x="97" y="73"/>
                    </a:cubicBezTo>
                    <a:cubicBezTo>
                      <a:pt x="101" y="71"/>
                      <a:pt x="106" y="70"/>
                      <a:pt x="110" y="70"/>
                    </a:cubicBezTo>
                    <a:cubicBezTo>
                      <a:pt x="113" y="70"/>
                      <a:pt x="117" y="70"/>
                      <a:pt x="120" y="71"/>
                    </a:cubicBezTo>
                    <a:cubicBezTo>
                      <a:pt x="127" y="74"/>
                      <a:pt x="133" y="79"/>
                      <a:pt x="137" y="86"/>
                    </a:cubicBezTo>
                    <a:cubicBezTo>
                      <a:pt x="141" y="93"/>
                      <a:pt x="141" y="102"/>
                      <a:pt x="139" y="109"/>
                    </a:cubicBezTo>
                    <a:close/>
                    <a:moveTo>
                      <a:pt x="67" y="13"/>
                    </a:moveTo>
                    <a:lnTo>
                      <a:pt x="67" y="13"/>
                    </a:lnTo>
                    <a:cubicBezTo>
                      <a:pt x="19" y="37"/>
                      <a:pt x="0" y="95"/>
                      <a:pt x="24" y="143"/>
                    </a:cubicBezTo>
                    <a:cubicBezTo>
                      <a:pt x="41" y="177"/>
                      <a:pt x="75" y="196"/>
                      <a:pt x="110" y="196"/>
                    </a:cubicBezTo>
                    <a:cubicBezTo>
                      <a:pt x="125" y="196"/>
                      <a:pt x="140" y="193"/>
                      <a:pt x="153" y="186"/>
                    </a:cubicBezTo>
                    <a:cubicBezTo>
                      <a:pt x="176" y="175"/>
                      <a:pt x="194" y="155"/>
                      <a:pt x="202" y="130"/>
                    </a:cubicBezTo>
                    <a:cubicBezTo>
                      <a:pt x="210" y="106"/>
                      <a:pt x="208" y="80"/>
                      <a:pt x="197" y="56"/>
                    </a:cubicBezTo>
                    <a:cubicBezTo>
                      <a:pt x="185" y="33"/>
                      <a:pt x="165" y="16"/>
                      <a:pt x="141" y="8"/>
                    </a:cubicBezTo>
                    <a:cubicBezTo>
                      <a:pt x="116" y="0"/>
                      <a:pt x="90" y="2"/>
                      <a:pt x="67" y="13"/>
                    </a:cubicBezTo>
                    <a:close/>
                  </a:path>
                </a:pathLst>
              </a:custGeom>
              <a:grpFill/>
              <a:ln w="0">
                <a:noFill/>
                <a:round/>
                <a:headEnd/>
                <a:tailEnd/>
              </a:ln>
            </p:spPr>
            <p:txBody>
              <a:bodyPr/>
              <a:lstStyle/>
              <a:p>
                <a:pPr defTabSz="4777489">
                  <a:defRPr/>
                </a:pPr>
                <a:endParaRPr lang="zh-CN" altLang="en-US" sz="1998" kern="0">
                  <a:solidFill>
                    <a:srgbClr val="1D1D1A"/>
                  </a:solidFill>
                  <a:latin typeface="+mj-lt"/>
                  <a:ea typeface="微软雅黑" panose="020B0503020204020204" pitchFamily="34" charset="-122"/>
                  <a:cs typeface="Arial" panose="020B0604020202020204" pitchFamily="34" charset="0"/>
                </a:endParaRPr>
              </a:p>
            </p:txBody>
          </p:sp>
          <p:sp>
            <p:nvSpPr>
              <p:cNvPr id="162" name="Freeform 169">
                <a:extLst>
                  <a:ext uri="{FF2B5EF4-FFF2-40B4-BE49-F238E27FC236}">
                    <a16:creationId xmlns:a16="http://schemas.microsoft.com/office/drawing/2014/main" id="{5F50EB8D-F9ED-E154-66D1-C4493B27DADA}"/>
                  </a:ext>
                </a:extLst>
              </p:cNvPr>
              <p:cNvSpPr>
                <a:spLocks noEditPoints="1"/>
              </p:cNvSpPr>
              <p:nvPr/>
            </p:nvSpPr>
            <p:spPr bwMode="auto">
              <a:xfrm>
                <a:off x="7759700" y="2309813"/>
                <a:ext cx="79375" cy="74613"/>
              </a:xfrm>
              <a:custGeom>
                <a:avLst/>
                <a:gdLst>
                  <a:gd name="T0" fmla="*/ 2147483646 w 187"/>
                  <a:gd name="T1" fmla="*/ 2147483646 h 176"/>
                  <a:gd name="T2" fmla="*/ 2147483646 w 187"/>
                  <a:gd name="T3" fmla="*/ 2147483646 h 176"/>
                  <a:gd name="T4" fmla="*/ 2147483646 w 187"/>
                  <a:gd name="T5" fmla="*/ 2147483646 h 176"/>
                  <a:gd name="T6" fmla="*/ 2147483646 w 187"/>
                  <a:gd name="T7" fmla="*/ 2147483646 h 176"/>
                  <a:gd name="T8" fmla="*/ 2147483646 w 187"/>
                  <a:gd name="T9" fmla="*/ 2147483646 h 176"/>
                  <a:gd name="T10" fmla="*/ 2147483646 w 187"/>
                  <a:gd name="T11" fmla="*/ 2147483646 h 176"/>
                  <a:gd name="T12" fmla="*/ 2147483646 w 187"/>
                  <a:gd name="T13" fmla="*/ 2147483646 h 176"/>
                  <a:gd name="T14" fmla="*/ 2147483646 w 187"/>
                  <a:gd name="T15" fmla="*/ 2147483646 h 176"/>
                  <a:gd name="T16" fmla="*/ 2147483646 w 187"/>
                  <a:gd name="T17" fmla="*/ 2147483646 h 176"/>
                  <a:gd name="T18" fmla="*/ 2147483646 w 187"/>
                  <a:gd name="T19" fmla="*/ 2147483646 h 176"/>
                  <a:gd name="T20" fmla="*/ 2147483646 w 187"/>
                  <a:gd name="T21" fmla="*/ 2147483646 h 176"/>
                  <a:gd name="T22" fmla="*/ 2147483646 w 187"/>
                  <a:gd name="T23" fmla="*/ 2147483646 h 176"/>
                  <a:gd name="T24" fmla="*/ 2147483646 w 187"/>
                  <a:gd name="T25" fmla="*/ 2147483646 h 176"/>
                  <a:gd name="T26" fmla="*/ 2147483646 w 187"/>
                  <a:gd name="T27" fmla="*/ 2147483646 h 176"/>
                  <a:gd name="T28" fmla="*/ 2147483646 w 187"/>
                  <a:gd name="T29" fmla="*/ 2147483646 h 176"/>
                  <a:gd name="T30" fmla="*/ 2147483646 w 187"/>
                  <a:gd name="T31" fmla="*/ 2147483646 h 176"/>
                  <a:gd name="T32" fmla="*/ 2147483646 w 187"/>
                  <a:gd name="T33" fmla="*/ 2147483646 h 176"/>
                  <a:gd name="T34" fmla="*/ 2147483646 w 187"/>
                  <a:gd name="T35" fmla="*/ 2147483646 h 176"/>
                  <a:gd name="T36" fmla="*/ 2147483646 w 187"/>
                  <a:gd name="T37" fmla="*/ 2147483646 h 176"/>
                  <a:gd name="T38" fmla="*/ 2147483646 w 187"/>
                  <a:gd name="T39" fmla="*/ 2147483646 h 176"/>
                  <a:gd name="T40" fmla="*/ 2147483646 w 187"/>
                  <a:gd name="T41" fmla="*/ 2147483646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7"/>
                  <a:gd name="T64" fmla="*/ 0 h 176"/>
                  <a:gd name="T65" fmla="*/ 187 w 187"/>
                  <a:gd name="T66" fmla="*/ 176 h 17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7" h="176">
                    <a:moveTo>
                      <a:pt x="73" y="75"/>
                    </a:moveTo>
                    <a:lnTo>
                      <a:pt x="73" y="75"/>
                    </a:lnTo>
                    <a:cubicBezTo>
                      <a:pt x="77" y="71"/>
                      <a:pt x="82" y="69"/>
                      <a:pt x="87" y="68"/>
                    </a:cubicBezTo>
                    <a:cubicBezTo>
                      <a:pt x="88" y="68"/>
                      <a:pt x="88" y="68"/>
                      <a:pt x="89" y="68"/>
                    </a:cubicBezTo>
                    <a:cubicBezTo>
                      <a:pt x="94" y="68"/>
                      <a:pt x="99" y="70"/>
                      <a:pt x="102" y="73"/>
                    </a:cubicBezTo>
                    <a:cubicBezTo>
                      <a:pt x="111" y="81"/>
                      <a:pt x="112" y="94"/>
                      <a:pt x="105" y="102"/>
                    </a:cubicBezTo>
                    <a:cubicBezTo>
                      <a:pt x="101" y="107"/>
                      <a:pt x="96" y="109"/>
                      <a:pt x="91" y="110"/>
                    </a:cubicBezTo>
                    <a:cubicBezTo>
                      <a:pt x="85" y="110"/>
                      <a:pt x="80" y="108"/>
                      <a:pt x="76" y="105"/>
                    </a:cubicBezTo>
                    <a:cubicBezTo>
                      <a:pt x="71" y="101"/>
                      <a:pt x="69" y="96"/>
                      <a:pt x="68" y="91"/>
                    </a:cubicBezTo>
                    <a:cubicBezTo>
                      <a:pt x="68" y="85"/>
                      <a:pt x="70" y="80"/>
                      <a:pt x="73" y="75"/>
                    </a:cubicBezTo>
                    <a:close/>
                    <a:moveTo>
                      <a:pt x="32" y="155"/>
                    </a:moveTo>
                    <a:lnTo>
                      <a:pt x="32" y="155"/>
                    </a:lnTo>
                    <a:cubicBezTo>
                      <a:pt x="48" y="169"/>
                      <a:pt x="68" y="176"/>
                      <a:pt x="89" y="176"/>
                    </a:cubicBezTo>
                    <a:cubicBezTo>
                      <a:pt x="91" y="176"/>
                      <a:pt x="94" y="176"/>
                      <a:pt x="96" y="176"/>
                    </a:cubicBezTo>
                    <a:cubicBezTo>
                      <a:pt x="119" y="174"/>
                      <a:pt x="140" y="163"/>
                      <a:pt x="156" y="146"/>
                    </a:cubicBezTo>
                    <a:cubicBezTo>
                      <a:pt x="187" y="109"/>
                      <a:pt x="182" y="54"/>
                      <a:pt x="146" y="22"/>
                    </a:cubicBezTo>
                    <a:cubicBezTo>
                      <a:pt x="128" y="7"/>
                      <a:pt x="105" y="0"/>
                      <a:pt x="82" y="2"/>
                    </a:cubicBezTo>
                    <a:cubicBezTo>
                      <a:pt x="59" y="4"/>
                      <a:pt x="38" y="14"/>
                      <a:pt x="22" y="32"/>
                    </a:cubicBezTo>
                    <a:cubicBezTo>
                      <a:pt x="7" y="50"/>
                      <a:pt x="0" y="73"/>
                      <a:pt x="2" y="96"/>
                    </a:cubicBezTo>
                    <a:cubicBezTo>
                      <a:pt x="4" y="119"/>
                      <a:pt x="15" y="140"/>
                      <a:pt x="32" y="155"/>
                    </a:cubicBezTo>
                    <a:close/>
                  </a:path>
                </a:pathLst>
              </a:custGeom>
              <a:grpFill/>
              <a:ln w="0">
                <a:noFill/>
                <a:round/>
                <a:headEnd/>
                <a:tailEnd/>
              </a:ln>
            </p:spPr>
            <p:txBody>
              <a:bodyPr/>
              <a:lstStyle/>
              <a:p>
                <a:pPr defTabSz="4777489">
                  <a:defRPr/>
                </a:pPr>
                <a:endParaRPr lang="zh-CN" altLang="en-US" sz="1998" kern="0">
                  <a:solidFill>
                    <a:srgbClr val="1D1D1A"/>
                  </a:solidFill>
                  <a:latin typeface="+mj-lt"/>
                  <a:ea typeface="微软雅黑" panose="020B0503020204020204" pitchFamily="34" charset="-122"/>
                  <a:cs typeface="Arial" panose="020B0604020202020204" pitchFamily="34" charset="0"/>
                </a:endParaRPr>
              </a:p>
            </p:txBody>
          </p:sp>
        </p:grpSp>
        <p:grpSp>
          <p:nvGrpSpPr>
            <p:cNvPr id="29" name="组合 206">
              <a:extLst>
                <a:ext uri="{FF2B5EF4-FFF2-40B4-BE49-F238E27FC236}">
                  <a16:creationId xmlns:a16="http://schemas.microsoft.com/office/drawing/2014/main" id="{222F5BE9-C2C3-3784-F634-D16BADB5790B}"/>
                </a:ext>
              </a:extLst>
            </p:cNvPr>
            <p:cNvGrpSpPr>
              <a:grpSpLocks/>
            </p:cNvGrpSpPr>
            <p:nvPr/>
          </p:nvGrpSpPr>
          <p:grpSpPr bwMode="auto">
            <a:xfrm flipH="1">
              <a:off x="9610483" y="2100552"/>
              <a:ext cx="340961" cy="529116"/>
              <a:chOff x="7724775" y="2230438"/>
              <a:chExt cx="444500" cy="644525"/>
            </a:xfrm>
            <a:solidFill>
              <a:srgbClr val="15B0E8"/>
            </a:solidFill>
          </p:grpSpPr>
          <p:sp>
            <p:nvSpPr>
              <p:cNvPr id="157" name="Freeform 165">
                <a:extLst>
                  <a:ext uri="{FF2B5EF4-FFF2-40B4-BE49-F238E27FC236}">
                    <a16:creationId xmlns:a16="http://schemas.microsoft.com/office/drawing/2014/main" id="{61D24F00-6136-C3C4-26DE-97906D92F64F}"/>
                  </a:ext>
                </a:extLst>
              </p:cNvPr>
              <p:cNvSpPr>
                <a:spLocks noEditPoints="1"/>
              </p:cNvSpPr>
              <p:nvPr/>
            </p:nvSpPr>
            <p:spPr bwMode="auto">
              <a:xfrm>
                <a:off x="7724775" y="2230438"/>
                <a:ext cx="444500" cy="644525"/>
              </a:xfrm>
              <a:custGeom>
                <a:avLst/>
                <a:gdLst>
                  <a:gd name="T0" fmla="*/ 2147483646 w 1060"/>
                  <a:gd name="T1" fmla="*/ 2147483646 h 1536"/>
                  <a:gd name="T2" fmla="*/ 2147483646 w 1060"/>
                  <a:gd name="T3" fmla="*/ 2147483646 h 1536"/>
                  <a:gd name="T4" fmla="*/ 2147483646 w 1060"/>
                  <a:gd name="T5" fmla="*/ 2147483646 h 1536"/>
                  <a:gd name="T6" fmla="*/ 2147483646 w 1060"/>
                  <a:gd name="T7" fmla="*/ 2147483646 h 1536"/>
                  <a:gd name="T8" fmla="*/ 2147483646 w 1060"/>
                  <a:gd name="T9" fmla="*/ 2147483646 h 1536"/>
                  <a:gd name="T10" fmla="*/ 2147483646 w 1060"/>
                  <a:gd name="T11" fmla="*/ 2147483646 h 1536"/>
                  <a:gd name="T12" fmla="*/ 2147483646 w 1060"/>
                  <a:gd name="T13" fmla="*/ 2147483646 h 1536"/>
                  <a:gd name="T14" fmla="*/ 2147483646 w 1060"/>
                  <a:gd name="T15" fmla="*/ 2147483646 h 1536"/>
                  <a:gd name="T16" fmla="*/ 2147483646 w 1060"/>
                  <a:gd name="T17" fmla="*/ 2147483646 h 1536"/>
                  <a:gd name="T18" fmla="*/ 2147483646 w 1060"/>
                  <a:gd name="T19" fmla="*/ 2147483646 h 1536"/>
                  <a:gd name="T20" fmla="*/ 2147483646 w 1060"/>
                  <a:gd name="T21" fmla="*/ 2147483646 h 1536"/>
                  <a:gd name="T22" fmla="*/ 2147483646 w 1060"/>
                  <a:gd name="T23" fmla="*/ 2147483646 h 1536"/>
                  <a:gd name="T24" fmla="*/ 2147483646 w 1060"/>
                  <a:gd name="T25" fmla="*/ 2147483646 h 1536"/>
                  <a:gd name="T26" fmla="*/ 2147483646 w 1060"/>
                  <a:gd name="T27" fmla="*/ 2147483646 h 1536"/>
                  <a:gd name="T28" fmla="*/ 2147483646 w 1060"/>
                  <a:gd name="T29" fmla="*/ 2147483646 h 1536"/>
                  <a:gd name="T30" fmla="*/ 2147483646 w 1060"/>
                  <a:gd name="T31" fmla="*/ 2147483646 h 1536"/>
                  <a:gd name="T32" fmla="*/ 2147483646 w 1060"/>
                  <a:gd name="T33" fmla="*/ 2147483646 h 1536"/>
                  <a:gd name="T34" fmla="*/ 2147483646 w 1060"/>
                  <a:gd name="T35" fmla="*/ 2147483646 h 1536"/>
                  <a:gd name="T36" fmla="*/ 2147483646 w 1060"/>
                  <a:gd name="T37" fmla="*/ 2147483646 h 1536"/>
                  <a:gd name="T38" fmla="*/ 2147483646 w 1060"/>
                  <a:gd name="T39" fmla="*/ 2147483646 h 1536"/>
                  <a:gd name="T40" fmla="*/ 2147483646 w 1060"/>
                  <a:gd name="T41" fmla="*/ 2147483646 h 1536"/>
                  <a:gd name="T42" fmla="*/ 2147483646 w 1060"/>
                  <a:gd name="T43" fmla="*/ 2147483646 h 1536"/>
                  <a:gd name="T44" fmla="*/ 2147483646 w 1060"/>
                  <a:gd name="T45" fmla="*/ 2147483646 h 1536"/>
                  <a:gd name="T46" fmla="*/ 2147483646 w 1060"/>
                  <a:gd name="T47" fmla="*/ 2147483646 h 1536"/>
                  <a:gd name="T48" fmla="*/ 2147483646 w 1060"/>
                  <a:gd name="T49" fmla="*/ 2147483646 h 1536"/>
                  <a:gd name="T50" fmla="*/ 2147483646 w 1060"/>
                  <a:gd name="T51" fmla="*/ 2147483646 h 1536"/>
                  <a:gd name="T52" fmla="*/ 2147483646 w 1060"/>
                  <a:gd name="T53" fmla="*/ 2147483646 h 1536"/>
                  <a:gd name="T54" fmla="*/ 2147483646 w 1060"/>
                  <a:gd name="T55" fmla="*/ 2147483646 h 1536"/>
                  <a:gd name="T56" fmla="*/ 2147483646 w 1060"/>
                  <a:gd name="T57" fmla="*/ 2147483646 h 1536"/>
                  <a:gd name="T58" fmla="*/ 2147483646 w 1060"/>
                  <a:gd name="T59" fmla="*/ 2147483646 h 1536"/>
                  <a:gd name="T60" fmla="*/ 2147483646 w 1060"/>
                  <a:gd name="T61" fmla="*/ 2147483646 h 1536"/>
                  <a:gd name="T62" fmla="*/ 2147483646 w 1060"/>
                  <a:gd name="T63" fmla="*/ 2147483646 h 1536"/>
                  <a:gd name="T64" fmla="*/ 2147483646 w 1060"/>
                  <a:gd name="T65" fmla="*/ 2147483646 h 1536"/>
                  <a:gd name="T66" fmla="*/ 2147483646 w 1060"/>
                  <a:gd name="T67" fmla="*/ 2147483646 h 1536"/>
                  <a:gd name="T68" fmla="*/ 2147483646 w 1060"/>
                  <a:gd name="T69" fmla="*/ 2147483646 h 1536"/>
                  <a:gd name="T70" fmla="*/ 2147483646 w 1060"/>
                  <a:gd name="T71" fmla="*/ 2147483646 h 1536"/>
                  <a:gd name="T72" fmla="*/ 2147483646 w 1060"/>
                  <a:gd name="T73" fmla="*/ 2147483646 h 1536"/>
                  <a:gd name="T74" fmla="*/ 2147483646 w 1060"/>
                  <a:gd name="T75" fmla="*/ 2147483646 h 1536"/>
                  <a:gd name="T76" fmla="*/ 2147483646 w 1060"/>
                  <a:gd name="T77" fmla="*/ 2147483646 h 1536"/>
                  <a:gd name="T78" fmla="*/ 2147483646 w 1060"/>
                  <a:gd name="T79" fmla="*/ 2147483646 h 1536"/>
                  <a:gd name="T80" fmla="*/ 2147483646 w 1060"/>
                  <a:gd name="T81" fmla="*/ 2147483646 h 1536"/>
                  <a:gd name="T82" fmla="*/ 2147483646 w 1060"/>
                  <a:gd name="T83" fmla="*/ 2147483646 h 1536"/>
                  <a:gd name="T84" fmla="*/ 2147483646 w 1060"/>
                  <a:gd name="T85" fmla="*/ 2147483646 h 1536"/>
                  <a:gd name="T86" fmla="*/ 2147483646 w 1060"/>
                  <a:gd name="T87" fmla="*/ 2147483646 h 1536"/>
                  <a:gd name="T88" fmla="*/ 2147483646 w 1060"/>
                  <a:gd name="T89" fmla="*/ 2147483646 h 1536"/>
                  <a:gd name="T90" fmla="*/ 2147483646 w 1060"/>
                  <a:gd name="T91" fmla="*/ 2147483646 h 1536"/>
                  <a:gd name="T92" fmla="*/ 2147483646 w 1060"/>
                  <a:gd name="T93" fmla="*/ 2147483646 h 1536"/>
                  <a:gd name="T94" fmla="*/ 2147483646 w 1060"/>
                  <a:gd name="T95" fmla="*/ 2147483646 h 1536"/>
                  <a:gd name="T96" fmla="*/ 2147483646 w 1060"/>
                  <a:gd name="T97" fmla="*/ 2147483646 h 1536"/>
                  <a:gd name="T98" fmla="*/ 2147483646 w 1060"/>
                  <a:gd name="T99" fmla="*/ 2147483646 h 1536"/>
                  <a:gd name="T100" fmla="*/ 2147483646 w 1060"/>
                  <a:gd name="T101" fmla="*/ 2147483646 h 1536"/>
                  <a:gd name="T102" fmla="*/ 2147483646 w 1060"/>
                  <a:gd name="T103" fmla="*/ 2147483646 h 1536"/>
                  <a:gd name="T104" fmla="*/ 2147483646 w 1060"/>
                  <a:gd name="T105" fmla="*/ 2147483646 h 1536"/>
                  <a:gd name="T106" fmla="*/ 2147483646 w 1060"/>
                  <a:gd name="T107" fmla="*/ 2147483646 h 1536"/>
                  <a:gd name="T108" fmla="*/ 2147483646 w 1060"/>
                  <a:gd name="T109" fmla="*/ 2147483646 h 1536"/>
                  <a:gd name="T110" fmla="*/ 2147483646 w 1060"/>
                  <a:gd name="T111" fmla="*/ 2147483646 h 1536"/>
                  <a:gd name="T112" fmla="*/ 2147483646 w 1060"/>
                  <a:gd name="T113" fmla="*/ 2147483646 h 1536"/>
                  <a:gd name="T114" fmla="*/ 2147483646 w 1060"/>
                  <a:gd name="T115" fmla="*/ 2147483646 h 1536"/>
                  <a:gd name="T116" fmla="*/ 2147483646 w 1060"/>
                  <a:gd name="T117" fmla="*/ 2147483646 h 1536"/>
                  <a:gd name="T118" fmla="*/ 2147483646 w 1060"/>
                  <a:gd name="T119" fmla="*/ 2147483646 h 1536"/>
                  <a:gd name="T120" fmla="*/ 2147483646 w 1060"/>
                  <a:gd name="T121" fmla="*/ 2147483646 h 1536"/>
                  <a:gd name="T122" fmla="*/ 2147483646 w 1060"/>
                  <a:gd name="T123" fmla="*/ 2147483646 h 1536"/>
                  <a:gd name="T124" fmla="*/ 2147483646 w 1060"/>
                  <a:gd name="T125" fmla="*/ 2147483646 h 1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060"/>
                  <a:gd name="T190" fmla="*/ 0 h 1536"/>
                  <a:gd name="T191" fmla="*/ 1060 w 1060"/>
                  <a:gd name="T192" fmla="*/ 1536 h 1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060" h="1536">
                    <a:moveTo>
                      <a:pt x="943" y="272"/>
                    </a:moveTo>
                    <a:lnTo>
                      <a:pt x="943" y="272"/>
                    </a:lnTo>
                    <a:lnTo>
                      <a:pt x="820" y="337"/>
                    </a:lnTo>
                    <a:lnTo>
                      <a:pt x="761" y="303"/>
                    </a:lnTo>
                    <a:lnTo>
                      <a:pt x="761" y="236"/>
                    </a:lnTo>
                    <a:lnTo>
                      <a:pt x="820" y="202"/>
                    </a:lnTo>
                    <a:lnTo>
                      <a:pt x="943" y="272"/>
                    </a:lnTo>
                    <a:close/>
                    <a:moveTo>
                      <a:pt x="836" y="135"/>
                    </a:moveTo>
                    <a:lnTo>
                      <a:pt x="836" y="135"/>
                    </a:lnTo>
                    <a:cubicBezTo>
                      <a:pt x="826" y="129"/>
                      <a:pt x="813" y="129"/>
                      <a:pt x="803" y="135"/>
                    </a:cubicBezTo>
                    <a:lnTo>
                      <a:pt x="711" y="188"/>
                    </a:lnTo>
                    <a:cubicBezTo>
                      <a:pt x="701" y="194"/>
                      <a:pt x="694" y="205"/>
                      <a:pt x="694" y="217"/>
                    </a:cubicBezTo>
                    <a:lnTo>
                      <a:pt x="694" y="322"/>
                    </a:lnTo>
                    <a:cubicBezTo>
                      <a:pt x="694" y="334"/>
                      <a:pt x="701" y="345"/>
                      <a:pt x="711" y="351"/>
                    </a:cubicBezTo>
                    <a:lnTo>
                      <a:pt x="803" y="404"/>
                    </a:lnTo>
                    <a:cubicBezTo>
                      <a:pt x="813" y="410"/>
                      <a:pt x="825" y="410"/>
                      <a:pt x="835" y="405"/>
                    </a:cubicBezTo>
                    <a:lnTo>
                      <a:pt x="958" y="339"/>
                    </a:lnTo>
                    <a:lnTo>
                      <a:pt x="977" y="374"/>
                    </a:lnTo>
                    <a:lnTo>
                      <a:pt x="819" y="465"/>
                    </a:lnTo>
                    <a:lnTo>
                      <a:pt x="633" y="358"/>
                    </a:lnTo>
                    <a:cubicBezTo>
                      <a:pt x="625" y="353"/>
                      <a:pt x="615" y="352"/>
                      <a:pt x="606" y="355"/>
                    </a:cubicBezTo>
                    <a:lnTo>
                      <a:pt x="554" y="355"/>
                    </a:lnTo>
                    <a:lnTo>
                      <a:pt x="554" y="345"/>
                    </a:lnTo>
                    <a:lnTo>
                      <a:pt x="554" y="194"/>
                    </a:lnTo>
                    <a:lnTo>
                      <a:pt x="554" y="184"/>
                    </a:lnTo>
                    <a:lnTo>
                      <a:pt x="606" y="184"/>
                    </a:lnTo>
                    <a:cubicBezTo>
                      <a:pt x="615" y="187"/>
                      <a:pt x="625" y="186"/>
                      <a:pt x="633" y="181"/>
                    </a:cubicBezTo>
                    <a:lnTo>
                      <a:pt x="819" y="74"/>
                    </a:lnTo>
                    <a:lnTo>
                      <a:pt x="978" y="165"/>
                    </a:lnTo>
                    <a:lnTo>
                      <a:pt x="957" y="203"/>
                    </a:lnTo>
                    <a:lnTo>
                      <a:pt x="836" y="135"/>
                    </a:lnTo>
                    <a:close/>
                    <a:moveTo>
                      <a:pt x="344" y="312"/>
                    </a:moveTo>
                    <a:lnTo>
                      <a:pt x="344" y="312"/>
                    </a:lnTo>
                    <a:lnTo>
                      <a:pt x="344" y="274"/>
                    </a:lnTo>
                    <a:cubicBezTo>
                      <a:pt x="344" y="258"/>
                      <a:pt x="341" y="242"/>
                      <a:pt x="336" y="227"/>
                    </a:cubicBezTo>
                    <a:lnTo>
                      <a:pt x="487" y="227"/>
                    </a:lnTo>
                    <a:lnTo>
                      <a:pt x="487" y="312"/>
                    </a:lnTo>
                    <a:lnTo>
                      <a:pt x="344" y="312"/>
                    </a:lnTo>
                    <a:close/>
                    <a:moveTo>
                      <a:pt x="269" y="1205"/>
                    </a:moveTo>
                    <a:lnTo>
                      <a:pt x="269" y="1205"/>
                    </a:lnTo>
                    <a:lnTo>
                      <a:pt x="85" y="834"/>
                    </a:lnTo>
                    <a:cubicBezTo>
                      <a:pt x="59" y="783"/>
                      <a:pt x="80" y="720"/>
                      <a:pt x="131" y="695"/>
                    </a:cubicBezTo>
                    <a:cubicBezTo>
                      <a:pt x="183" y="669"/>
                      <a:pt x="245" y="690"/>
                      <a:pt x="271" y="741"/>
                    </a:cubicBezTo>
                    <a:lnTo>
                      <a:pt x="503" y="1205"/>
                    </a:lnTo>
                    <a:lnTo>
                      <a:pt x="269" y="1205"/>
                    </a:lnTo>
                    <a:close/>
                    <a:moveTo>
                      <a:pt x="171" y="175"/>
                    </a:moveTo>
                    <a:lnTo>
                      <a:pt x="171" y="175"/>
                    </a:lnTo>
                    <a:cubicBezTo>
                      <a:pt x="199" y="174"/>
                      <a:pt x="225" y="184"/>
                      <a:pt x="245" y="204"/>
                    </a:cubicBezTo>
                    <a:cubicBezTo>
                      <a:pt x="265" y="223"/>
                      <a:pt x="277" y="249"/>
                      <a:pt x="278" y="275"/>
                    </a:cubicBezTo>
                    <a:lnTo>
                      <a:pt x="277" y="338"/>
                    </a:lnTo>
                    <a:cubicBezTo>
                      <a:pt x="277" y="341"/>
                      <a:pt x="277" y="343"/>
                      <a:pt x="277" y="345"/>
                    </a:cubicBezTo>
                    <a:cubicBezTo>
                      <a:pt x="277" y="347"/>
                      <a:pt x="277" y="349"/>
                      <a:pt x="277" y="351"/>
                    </a:cubicBezTo>
                    <a:lnTo>
                      <a:pt x="276" y="648"/>
                    </a:lnTo>
                    <a:cubicBezTo>
                      <a:pt x="226" y="613"/>
                      <a:pt x="159" y="606"/>
                      <a:pt x="102" y="635"/>
                    </a:cubicBezTo>
                    <a:cubicBezTo>
                      <a:pt x="90" y="641"/>
                      <a:pt x="79" y="648"/>
                      <a:pt x="69" y="656"/>
                    </a:cubicBezTo>
                    <a:lnTo>
                      <a:pt x="69" y="282"/>
                    </a:lnTo>
                    <a:cubicBezTo>
                      <a:pt x="68" y="225"/>
                      <a:pt x="113" y="177"/>
                      <a:pt x="171" y="175"/>
                    </a:cubicBezTo>
                    <a:close/>
                    <a:moveTo>
                      <a:pt x="1051" y="370"/>
                    </a:moveTo>
                    <a:lnTo>
                      <a:pt x="1051" y="370"/>
                    </a:lnTo>
                    <a:lnTo>
                      <a:pt x="1000" y="278"/>
                    </a:lnTo>
                    <a:cubicBezTo>
                      <a:pt x="998" y="276"/>
                      <a:pt x="997" y="274"/>
                      <a:pt x="995" y="272"/>
                    </a:cubicBezTo>
                    <a:cubicBezTo>
                      <a:pt x="997" y="270"/>
                      <a:pt x="999" y="268"/>
                      <a:pt x="1000" y="265"/>
                    </a:cubicBezTo>
                    <a:lnTo>
                      <a:pt x="1052" y="168"/>
                    </a:lnTo>
                    <a:cubicBezTo>
                      <a:pt x="1060" y="152"/>
                      <a:pt x="1055" y="132"/>
                      <a:pt x="1039" y="123"/>
                    </a:cubicBezTo>
                    <a:lnTo>
                      <a:pt x="836" y="6"/>
                    </a:lnTo>
                    <a:cubicBezTo>
                      <a:pt x="826" y="0"/>
                      <a:pt x="813" y="0"/>
                      <a:pt x="803" y="6"/>
                    </a:cubicBezTo>
                    <a:lnTo>
                      <a:pt x="610" y="117"/>
                    </a:lnTo>
                    <a:lnTo>
                      <a:pt x="520" y="117"/>
                    </a:lnTo>
                    <a:cubicBezTo>
                      <a:pt x="502" y="117"/>
                      <a:pt x="487" y="132"/>
                      <a:pt x="487" y="151"/>
                    </a:cubicBezTo>
                    <a:lnTo>
                      <a:pt x="487" y="161"/>
                    </a:lnTo>
                    <a:lnTo>
                      <a:pt x="296" y="161"/>
                    </a:lnTo>
                    <a:cubicBezTo>
                      <a:pt x="294" y="159"/>
                      <a:pt x="293" y="157"/>
                      <a:pt x="291" y="155"/>
                    </a:cubicBezTo>
                    <a:cubicBezTo>
                      <a:pt x="258" y="124"/>
                      <a:pt x="214" y="107"/>
                      <a:pt x="169" y="108"/>
                    </a:cubicBezTo>
                    <a:cubicBezTo>
                      <a:pt x="75" y="111"/>
                      <a:pt x="0" y="190"/>
                      <a:pt x="3" y="283"/>
                    </a:cubicBezTo>
                    <a:lnTo>
                      <a:pt x="2" y="775"/>
                    </a:lnTo>
                    <a:cubicBezTo>
                      <a:pt x="2" y="782"/>
                      <a:pt x="4" y="788"/>
                      <a:pt x="7" y="793"/>
                    </a:cubicBezTo>
                    <a:cubicBezTo>
                      <a:pt x="8" y="817"/>
                      <a:pt x="13" y="841"/>
                      <a:pt x="25" y="864"/>
                    </a:cubicBezTo>
                    <a:lnTo>
                      <a:pt x="195" y="1205"/>
                    </a:lnTo>
                    <a:lnTo>
                      <a:pt x="155" y="1205"/>
                    </a:lnTo>
                    <a:cubicBezTo>
                      <a:pt x="137" y="1205"/>
                      <a:pt x="122" y="1220"/>
                      <a:pt x="122" y="1238"/>
                    </a:cubicBezTo>
                    <a:lnTo>
                      <a:pt x="122" y="1308"/>
                    </a:lnTo>
                    <a:lnTo>
                      <a:pt x="61" y="1308"/>
                    </a:lnTo>
                    <a:cubicBezTo>
                      <a:pt x="42" y="1308"/>
                      <a:pt x="28" y="1323"/>
                      <a:pt x="28" y="1342"/>
                    </a:cubicBezTo>
                    <a:lnTo>
                      <a:pt x="28" y="1474"/>
                    </a:lnTo>
                    <a:cubicBezTo>
                      <a:pt x="28" y="1492"/>
                      <a:pt x="42" y="1507"/>
                      <a:pt x="61" y="1507"/>
                    </a:cubicBezTo>
                    <a:lnTo>
                      <a:pt x="239" y="1507"/>
                    </a:lnTo>
                    <a:cubicBezTo>
                      <a:pt x="252" y="1524"/>
                      <a:pt x="272" y="1536"/>
                      <a:pt x="295" y="1536"/>
                    </a:cubicBezTo>
                    <a:cubicBezTo>
                      <a:pt x="334" y="1536"/>
                      <a:pt x="365" y="1504"/>
                      <a:pt x="365" y="1466"/>
                    </a:cubicBezTo>
                    <a:cubicBezTo>
                      <a:pt x="365" y="1428"/>
                      <a:pt x="334" y="1397"/>
                      <a:pt x="295" y="1397"/>
                    </a:cubicBezTo>
                    <a:cubicBezTo>
                      <a:pt x="266" y="1397"/>
                      <a:pt x="241" y="1415"/>
                      <a:pt x="231" y="1440"/>
                    </a:cubicBezTo>
                    <a:lnTo>
                      <a:pt x="94" y="1440"/>
                    </a:lnTo>
                    <a:lnTo>
                      <a:pt x="94" y="1375"/>
                    </a:lnTo>
                    <a:lnTo>
                      <a:pt x="155" y="1375"/>
                    </a:lnTo>
                    <a:cubicBezTo>
                      <a:pt x="174" y="1375"/>
                      <a:pt x="189" y="1360"/>
                      <a:pt x="189" y="1342"/>
                    </a:cubicBezTo>
                    <a:lnTo>
                      <a:pt x="189" y="1272"/>
                    </a:lnTo>
                    <a:lnTo>
                      <a:pt x="557" y="1272"/>
                    </a:lnTo>
                    <a:cubicBezTo>
                      <a:pt x="557" y="1272"/>
                      <a:pt x="557" y="1272"/>
                      <a:pt x="557" y="1272"/>
                    </a:cubicBezTo>
                    <a:cubicBezTo>
                      <a:pt x="557" y="1272"/>
                      <a:pt x="557" y="1272"/>
                      <a:pt x="557" y="1272"/>
                    </a:cubicBezTo>
                    <a:lnTo>
                      <a:pt x="585" y="1272"/>
                    </a:lnTo>
                    <a:lnTo>
                      <a:pt x="585" y="1342"/>
                    </a:lnTo>
                    <a:cubicBezTo>
                      <a:pt x="585" y="1360"/>
                      <a:pt x="600" y="1375"/>
                      <a:pt x="618" y="1375"/>
                    </a:cubicBezTo>
                    <a:lnTo>
                      <a:pt x="679" y="1375"/>
                    </a:lnTo>
                    <a:lnTo>
                      <a:pt x="679" y="1440"/>
                    </a:lnTo>
                    <a:lnTo>
                      <a:pt x="573" y="1440"/>
                    </a:lnTo>
                    <a:cubicBezTo>
                      <a:pt x="562" y="1415"/>
                      <a:pt x="538" y="1397"/>
                      <a:pt x="508" y="1397"/>
                    </a:cubicBezTo>
                    <a:cubicBezTo>
                      <a:pt x="470" y="1397"/>
                      <a:pt x="439" y="1428"/>
                      <a:pt x="439" y="1466"/>
                    </a:cubicBezTo>
                    <a:cubicBezTo>
                      <a:pt x="439" y="1504"/>
                      <a:pt x="470" y="1536"/>
                      <a:pt x="508" y="1536"/>
                    </a:cubicBezTo>
                    <a:cubicBezTo>
                      <a:pt x="531" y="1536"/>
                      <a:pt x="552" y="1524"/>
                      <a:pt x="564" y="1507"/>
                    </a:cubicBezTo>
                    <a:lnTo>
                      <a:pt x="713" y="1507"/>
                    </a:lnTo>
                    <a:cubicBezTo>
                      <a:pt x="731" y="1507"/>
                      <a:pt x="746" y="1492"/>
                      <a:pt x="746" y="1474"/>
                    </a:cubicBezTo>
                    <a:lnTo>
                      <a:pt x="746" y="1342"/>
                    </a:lnTo>
                    <a:cubicBezTo>
                      <a:pt x="746" y="1323"/>
                      <a:pt x="731" y="1308"/>
                      <a:pt x="713" y="1308"/>
                    </a:cubicBezTo>
                    <a:lnTo>
                      <a:pt x="651" y="1308"/>
                    </a:lnTo>
                    <a:lnTo>
                      <a:pt x="651" y="1238"/>
                    </a:lnTo>
                    <a:cubicBezTo>
                      <a:pt x="651" y="1220"/>
                      <a:pt x="636" y="1205"/>
                      <a:pt x="618" y="1205"/>
                    </a:cubicBezTo>
                    <a:lnTo>
                      <a:pt x="577" y="1205"/>
                    </a:lnTo>
                    <a:lnTo>
                      <a:pt x="342" y="733"/>
                    </a:lnTo>
                    <a:lnTo>
                      <a:pt x="344" y="378"/>
                    </a:lnTo>
                    <a:lnTo>
                      <a:pt x="487" y="378"/>
                    </a:lnTo>
                    <a:lnTo>
                      <a:pt x="487" y="388"/>
                    </a:lnTo>
                    <a:cubicBezTo>
                      <a:pt x="487" y="407"/>
                      <a:pt x="502" y="422"/>
                      <a:pt x="520" y="422"/>
                    </a:cubicBezTo>
                    <a:lnTo>
                      <a:pt x="610" y="422"/>
                    </a:lnTo>
                    <a:lnTo>
                      <a:pt x="803" y="533"/>
                    </a:lnTo>
                    <a:cubicBezTo>
                      <a:pt x="808" y="536"/>
                      <a:pt x="814" y="537"/>
                      <a:pt x="819" y="537"/>
                    </a:cubicBezTo>
                    <a:cubicBezTo>
                      <a:pt x="825" y="537"/>
                      <a:pt x="831" y="536"/>
                      <a:pt x="836" y="533"/>
                    </a:cubicBezTo>
                    <a:lnTo>
                      <a:pt x="1039" y="416"/>
                    </a:lnTo>
                    <a:cubicBezTo>
                      <a:pt x="1055" y="406"/>
                      <a:pt x="1060" y="386"/>
                      <a:pt x="1051" y="370"/>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4777489">
                  <a:defRPr/>
                </a:pPr>
                <a:endParaRPr lang="zh-CN" altLang="en-US" sz="1998" kern="0">
                  <a:solidFill>
                    <a:srgbClr val="1D1D1A"/>
                  </a:solidFill>
                  <a:latin typeface="+mj-lt"/>
                  <a:ea typeface="微软雅黑" panose="020B0503020204020204" pitchFamily="34" charset="-122"/>
                  <a:cs typeface="Arial" panose="020B0604020202020204" pitchFamily="34" charset="0"/>
                </a:endParaRPr>
              </a:p>
            </p:txBody>
          </p:sp>
          <p:sp>
            <p:nvSpPr>
              <p:cNvPr id="158" name="Freeform 168">
                <a:extLst>
                  <a:ext uri="{FF2B5EF4-FFF2-40B4-BE49-F238E27FC236}">
                    <a16:creationId xmlns:a16="http://schemas.microsoft.com/office/drawing/2014/main" id="{DC2319A3-E595-A395-BDCF-69913FFEF5E0}"/>
                  </a:ext>
                </a:extLst>
              </p:cNvPr>
              <p:cNvSpPr>
                <a:spLocks noEditPoints="1"/>
              </p:cNvSpPr>
              <p:nvPr/>
            </p:nvSpPr>
            <p:spPr bwMode="auto">
              <a:xfrm>
                <a:off x="7764463" y="2541588"/>
                <a:ext cx="88900" cy="82550"/>
              </a:xfrm>
              <a:custGeom>
                <a:avLst/>
                <a:gdLst>
                  <a:gd name="T0" fmla="*/ 2147483646 w 210"/>
                  <a:gd name="T1" fmla="*/ 2147483646 h 196"/>
                  <a:gd name="T2" fmla="*/ 2147483646 w 210"/>
                  <a:gd name="T3" fmla="*/ 2147483646 h 196"/>
                  <a:gd name="T4" fmla="*/ 2147483646 w 210"/>
                  <a:gd name="T5" fmla="*/ 2147483646 h 196"/>
                  <a:gd name="T6" fmla="*/ 2147483646 w 210"/>
                  <a:gd name="T7" fmla="*/ 2147483646 h 196"/>
                  <a:gd name="T8" fmla="*/ 2147483646 w 210"/>
                  <a:gd name="T9" fmla="*/ 2147483646 h 196"/>
                  <a:gd name="T10" fmla="*/ 2147483646 w 210"/>
                  <a:gd name="T11" fmla="*/ 2147483646 h 196"/>
                  <a:gd name="T12" fmla="*/ 2147483646 w 210"/>
                  <a:gd name="T13" fmla="*/ 2147483646 h 196"/>
                  <a:gd name="T14" fmla="*/ 2147483646 w 210"/>
                  <a:gd name="T15" fmla="*/ 2147483646 h 196"/>
                  <a:gd name="T16" fmla="*/ 2147483646 w 210"/>
                  <a:gd name="T17" fmla="*/ 2147483646 h 196"/>
                  <a:gd name="T18" fmla="*/ 2147483646 w 210"/>
                  <a:gd name="T19" fmla="*/ 2147483646 h 196"/>
                  <a:gd name="T20" fmla="*/ 2147483646 w 210"/>
                  <a:gd name="T21" fmla="*/ 2147483646 h 196"/>
                  <a:gd name="T22" fmla="*/ 2147483646 w 210"/>
                  <a:gd name="T23" fmla="*/ 2147483646 h 196"/>
                  <a:gd name="T24" fmla="*/ 2147483646 w 210"/>
                  <a:gd name="T25" fmla="*/ 2147483646 h 196"/>
                  <a:gd name="T26" fmla="*/ 2147483646 w 210"/>
                  <a:gd name="T27" fmla="*/ 2147483646 h 196"/>
                  <a:gd name="T28" fmla="*/ 2147483646 w 210"/>
                  <a:gd name="T29" fmla="*/ 2147483646 h 196"/>
                  <a:gd name="T30" fmla="*/ 2147483646 w 210"/>
                  <a:gd name="T31" fmla="*/ 2147483646 h 196"/>
                  <a:gd name="T32" fmla="*/ 2147483646 w 210"/>
                  <a:gd name="T33" fmla="*/ 2147483646 h 196"/>
                  <a:gd name="T34" fmla="*/ 2147483646 w 210"/>
                  <a:gd name="T35" fmla="*/ 2147483646 h 196"/>
                  <a:gd name="T36" fmla="*/ 2147483646 w 210"/>
                  <a:gd name="T37" fmla="*/ 2147483646 h 19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10"/>
                  <a:gd name="T58" fmla="*/ 0 h 196"/>
                  <a:gd name="T59" fmla="*/ 210 w 210"/>
                  <a:gd name="T60" fmla="*/ 196 h 19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10" h="196">
                    <a:moveTo>
                      <a:pt x="139" y="109"/>
                    </a:moveTo>
                    <a:lnTo>
                      <a:pt x="139" y="109"/>
                    </a:lnTo>
                    <a:cubicBezTo>
                      <a:pt x="136" y="117"/>
                      <a:pt x="131" y="123"/>
                      <a:pt x="124" y="126"/>
                    </a:cubicBezTo>
                    <a:cubicBezTo>
                      <a:pt x="109" y="134"/>
                      <a:pt x="91" y="128"/>
                      <a:pt x="83" y="113"/>
                    </a:cubicBezTo>
                    <a:cubicBezTo>
                      <a:pt x="76" y="98"/>
                      <a:pt x="82" y="80"/>
                      <a:pt x="97" y="73"/>
                    </a:cubicBezTo>
                    <a:cubicBezTo>
                      <a:pt x="101" y="71"/>
                      <a:pt x="106" y="70"/>
                      <a:pt x="110" y="70"/>
                    </a:cubicBezTo>
                    <a:cubicBezTo>
                      <a:pt x="113" y="70"/>
                      <a:pt x="117" y="70"/>
                      <a:pt x="120" y="71"/>
                    </a:cubicBezTo>
                    <a:cubicBezTo>
                      <a:pt x="127" y="74"/>
                      <a:pt x="133" y="79"/>
                      <a:pt x="137" y="86"/>
                    </a:cubicBezTo>
                    <a:cubicBezTo>
                      <a:pt x="141" y="93"/>
                      <a:pt x="141" y="102"/>
                      <a:pt x="139" y="109"/>
                    </a:cubicBezTo>
                    <a:close/>
                    <a:moveTo>
                      <a:pt x="67" y="13"/>
                    </a:moveTo>
                    <a:lnTo>
                      <a:pt x="67" y="13"/>
                    </a:lnTo>
                    <a:cubicBezTo>
                      <a:pt x="19" y="37"/>
                      <a:pt x="0" y="95"/>
                      <a:pt x="24" y="143"/>
                    </a:cubicBezTo>
                    <a:cubicBezTo>
                      <a:pt x="41" y="177"/>
                      <a:pt x="75" y="196"/>
                      <a:pt x="110" y="196"/>
                    </a:cubicBezTo>
                    <a:cubicBezTo>
                      <a:pt x="125" y="196"/>
                      <a:pt x="140" y="193"/>
                      <a:pt x="153" y="186"/>
                    </a:cubicBezTo>
                    <a:cubicBezTo>
                      <a:pt x="176" y="175"/>
                      <a:pt x="194" y="155"/>
                      <a:pt x="202" y="130"/>
                    </a:cubicBezTo>
                    <a:cubicBezTo>
                      <a:pt x="210" y="106"/>
                      <a:pt x="208" y="80"/>
                      <a:pt x="197" y="56"/>
                    </a:cubicBezTo>
                    <a:cubicBezTo>
                      <a:pt x="185" y="33"/>
                      <a:pt x="165" y="16"/>
                      <a:pt x="141" y="8"/>
                    </a:cubicBezTo>
                    <a:cubicBezTo>
                      <a:pt x="116" y="0"/>
                      <a:pt x="90" y="2"/>
                      <a:pt x="67" y="13"/>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4777489">
                  <a:defRPr/>
                </a:pPr>
                <a:endParaRPr lang="zh-CN" altLang="en-US" sz="1998" kern="0">
                  <a:solidFill>
                    <a:srgbClr val="1D1D1A"/>
                  </a:solidFill>
                  <a:latin typeface="+mj-lt"/>
                  <a:ea typeface="微软雅黑" panose="020B0503020204020204" pitchFamily="34" charset="-122"/>
                  <a:cs typeface="Arial" panose="020B0604020202020204" pitchFamily="34" charset="0"/>
                </a:endParaRPr>
              </a:p>
            </p:txBody>
          </p:sp>
          <p:sp>
            <p:nvSpPr>
              <p:cNvPr id="159" name="Freeform 169">
                <a:extLst>
                  <a:ext uri="{FF2B5EF4-FFF2-40B4-BE49-F238E27FC236}">
                    <a16:creationId xmlns:a16="http://schemas.microsoft.com/office/drawing/2014/main" id="{91D950AE-3B24-73EF-7AD0-11F4A97153DC}"/>
                  </a:ext>
                </a:extLst>
              </p:cNvPr>
              <p:cNvSpPr>
                <a:spLocks noEditPoints="1"/>
              </p:cNvSpPr>
              <p:nvPr/>
            </p:nvSpPr>
            <p:spPr bwMode="auto">
              <a:xfrm>
                <a:off x="7759700" y="2309813"/>
                <a:ext cx="79375" cy="74613"/>
              </a:xfrm>
              <a:custGeom>
                <a:avLst/>
                <a:gdLst>
                  <a:gd name="T0" fmla="*/ 2147483646 w 187"/>
                  <a:gd name="T1" fmla="*/ 2147483646 h 176"/>
                  <a:gd name="T2" fmla="*/ 2147483646 w 187"/>
                  <a:gd name="T3" fmla="*/ 2147483646 h 176"/>
                  <a:gd name="T4" fmla="*/ 2147483646 w 187"/>
                  <a:gd name="T5" fmla="*/ 2147483646 h 176"/>
                  <a:gd name="T6" fmla="*/ 2147483646 w 187"/>
                  <a:gd name="T7" fmla="*/ 2147483646 h 176"/>
                  <a:gd name="T8" fmla="*/ 2147483646 w 187"/>
                  <a:gd name="T9" fmla="*/ 2147483646 h 176"/>
                  <a:gd name="T10" fmla="*/ 2147483646 w 187"/>
                  <a:gd name="T11" fmla="*/ 2147483646 h 176"/>
                  <a:gd name="T12" fmla="*/ 2147483646 w 187"/>
                  <a:gd name="T13" fmla="*/ 2147483646 h 176"/>
                  <a:gd name="T14" fmla="*/ 2147483646 w 187"/>
                  <a:gd name="T15" fmla="*/ 2147483646 h 176"/>
                  <a:gd name="T16" fmla="*/ 2147483646 w 187"/>
                  <a:gd name="T17" fmla="*/ 2147483646 h 176"/>
                  <a:gd name="T18" fmla="*/ 2147483646 w 187"/>
                  <a:gd name="T19" fmla="*/ 2147483646 h 176"/>
                  <a:gd name="T20" fmla="*/ 2147483646 w 187"/>
                  <a:gd name="T21" fmla="*/ 2147483646 h 176"/>
                  <a:gd name="T22" fmla="*/ 2147483646 w 187"/>
                  <a:gd name="T23" fmla="*/ 2147483646 h 176"/>
                  <a:gd name="T24" fmla="*/ 2147483646 w 187"/>
                  <a:gd name="T25" fmla="*/ 2147483646 h 176"/>
                  <a:gd name="T26" fmla="*/ 2147483646 w 187"/>
                  <a:gd name="T27" fmla="*/ 2147483646 h 176"/>
                  <a:gd name="T28" fmla="*/ 2147483646 w 187"/>
                  <a:gd name="T29" fmla="*/ 2147483646 h 176"/>
                  <a:gd name="T30" fmla="*/ 2147483646 w 187"/>
                  <a:gd name="T31" fmla="*/ 2147483646 h 176"/>
                  <a:gd name="T32" fmla="*/ 2147483646 w 187"/>
                  <a:gd name="T33" fmla="*/ 2147483646 h 176"/>
                  <a:gd name="T34" fmla="*/ 2147483646 w 187"/>
                  <a:gd name="T35" fmla="*/ 2147483646 h 176"/>
                  <a:gd name="T36" fmla="*/ 2147483646 w 187"/>
                  <a:gd name="T37" fmla="*/ 2147483646 h 176"/>
                  <a:gd name="T38" fmla="*/ 2147483646 w 187"/>
                  <a:gd name="T39" fmla="*/ 2147483646 h 176"/>
                  <a:gd name="T40" fmla="*/ 2147483646 w 187"/>
                  <a:gd name="T41" fmla="*/ 2147483646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7"/>
                  <a:gd name="T64" fmla="*/ 0 h 176"/>
                  <a:gd name="T65" fmla="*/ 187 w 187"/>
                  <a:gd name="T66" fmla="*/ 176 h 17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7" h="176">
                    <a:moveTo>
                      <a:pt x="73" y="75"/>
                    </a:moveTo>
                    <a:lnTo>
                      <a:pt x="73" y="75"/>
                    </a:lnTo>
                    <a:cubicBezTo>
                      <a:pt x="77" y="71"/>
                      <a:pt x="82" y="69"/>
                      <a:pt x="87" y="68"/>
                    </a:cubicBezTo>
                    <a:cubicBezTo>
                      <a:pt x="88" y="68"/>
                      <a:pt x="88" y="68"/>
                      <a:pt x="89" y="68"/>
                    </a:cubicBezTo>
                    <a:cubicBezTo>
                      <a:pt x="94" y="68"/>
                      <a:pt x="99" y="70"/>
                      <a:pt x="102" y="73"/>
                    </a:cubicBezTo>
                    <a:cubicBezTo>
                      <a:pt x="111" y="81"/>
                      <a:pt x="112" y="94"/>
                      <a:pt x="105" y="102"/>
                    </a:cubicBezTo>
                    <a:cubicBezTo>
                      <a:pt x="101" y="107"/>
                      <a:pt x="96" y="109"/>
                      <a:pt x="91" y="110"/>
                    </a:cubicBezTo>
                    <a:cubicBezTo>
                      <a:pt x="85" y="110"/>
                      <a:pt x="80" y="108"/>
                      <a:pt x="76" y="105"/>
                    </a:cubicBezTo>
                    <a:cubicBezTo>
                      <a:pt x="71" y="101"/>
                      <a:pt x="69" y="96"/>
                      <a:pt x="68" y="91"/>
                    </a:cubicBezTo>
                    <a:cubicBezTo>
                      <a:pt x="68" y="85"/>
                      <a:pt x="70" y="80"/>
                      <a:pt x="73" y="75"/>
                    </a:cubicBezTo>
                    <a:close/>
                    <a:moveTo>
                      <a:pt x="32" y="155"/>
                    </a:moveTo>
                    <a:lnTo>
                      <a:pt x="32" y="155"/>
                    </a:lnTo>
                    <a:cubicBezTo>
                      <a:pt x="48" y="169"/>
                      <a:pt x="68" y="176"/>
                      <a:pt x="89" y="176"/>
                    </a:cubicBezTo>
                    <a:cubicBezTo>
                      <a:pt x="91" y="176"/>
                      <a:pt x="94" y="176"/>
                      <a:pt x="96" y="176"/>
                    </a:cubicBezTo>
                    <a:cubicBezTo>
                      <a:pt x="119" y="174"/>
                      <a:pt x="140" y="163"/>
                      <a:pt x="156" y="146"/>
                    </a:cubicBezTo>
                    <a:cubicBezTo>
                      <a:pt x="187" y="109"/>
                      <a:pt x="182" y="54"/>
                      <a:pt x="146" y="22"/>
                    </a:cubicBezTo>
                    <a:cubicBezTo>
                      <a:pt x="128" y="7"/>
                      <a:pt x="105" y="0"/>
                      <a:pt x="82" y="2"/>
                    </a:cubicBezTo>
                    <a:cubicBezTo>
                      <a:pt x="59" y="4"/>
                      <a:pt x="38" y="14"/>
                      <a:pt x="22" y="32"/>
                    </a:cubicBezTo>
                    <a:cubicBezTo>
                      <a:pt x="7" y="50"/>
                      <a:pt x="0" y="73"/>
                      <a:pt x="2" y="96"/>
                    </a:cubicBezTo>
                    <a:cubicBezTo>
                      <a:pt x="4" y="119"/>
                      <a:pt x="15" y="140"/>
                      <a:pt x="32" y="155"/>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a:lstStyle/>
              <a:p>
                <a:pPr defTabSz="4777489">
                  <a:defRPr/>
                </a:pPr>
                <a:endParaRPr lang="zh-CN" altLang="en-US" sz="1998" kern="0">
                  <a:solidFill>
                    <a:srgbClr val="1D1D1A"/>
                  </a:solidFill>
                  <a:latin typeface="+mj-lt"/>
                  <a:ea typeface="微软雅黑" panose="020B0503020204020204" pitchFamily="34" charset="-122"/>
                  <a:cs typeface="Arial" panose="020B0604020202020204" pitchFamily="34" charset="0"/>
                </a:endParaRPr>
              </a:p>
            </p:txBody>
          </p:sp>
        </p:grpSp>
        <p:grpSp>
          <p:nvGrpSpPr>
            <p:cNvPr id="30" name="组合 206">
              <a:extLst>
                <a:ext uri="{FF2B5EF4-FFF2-40B4-BE49-F238E27FC236}">
                  <a16:creationId xmlns:a16="http://schemas.microsoft.com/office/drawing/2014/main" id="{7E3E5B17-CEE9-E96D-A3F1-DFC2042D0D05}"/>
                </a:ext>
              </a:extLst>
            </p:cNvPr>
            <p:cNvGrpSpPr>
              <a:grpSpLocks/>
            </p:cNvGrpSpPr>
            <p:nvPr/>
          </p:nvGrpSpPr>
          <p:grpSpPr bwMode="auto">
            <a:xfrm flipH="1">
              <a:off x="9181148" y="3864978"/>
              <a:ext cx="340961" cy="529116"/>
              <a:chOff x="7724775" y="2230438"/>
              <a:chExt cx="444500" cy="644525"/>
            </a:xfrm>
            <a:solidFill>
              <a:srgbClr val="15B0E8"/>
            </a:solidFill>
          </p:grpSpPr>
          <p:sp>
            <p:nvSpPr>
              <p:cNvPr id="154" name="Freeform 165">
                <a:extLst>
                  <a:ext uri="{FF2B5EF4-FFF2-40B4-BE49-F238E27FC236}">
                    <a16:creationId xmlns:a16="http://schemas.microsoft.com/office/drawing/2014/main" id="{95A0CB8D-BF9B-1EE0-0B88-9A7DEA41EFE9}"/>
                  </a:ext>
                </a:extLst>
              </p:cNvPr>
              <p:cNvSpPr>
                <a:spLocks noEditPoints="1"/>
              </p:cNvSpPr>
              <p:nvPr/>
            </p:nvSpPr>
            <p:spPr bwMode="auto">
              <a:xfrm>
                <a:off x="7724775" y="2230438"/>
                <a:ext cx="444500" cy="644525"/>
              </a:xfrm>
              <a:custGeom>
                <a:avLst/>
                <a:gdLst>
                  <a:gd name="T0" fmla="*/ 2147483646 w 1060"/>
                  <a:gd name="T1" fmla="*/ 2147483646 h 1536"/>
                  <a:gd name="T2" fmla="*/ 2147483646 w 1060"/>
                  <a:gd name="T3" fmla="*/ 2147483646 h 1536"/>
                  <a:gd name="T4" fmla="*/ 2147483646 w 1060"/>
                  <a:gd name="T5" fmla="*/ 2147483646 h 1536"/>
                  <a:gd name="T6" fmla="*/ 2147483646 w 1060"/>
                  <a:gd name="T7" fmla="*/ 2147483646 h 1536"/>
                  <a:gd name="T8" fmla="*/ 2147483646 w 1060"/>
                  <a:gd name="T9" fmla="*/ 2147483646 h 1536"/>
                  <a:gd name="T10" fmla="*/ 2147483646 w 1060"/>
                  <a:gd name="T11" fmla="*/ 2147483646 h 1536"/>
                  <a:gd name="T12" fmla="*/ 2147483646 w 1060"/>
                  <a:gd name="T13" fmla="*/ 2147483646 h 1536"/>
                  <a:gd name="T14" fmla="*/ 2147483646 w 1060"/>
                  <a:gd name="T15" fmla="*/ 2147483646 h 1536"/>
                  <a:gd name="T16" fmla="*/ 2147483646 w 1060"/>
                  <a:gd name="T17" fmla="*/ 2147483646 h 1536"/>
                  <a:gd name="T18" fmla="*/ 2147483646 w 1060"/>
                  <a:gd name="T19" fmla="*/ 2147483646 h 1536"/>
                  <a:gd name="T20" fmla="*/ 2147483646 w 1060"/>
                  <a:gd name="T21" fmla="*/ 2147483646 h 1536"/>
                  <a:gd name="T22" fmla="*/ 2147483646 w 1060"/>
                  <a:gd name="T23" fmla="*/ 2147483646 h 1536"/>
                  <a:gd name="T24" fmla="*/ 2147483646 w 1060"/>
                  <a:gd name="T25" fmla="*/ 2147483646 h 1536"/>
                  <a:gd name="T26" fmla="*/ 2147483646 w 1060"/>
                  <a:gd name="T27" fmla="*/ 2147483646 h 1536"/>
                  <a:gd name="T28" fmla="*/ 2147483646 w 1060"/>
                  <a:gd name="T29" fmla="*/ 2147483646 h 1536"/>
                  <a:gd name="T30" fmla="*/ 2147483646 w 1060"/>
                  <a:gd name="T31" fmla="*/ 2147483646 h 1536"/>
                  <a:gd name="T32" fmla="*/ 2147483646 w 1060"/>
                  <a:gd name="T33" fmla="*/ 2147483646 h 1536"/>
                  <a:gd name="T34" fmla="*/ 2147483646 w 1060"/>
                  <a:gd name="T35" fmla="*/ 2147483646 h 1536"/>
                  <a:gd name="T36" fmla="*/ 2147483646 w 1060"/>
                  <a:gd name="T37" fmla="*/ 2147483646 h 1536"/>
                  <a:gd name="T38" fmla="*/ 2147483646 w 1060"/>
                  <a:gd name="T39" fmla="*/ 2147483646 h 1536"/>
                  <a:gd name="T40" fmla="*/ 2147483646 w 1060"/>
                  <a:gd name="T41" fmla="*/ 2147483646 h 1536"/>
                  <a:gd name="T42" fmla="*/ 2147483646 w 1060"/>
                  <a:gd name="T43" fmla="*/ 2147483646 h 1536"/>
                  <a:gd name="T44" fmla="*/ 2147483646 w 1060"/>
                  <a:gd name="T45" fmla="*/ 2147483646 h 1536"/>
                  <a:gd name="T46" fmla="*/ 2147483646 w 1060"/>
                  <a:gd name="T47" fmla="*/ 2147483646 h 1536"/>
                  <a:gd name="T48" fmla="*/ 2147483646 w 1060"/>
                  <a:gd name="T49" fmla="*/ 2147483646 h 1536"/>
                  <a:gd name="T50" fmla="*/ 2147483646 w 1060"/>
                  <a:gd name="T51" fmla="*/ 2147483646 h 1536"/>
                  <a:gd name="T52" fmla="*/ 2147483646 w 1060"/>
                  <a:gd name="T53" fmla="*/ 2147483646 h 1536"/>
                  <a:gd name="T54" fmla="*/ 2147483646 w 1060"/>
                  <a:gd name="T55" fmla="*/ 2147483646 h 1536"/>
                  <a:gd name="T56" fmla="*/ 2147483646 w 1060"/>
                  <a:gd name="T57" fmla="*/ 2147483646 h 1536"/>
                  <a:gd name="T58" fmla="*/ 2147483646 w 1060"/>
                  <a:gd name="T59" fmla="*/ 2147483646 h 1536"/>
                  <a:gd name="T60" fmla="*/ 2147483646 w 1060"/>
                  <a:gd name="T61" fmla="*/ 2147483646 h 1536"/>
                  <a:gd name="T62" fmla="*/ 2147483646 w 1060"/>
                  <a:gd name="T63" fmla="*/ 2147483646 h 1536"/>
                  <a:gd name="T64" fmla="*/ 2147483646 w 1060"/>
                  <a:gd name="T65" fmla="*/ 2147483646 h 1536"/>
                  <a:gd name="T66" fmla="*/ 2147483646 w 1060"/>
                  <a:gd name="T67" fmla="*/ 2147483646 h 1536"/>
                  <a:gd name="T68" fmla="*/ 2147483646 w 1060"/>
                  <a:gd name="T69" fmla="*/ 2147483646 h 1536"/>
                  <a:gd name="T70" fmla="*/ 2147483646 w 1060"/>
                  <a:gd name="T71" fmla="*/ 2147483646 h 1536"/>
                  <a:gd name="T72" fmla="*/ 2147483646 w 1060"/>
                  <a:gd name="T73" fmla="*/ 2147483646 h 1536"/>
                  <a:gd name="T74" fmla="*/ 2147483646 w 1060"/>
                  <a:gd name="T75" fmla="*/ 2147483646 h 1536"/>
                  <a:gd name="T76" fmla="*/ 2147483646 w 1060"/>
                  <a:gd name="T77" fmla="*/ 2147483646 h 1536"/>
                  <a:gd name="T78" fmla="*/ 2147483646 w 1060"/>
                  <a:gd name="T79" fmla="*/ 2147483646 h 1536"/>
                  <a:gd name="T80" fmla="*/ 2147483646 w 1060"/>
                  <a:gd name="T81" fmla="*/ 2147483646 h 1536"/>
                  <a:gd name="T82" fmla="*/ 2147483646 w 1060"/>
                  <a:gd name="T83" fmla="*/ 2147483646 h 1536"/>
                  <a:gd name="T84" fmla="*/ 2147483646 w 1060"/>
                  <a:gd name="T85" fmla="*/ 2147483646 h 1536"/>
                  <a:gd name="T86" fmla="*/ 2147483646 w 1060"/>
                  <a:gd name="T87" fmla="*/ 2147483646 h 1536"/>
                  <a:gd name="T88" fmla="*/ 2147483646 w 1060"/>
                  <a:gd name="T89" fmla="*/ 2147483646 h 1536"/>
                  <a:gd name="T90" fmla="*/ 2147483646 w 1060"/>
                  <a:gd name="T91" fmla="*/ 2147483646 h 1536"/>
                  <a:gd name="T92" fmla="*/ 2147483646 w 1060"/>
                  <a:gd name="T93" fmla="*/ 2147483646 h 1536"/>
                  <a:gd name="T94" fmla="*/ 2147483646 w 1060"/>
                  <a:gd name="T95" fmla="*/ 2147483646 h 1536"/>
                  <a:gd name="T96" fmla="*/ 2147483646 w 1060"/>
                  <a:gd name="T97" fmla="*/ 2147483646 h 1536"/>
                  <a:gd name="T98" fmla="*/ 2147483646 w 1060"/>
                  <a:gd name="T99" fmla="*/ 2147483646 h 1536"/>
                  <a:gd name="T100" fmla="*/ 2147483646 w 1060"/>
                  <a:gd name="T101" fmla="*/ 2147483646 h 1536"/>
                  <a:gd name="T102" fmla="*/ 2147483646 w 1060"/>
                  <a:gd name="T103" fmla="*/ 2147483646 h 1536"/>
                  <a:gd name="T104" fmla="*/ 2147483646 w 1060"/>
                  <a:gd name="T105" fmla="*/ 2147483646 h 1536"/>
                  <a:gd name="T106" fmla="*/ 2147483646 w 1060"/>
                  <a:gd name="T107" fmla="*/ 2147483646 h 1536"/>
                  <a:gd name="T108" fmla="*/ 2147483646 w 1060"/>
                  <a:gd name="T109" fmla="*/ 2147483646 h 1536"/>
                  <a:gd name="T110" fmla="*/ 2147483646 w 1060"/>
                  <a:gd name="T111" fmla="*/ 2147483646 h 1536"/>
                  <a:gd name="T112" fmla="*/ 2147483646 w 1060"/>
                  <a:gd name="T113" fmla="*/ 2147483646 h 1536"/>
                  <a:gd name="T114" fmla="*/ 2147483646 w 1060"/>
                  <a:gd name="T115" fmla="*/ 2147483646 h 1536"/>
                  <a:gd name="T116" fmla="*/ 2147483646 w 1060"/>
                  <a:gd name="T117" fmla="*/ 2147483646 h 1536"/>
                  <a:gd name="T118" fmla="*/ 2147483646 w 1060"/>
                  <a:gd name="T119" fmla="*/ 2147483646 h 1536"/>
                  <a:gd name="T120" fmla="*/ 2147483646 w 1060"/>
                  <a:gd name="T121" fmla="*/ 2147483646 h 1536"/>
                  <a:gd name="T122" fmla="*/ 2147483646 w 1060"/>
                  <a:gd name="T123" fmla="*/ 2147483646 h 1536"/>
                  <a:gd name="T124" fmla="*/ 2147483646 w 1060"/>
                  <a:gd name="T125" fmla="*/ 2147483646 h 1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060"/>
                  <a:gd name="T190" fmla="*/ 0 h 1536"/>
                  <a:gd name="T191" fmla="*/ 1060 w 1060"/>
                  <a:gd name="T192" fmla="*/ 1536 h 1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060" h="1536">
                    <a:moveTo>
                      <a:pt x="943" y="272"/>
                    </a:moveTo>
                    <a:lnTo>
                      <a:pt x="943" y="272"/>
                    </a:lnTo>
                    <a:lnTo>
                      <a:pt x="820" y="337"/>
                    </a:lnTo>
                    <a:lnTo>
                      <a:pt x="761" y="303"/>
                    </a:lnTo>
                    <a:lnTo>
                      <a:pt x="761" y="236"/>
                    </a:lnTo>
                    <a:lnTo>
                      <a:pt x="820" y="202"/>
                    </a:lnTo>
                    <a:lnTo>
                      <a:pt x="943" y="272"/>
                    </a:lnTo>
                    <a:close/>
                    <a:moveTo>
                      <a:pt x="836" y="135"/>
                    </a:moveTo>
                    <a:lnTo>
                      <a:pt x="836" y="135"/>
                    </a:lnTo>
                    <a:cubicBezTo>
                      <a:pt x="826" y="129"/>
                      <a:pt x="813" y="129"/>
                      <a:pt x="803" y="135"/>
                    </a:cubicBezTo>
                    <a:lnTo>
                      <a:pt x="711" y="188"/>
                    </a:lnTo>
                    <a:cubicBezTo>
                      <a:pt x="701" y="194"/>
                      <a:pt x="694" y="205"/>
                      <a:pt x="694" y="217"/>
                    </a:cubicBezTo>
                    <a:lnTo>
                      <a:pt x="694" y="322"/>
                    </a:lnTo>
                    <a:cubicBezTo>
                      <a:pt x="694" y="334"/>
                      <a:pt x="701" y="345"/>
                      <a:pt x="711" y="351"/>
                    </a:cubicBezTo>
                    <a:lnTo>
                      <a:pt x="803" y="404"/>
                    </a:lnTo>
                    <a:cubicBezTo>
                      <a:pt x="813" y="410"/>
                      <a:pt x="825" y="410"/>
                      <a:pt x="835" y="405"/>
                    </a:cubicBezTo>
                    <a:lnTo>
                      <a:pt x="958" y="339"/>
                    </a:lnTo>
                    <a:lnTo>
                      <a:pt x="977" y="374"/>
                    </a:lnTo>
                    <a:lnTo>
                      <a:pt x="819" y="465"/>
                    </a:lnTo>
                    <a:lnTo>
                      <a:pt x="633" y="358"/>
                    </a:lnTo>
                    <a:cubicBezTo>
                      <a:pt x="625" y="353"/>
                      <a:pt x="615" y="352"/>
                      <a:pt x="606" y="355"/>
                    </a:cubicBezTo>
                    <a:lnTo>
                      <a:pt x="554" y="355"/>
                    </a:lnTo>
                    <a:lnTo>
                      <a:pt x="554" y="345"/>
                    </a:lnTo>
                    <a:lnTo>
                      <a:pt x="554" y="194"/>
                    </a:lnTo>
                    <a:lnTo>
                      <a:pt x="554" y="184"/>
                    </a:lnTo>
                    <a:lnTo>
                      <a:pt x="606" y="184"/>
                    </a:lnTo>
                    <a:cubicBezTo>
                      <a:pt x="615" y="187"/>
                      <a:pt x="625" y="186"/>
                      <a:pt x="633" y="181"/>
                    </a:cubicBezTo>
                    <a:lnTo>
                      <a:pt x="819" y="74"/>
                    </a:lnTo>
                    <a:lnTo>
                      <a:pt x="978" y="165"/>
                    </a:lnTo>
                    <a:lnTo>
                      <a:pt x="957" y="203"/>
                    </a:lnTo>
                    <a:lnTo>
                      <a:pt x="836" y="135"/>
                    </a:lnTo>
                    <a:close/>
                    <a:moveTo>
                      <a:pt x="344" y="312"/>
                    </a:moveTo>
                    <a:lnTo>
                      <a:pt x="344" y="312"/>
                    </a:lnTo>
                    <a:lnTo>
                      <a:pt x="344" y="274"/>
                    </a:lnTo>
                    <a:cubicBezTo>
                      <a:pt x="344" y="258"/>
                      <a:pt x="341" y="242"/>
                      <a:pt x="336" y="227"/>
                    </a:cubicBezTo>
                    <a:lnTo>
                      <a:pt x="487" y="227"/>
                    </a:lnTo>
                    <a:lnTo>
                      <a:pt x="487" y="312"/>
                    </a:lnTo>
                    <a:lnTo>
                      <a:pt x="344" y="312"/>
                    </a:lnTo>
                    <a:close/>
                    <a:moveTo>
                      <a:pt x="269" y="1205"/>
                    </a:moveTo>
                    <a:lnTo>
                      <a:pt x="269" y="1205"/>
                    </a:lnTo>
                    <a:lnTo>
                      <a:pt x="85" y="834"/>
                    </a:lnTo>
                    <a:cubicBezTo>
                      <a:pt x="59" y="783"/>
                      <a:pt x="80" y="720"/>
                      <a:pt x="131" y="695"/>
                    </a:cubicBezTo>
                    <a:cubicBezTo>
                      <a:pt x="183" y="669"/>
                      <a:pt x="245" y="690"/>
                      <a:pt x="271" y="741"/>
                    </a:cubicBezTo>
                    <a:lnTo>
                      <a:pt x="503" y="1205"/>
                    </a:lnTo>
                    <a:lnTo>
                      <a:pt x="269" y="1205"/>
                    </a:lnTo>
                    <a:close/>
                    <a:moveTo>
                      <a:pt x="171" y="175"/>
                    </a:moveTo>
                    <a:lnTo>
                      <a:pt x="171" y="175"/>
                    </a:lnTo>
                    <a:cubicBezTo>
                      <a:pt x="199" y="174"/>
                      <a:pt x="225" y="184"/>
                      <a:pt x="245" y="204"/>
                    </a:cubicBezTo>
                    <a:cubicBezTo>
                      <a:pt x="265" y="223"/>
                      <a:pt x="277" y="249"/>
                      <a:pt x="278" y="275"/>
                    </a:cubicBezTo>
                    <a:lnTo>
                      <a:pt x="277" y="338"/>
                    </a:lnTo>
                    <a:cubicBezTo>
                      <a:pt x="277" y="341"/>
                      <a:pt x="277" y="343"/>
                      <a:pt x="277" y="345"/>
                    </a:cubicBezTo>
                    <a:cubicBezTo>
                      <a:pt x="277" y="347"/>
                      <a:pt x="277" y="349"/>
                      <a:pt x="277" y="351"/>
                    </a:cubicBezTo>
                    <a:lnTo>
                      <a:pt x="276" y="648"/>
                    </a:lnTo>
                    <a:cubicBezTo>
                      <a:pt x="226" y="613"/>
                      <a:pt x="159" y="606"/>
                      <a:pt x="102" y="635"/>
                    </a:cubicBezTo>
                    <a:cubicBezTo>
                      <a:pt x="90" y="641"/>
                      <a:pt x="79" y="648"/>
                      <a:pt x="69" y="656"/>
                    </a:cubicBezTo>
                    <a:lnTo>
                      <a:pt x="69" y="282"/>
                    </a:lnTo>
                    <a:cubicBezTo>
                      <a:pt x="68" y="225"/>
                      <a:pt x="113" y="177"/>
                      <a:pt x="171" y="175"/>
                    </a:cubicBezTo>
                    <a:close/>
                    <a:moveTo>
                      <a:pt x="1051" y="370"/>
                    </a:moveTo>
                    <a:lnTo>
                      <a:pt x="1051" y="370"/>
                    </a:lnTo>
                    <a:lnTo>
                      <a:pt x="1000" y="278"/>
                    </a:lnTo>
                    <a:cubicBezTo>
                      <a:pt x="998" y="276"/>
                      <a:pt x="997" y="274"/>
                      <a:pt x="995" y="272"/>
                    </a:cubicBezTo>
                    <a:cubicBezTo>
                      <a:pt x="997" y="270"/>
                      <a:pt x="999" y="268"/>
                      <a:pt x="1000" y="265"/>
                    </a:cubicBezTo>
                    <a:lnTo>
                      <a:pt x="1052" y="168"/>
                    </a:lnTo>
                    <a:cubicBezTo>
                      <a:pt x="1060" y="152"/>
                      <a:pt x="1055" y="132"/>
                      <a:pt x="1039" y="123"/>
                    </a:cubicBezTo>
                    <a:lnTo>
                      <a:pt x="836" y="6"/>
                    </a:lnTo>
                    <a:cubicBezTo>
                      <a:pt x="826" y="0"/>
                      <a:pt x="813" y="0"/>
                      <a:pt x="803" y="6"/>
                    </a:cubicBezTo>
                    <a:lnTo>
                      <a:pt x="610" y="117"/>
                    </a:lnTo>
                    <a:lnTo>
                      <a:pt x="520" y="117"/>
                    </a:lnTo>
                    <a:cubicBezTo>
                      <a:pt x="502" y="117"/>
                      <a:pt x="487" y="132"/>
                      <a:pt x="487" y="151"/>
                    </a:cubicBezTo>
                    <a:lnTo>
                      <a:pt x="487" y="161"/>
                    </a:lnTo>
                    <a:lnTo>
                      <a:pt x="296" y="161"/>
                    </a:lnTo>
                    <a:cubicBezTo>
                      <a:pt x="294" y="159"/>
                      <a:pt x="293" y="157"/>
                      <a:pt x="291" y="155"/>
                    </a:cubicBezTo>
                    <a:cubicBezTo>
                      <a:pt x="258" y="124"/>
                      <a:pt x="214" y="107"/>
                      <a:pt x="169" y="108"/>
                    </a:cubicBezTo>
                    <a:cubicBezTo>
                      <a:pt x="75" y="111"/>
                      <a:pt x="0" y="190"/>
                      <a:pt x="3" y="283"/>
                    </a:cubicBezTo>
                    <a:lnTo>
                      <a:pt x="2" y="775"/>
                    </a:lnTo>
                    <a:cubicBezTo>
                      <a:pt x="2" y="782"/>
                      <a:pt x="4" y="788"/>
                      <a:pt x="7" y="793"/>
                    </a:cubicBezTo>
                    <a:cubicBezTo>
                      <a:pt x="8" y="817"/>
                      <a:pt x="13" y="841"/>
                      <a:pt x="25" y="864"/>
                    </a:cubicBezTo>
                    <a:lnTo>
                      <a:pt x="195" y="1205"/>
                    </a:lnTo>
                    <a:lnTo>
                      <a:pt x="155" y="1205"/>
                    </a:lnTo>
                    <a:cubicBezTo>
                      <a:pt x="137" y="1205"/>
                      <a:pt x="122" y="1220"/>
                      <a:pt x="122" y="1238"/>
                    </a:cubicBezTo>
                    <a:lnTo>
                      <a:pt x="122" y="1308"/>
                    </a:lnTo>
                    <a:lnTo>
                      <a:pt x="61" y="1308"/>
                    </a:lnTo>
                    <a:cubicBezTo>
                      <a:pt x="42" y="1308"/>
                      <a:pt x="28" y="1323"/>
                      <a:pt x="28" y="1342"/>
                    </a:cubicBezTo>
                    <a:lnTo>
                      <a:pt x="28" y="1474"/>
                    </a:lnTo>
                    <a:cubicBezTo>
                      <a:pt x="28" y="1492"/>
                      <a:pt x="42" y="1507"/>
                      <a:pt x="61" y="1507"/>
                    </a:cubicBezTo>
                    <a:lnTo>
                      <a:pt x="239" y="1507"/>
                    </a:lnTo>
                    <a:cubicBezTo>
                      <a:pt x="252" y="1524"/>
                      <a:pt x="272" y="1536"/>
                      <a:pt x="295" y="1536"/>
                    </a:cubicBezTo>
                    <a:cubicBezTo>
                      <a:pt x="334" y="1536"/>
                      <a:pt x="365" y="1504"/>
                      <a:pt x="365" y="1466"/>
                    </a:cubicBezTo>
                    <a:cubicBezTo>
                      <a:pt x="365" y="1428"/>
                      <a:pt x="334" y="1397"/>
                      <a:pt x="295" y="1397"/>
                    </a:cubicBezTo>
                    <a:cubicBezTo>
                      <a:pt x="266" y="1397"/>
                      <a:pt x="241" y="1415"/>
                      <a:pt x="231" y="1440"/>
                    </a:cubicBezTo>
                    <a:lnTo>
                      <a:pt x="94" y="1440"/>
                    </a:lnTo>
                    <a:lnTo>
                      <a:pt x="94" y="1375"/>
                    </a:lnTo>
                    <a:lnTo>
                      <a:pt x="155" y="1375"/>
                    </a:lnTo>
                    <a:cubicBezTo>
                      <a:pt x="174" y="1375"/>
                      <a:pt x="189" y="1360"/>
                      <a:pt x="189" y="1342"/>
                    </a:cubicBezTo>
                    <a:lnTo>
                      <a:pt x="189" y="1272"/>
                    </a:lnTo>
                    <a:lnTo>
                      <a:pt x="557" y="1272"/>
                    </a:lnTo>
                    <a:cubicBezTo>
                      <a:pt x="557" y="1272"/>
                      <a:pt x="557" y="1272"/>
                      <a:pt x="557" y="1272"/>
                    </a:cubicBezTo>
                    <a:cubicBezTo>
                      <a:pt x="557" y="1272"/>
                      <a:pt x="557" y="1272"/>
                      <a:pt x="557" y="1272"/>
                    </a:cubicBezTo>
                    <a:lnTo>
                      <a:pt x="585" y="1272"/>
                    </a:lnTo>
                    <a:lnTo>
                      <a:pt x="585" y="1342"/>
                    </a:lnTo>
                    <a:cubicBezTo>
                      <a:pt x="585" y="1360"/>
                      <a:pt x="600" y="1375"/>
                      <a:pt x="618" y="1375"/>
                    </a:cubicBezTo>
                    <a:lnTo>
                      <a:pt x="679" y="1375"/>
                    </a:lnTo>
                    <a:lnTo>
                      <a:pt x="679" y="1440"/>
                    </a:lnTo>
                    <a:lnTo>
                      <a:pt x="573" y="1440"/>
                    </a:lnTo>
                    <a:cubicBezTo>
                      <a:pt x="562" y="1415"/>
                      <a:pt x="538" y="1397"/>
                      <a:pt x="508" y="1397"/>
                    </a:cubicBezTo>
                    <a:cubicBezTo>
                      <a:pt x="470" y="1397"/>
                      <a:pt x="439" y="1428"/>
                      <a:pt x="439" y="1466"/>
                    </a:cubicBezTo>
                    <a:cubicBezTo>
                      <a:pt x="439" y="1504"/>
                      <a:pt x="470" y="1536"/>
                      <a:pt x="508" y="1536"/>
                    </a:cubicBezTo>
                    <a:cubicBezTo>
                      <a:pt x="531" y="1536"/>
                      <a:pt x="552" y="1524"/>
                      <a:pt x="564" y="1507"/>
                    </a:cubicBezTo>
                    <a:lnTo>
                      <a:pt x="713" y="1507"/>
                    </a:lnTo>
                    <a:cubicBezTo>
                      <a:pt x="731" y="1507"/>
                      <a:pt x="746" y="1492"/>
                      <a:pt x="746" y="1474"/>
                    </a:cubicBezTo>
                    <a:lnTo>
                      <a:pt x="746" y="1342"/>
                    </a:lnTo>
                    <a:cubicBezTo>
                      <a:pt x="746" y="1323"/>
                      <a:pt x="731" y="1308"/>
                      <a:pt x="713" y="1308"/>
                    </a:cubicBezTo>
                    <a:lnTo>
                      <a:pt x="651" y="1308"/>
                    </a:lnTo>
                    <a:lnTo>
                      <a:pt x="651" y="1238"/>
                    </a:lnTo>
                    <a:cubicBezTo>
                      <a:pt x="651" y="1220"/>
                      <a:pt x="636" y="1205"/>
                      <a:pt x="618" y="1205"/>
                    </a:cubicBezTo>
                    <a:lnTo>
                      <a:pt x="577" y="1205"/>
                    </a:lnTo>
                    <a:lnTo>
                      <a:pt x="342" y="733"/>
                    </a:lnTo>
                    <a:lnTo>
                      <a:pt x="344" y="378"/>
                    </a:lnTo>
                    <a:lnTo>
                      <a:pt x="487" y="378"/>
                    </a:lnTo>
                    <a:lnTo>
                      <a:pt x="487" y="388"/>
                    </a:lnTo>
                    <a:cubicBezTo>
                      <a:pt x="487" y="407"/>
                      <a:pt x="502" y="422"/>
                      <a:pt x="520" y="422"/>
                    </a:cubicBezTo>
                    <a:lnTo>
                      <a:pt x="610" y="422"/>
                    </a:lnTo>
                    <a:lnTo>
                      <a:pt x="803" y="533"/>
                    </a:lnTo>
                    <a:cubicBezTo>
                      <a:pt x="808" y="536"/>
                      <a:pt x="814" y="537"/>
                      <a:pt x="819" y="537"/>
                    </a:cubicBezTo>
                    <a:cubicBezTo>
                      <a:pt x="825" y="537"/>
                      <a:pt x="831" y="536"/>
                      <a:pt x="836" y="533"/>
                    </a:cubicBezTo>
                    <a:lnTo>
                      <a:pt x="1039" y="416"/>
                    </a:lnTo>
                    <a:cubicBezTo>
                      <a:pt x="1055" y="406"/>
                      <a:pt x="1060" y="386"/>
                      <a:pt x="1051" y="370"/>
                    </a:cubicBezTo>
                    <a:close/>
                  </a:path>
                </a:pathLst>
              </a:custGeom>
              <a:grpFill/>
              <a:ln w="0">
                <a:noFill/>
                <a:round/>
                <a:headEnd/>
                <a:tailEnd/>
              </a:ln>
            </p:spPr>
            <p:txBody>
              <a:bodyPr/>
              <a:lstStyle/>
              <a:p>
                <a:pPr defTabSz="4777489">
                  <a:defRPr/>
                </a:pPr>
                <a:endParaRPr lang="zh-CN" altLang="en-US" sz="1998" kern="0">
                  <a:solidFill>
                    <a:srgbClr val="1D1D1A"/>
                  </a:solidFill>
                  <a:latin typeface="+mj-lt"/>
                  <a:ea typeface="微软雅黑" panose="020B0503020204020204" pitchFamily="34" charset="-122"/>
                  <a:cs typeface="Arial" panose="020B0604020202020204" pitchFamily="34" charset="0"/>
                </a:endParaRPr>
              </a:p>
            </p:txBody>
          </p:sp>
          <p:sp>
            <p:nvSpPr>
              <p:cNvPr id="155" name="Freeform 168">
                <a:extLst>
                  <a:ext uri="{FF2B5EF4-FFF2-40B4-BE49-F238E27FC236}">
                    <a16:creationId xmlns:a16="http://schemas.microsoft.com/office/drawing/2014/main" id="{76DAE7A6-89B1-E6E8-4C50-4DE27582F5DE}"/>
                  </a:ext>
                </a:extLst>
              </p:cNvPr>
              <p:cNvSpPr>
                <a:spLocks noEditPoints="1"/>
              </p:cNvSpPr>
              <p:nvPr/>
            </p:nvSpPr>
            <p:spPr bwMode="auto">
              <a:xfrm>
                <a:off x="7764463" y="2541588"/>
                <a:ext cx="88900" cy="82550"/>
              </a:xfrm>
              <a:custGeom>
                <a:avLst/>
                <a:gdLst>
                  <a:gd name="T0" fmla="*/ 2147483646 w 210"/>
                  <a:gd name="T1" fmla="*/ 2147483646 h 196"/>
                  <a:gd name="T2" fmla="*/ 2147483646 w 210"/>
                  <a:gd name="T3" fmla="*/ 2147483646 h 196"/>
                  <a:gd name="T4" fmla="*/ 2147483646 w 210"/>
                  <a:gd name="T5" fmla="*/ 2147483646 h 196"/>
                  <a:gd name="T6" fmla="*/ 2147483646 w 210"/>
                  <a:gd name="T7" fmla="*/ 2147483646 h 196"/>
                  <a:gd name="T8" fmla="*/ 2147483646 w 210"/>
                  <a:gd name="T9" fmla="*/ 2147483646 h 196"/>
                  <a:gd name="T10" fmla="*/ 2147483646 w 210"/>
                  <a:gd name="T11" fmla="*/ 2147483646 h 196"/>
                  <a:gd name="T12" fmla="*/ 2147483646 w 210"/>
                  <a:gd name="T13" fmla="*/ 2147483646 h 196"/>
                  <a:gd name="T14" fmla="*/ 2147483646 w 210"/>
                  <a:gd name="T15" fmla="*/ 2147483646 h 196"/>
                  <a:gd name="T16" fmla="*/ 2147483646 w 210"/>
                  <a:gd name="T17" fmla="*/ 2147483646 h 196"/>
                  <a:gd name="T18" fmla="*/ 2147483646 w 210"/>
                  <a:gd name="T19" fmla="*/ 2147483646 h 196"/>
                  <a:gd name="T20" fmla="*/ 2147483646 w 210"/>
                  <a:gd name="T21" fmla="*/ 2147483646 h 196"/>
                  <a:gd name="T22" fmla="*/ 2147483646 w 210"/>
                  <a:gd name="T23" fmla="*/ 2147483646 h 196"/>
                  <a:gd name="T24" fmla="*/ 2147483646 w 210"/>
                  <a:gd name="T25" fmla="*/ 2147483646 h 196"/>
                  <a:gd name="T26" fmla="*/ 2147483646 w 210"/>
                  <a:gd name="T27" fmla="*/ 2147483646 h 196"/>
                  <a:gd name="T28" fmla="*/ 2147483646 w 210"/>
                  <a:gd name="T29" fmla="*/ 2147483646 h 196"/>
                  <a:gd name="T30" fmla="*/ 2147483646 w 210"/>
                  <a:gd name="T31" fmla="*/ 2147483646 h 196"/>
                  <a:gd name="T32" fmla="*/ 2147483646 w 210"/>
                  <a:gd name="T33" fmla="*/ 2147483646 h 196"/>
                  <a:gd name="T34" fmla="*/ 2147483646 w 210"/>
                  <a:gd name="T35" fmla="*/ 2147483646 h 196"/>
                  <a:gd name="T36" fmla="*/ 2147483646 w 210"/>
                  <a:gd name="T37" fmla="*/ 2147483646 h 19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10"/>
                  <a:gd name="T58" fmla="*/ 0 h 196"/>
                  <a:gd name="T59" fmla="*/ 210 w 210"/>
                  <a:gd name="T60" fmla="*/ 196 h 19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10" h="196">
                    <a:moveTo>
                      <a:pt x="139" y="109"/>
                    </a:moveTo>
                    <a:lnTo>
                      <a:pt x="139" y="109"/>
                    </a:lnTo>
                    <a:cubicBezTo>
                      <a:pt x="136" y="117"/>
                      <a:pt x="131" y="123"/>
                      <a:pt x="124" y="126"/>
                    </a:cubicBezTo>
                    <a:cubicBezTo>
                      <a:pt x="109" y="134"/>
                      <a:pt x="91" y="128"/>
                      <a:pt x="83" y="113"/>
                    </a:cubicBezTo>
                    <a:cubicBezTo>
                      <a:pt x="76" y="98"/>
                      <a:pt x="82" y="80"/>
                      <a:pt x="97" y="73"/>
                    </a:cubicBezTo>
                    <a:cubicBezTo>
                      <a:pt x="101" y="71"/>
                      <a:pt x="106" y="70"/>
                      <a:pt x="110" y="70"/>
                    </a:cubicBezTo>
                    <a:cubicBezTo>
                      <a:pt x="113" y="70"/>
                      <a:pt x="117" y="70"/>
                      <a:pt x="120" y="71"/>
                    </a:cubicBezTo>
                    <a:cubicBezTo>
                      <a:pt x="127" y="74"/>
                      <a:pt x="133" y="79"/>
                      <a:pt x="137" y="86"/>
                    </a:cubicBezTo>
                    <a:cubicBezTo>
                      <a:pt x="141" y="93"/>
                      <a:pt x="141" y="102"/>
                      <a:pt x="139" y="109"/>
                    </a:cubicBezTo>
                    <a:close/>
                    <a:moveTo>
                      <a:pt x="67" y="13"/>
                    </a:moveTo>
                    <a:lnTo>
                      <a:pt x="67" y="13"/>
                    </a:lnTo>
                    <a:cubicBezTo>
                      <a:pt x="19" y="37"/>
                      <a:pt x="0" y="95"/>
                      <a:pt x="24" y="143"/>
                    </a:cubicBezTo>
                    <a:cubicBezTo>
                      <a:pt x="41" y="177"/>
                      <a:pt x="75" y="196"/>
                      <a:pt x="110" y="196"/>
                    </a:cubicBezTo>
                    <a:cubicBezTo>
                      <a:pt x="125" y="196"/>
                      <a:pt x="140" y="193"/>
                      <a:pt x="153" y="186"/>
                    </a:cubicBezTo>
                    <a:cubicBezTo>
                      <a:pt x="176" y="175"/>
                      <a:pt x="194" y="155"/>
                      <a:pt x="202" y="130"/>
                    </a:cubicBezTo>
                    <a:cubicBezTo>
                      <a:pt x="210" y="106"/>
                      <a:pt x="208" y="80"/>
                      <a:pt x="197" y="56"/>
                    </a:cubicBezTo>
                    <a:cubicBezTo>
                      <a:pt x="185" y="33"/>
                      <a:pt x="165" y="16"/>
                      <a:pt x="141" y="8"/>
                    </a:cubicBezTo>
                    <a:cubicBezTo>
                      <a:pt x="116" y="0"/>
                      <a:pt x="90" y="2"/>
                      <a:pt x="67" y="13"/>
                    </a:cubicBezTo>
                    <a:close/>
                  </a:path>
                </a:pathLst>
              </a:custGeom>
              <a:grpFill/>
              <a:ln w="0">
                <a:noFill/>
                <a:round/>
                <a:headEnd/>
                <a:tailEnd/>
              </a:ln>
            </p:spPr>
            <p:txBody>
              <a:bodyPr/>
              <a:lstStyle/>
              <a:p>
                <a:pPr defTabSz="4777489">
                  <a:defRPr/>
                </a:pPr>
                <a:endParaRPr lang="zh-CN" altLang="en-US" sz="1998" kern="0">
                  <a:solidFill>
                    <a:srgbClr val="1D1D1A"/>
                  </a:solidFill>
                  <a:latin typeface="+mj-lt"/>
                  <a:ea typeface="微软雅黑" panose="020B0503020204020204" pitchFamily="34" charset="-122"/>
                  <a:cs typeface="Arial" panose="020B0604020202020204" pitchFamily="34" charset="0"/>
                </a:endParaRPr>
              </a:p>
            </p:txBody>
          </p:sp>
          <p:sp>
            <p:nvSpPr>
              <p:cNvPr id="156" name="Freeform 169">
                <a:extLst>
                  <a:ext uri="{FF2B5EF4-FFF2-40B4-BE49-F238E27FC236}">
                    <a16:creationId xmlns:a16="http://schemas.microsoft.com/office/drawing/2014/main" id="{493376E5-966F-A72E-344C-4B46DA67E2E8}"/>
                  </a:ext>
                </a:extLst>
              </p:cNvPr>
              <p:cNvSpPr>
                <a:spLocks noEditPoints="1"/>
              </p:cNvSpPr>
              <p:nvPr/>
            </p:nvSpPr>
            <p:spPr bwMode="auto">
              <a:xfrm>
                <a:off x="7759700" y="2309813"/>
                <a:ext cx="79375" cy="74613"/>
              </a:xfrm>
              <a:custGeom>
                <a:avLst/>
                <a:gdLst>
                  <a:gd name="T0" fmla="*/ 2147483646 w 187"/>
                  <a:gd name="T1" fmla="*/ 2147483646 h 176"/>
                  <a:gd name="T2" fmla="*/ 2147483646 w 187"/>
                  <a:gd name="T3" fmla="*/ 2147483646 h 176"/>
                  <a:gd name="T4" fmla="*/ 2147483646 w 187"/>
                  <a:gd name="T5" fmla="*/ 2147483646 h 176"/>
                  <a:gd name="T6" fmla="*/ 2147483646 w 187"/>
                  <a:gd name="T7" fmla="*/ 2147483646 h 176"/>
                  <a:gd name="T8" fmla="*/ 2147483646 w 187"/>
                  <a:gd name="T9" fmla="*/ 2147483646 h 176"/>
                  <a:gd name="T10" fmla="*/ 2147483646 w 187"/>
                  <a:gd name="T11" fmla="*/ 2147483646 h 176"/>
                  <a:gd name="T12" fmla="*/ 2147483646 w 187"/>
                  <a:gd name="T13" fmla="*/ 2147483646 h 176"/>
                  <a:gd name="T14" fmla="*/ 2147483646 w 187"/>
                  <a:gd name="T15" fmla="*/ 2147483646 h 176"/>
                  <a:gd name="T16" fmla="*/ 2147483646 w 187"/>
                  <a:gd name="T17" fmla="*/ 2147483646 h 176"/>
                  <a:gd name="T18" fmla="*/ 2147483646 w 187"/>
                  <a:gd name="T19" fmla="*/ 2147483646 h 176"/>
                  <a:gd name="T20" fmla="*/ 2147483646 w 187"/>
                  <a:gd name="T21" fmla="*/ 2147483646 h 176"/>
                  <a:gd name="T22" fmla="*/ 2147483646 w 187"/>
                  <a:gd name="T23" fmla="*/ 2147483646 h 176"/>
                  <a:gd name="T24" fmla="*/ 2147483646 w 187"/>
                  <a:gd name="T25" fmla="*/ 2147483646 h 176"/>
                  <a:gd name="T26" fmla="*/ 2147483646 w 187"/>
                  <a:gd name="T27" fmla="*/ 2147483646 h 176"/>
                  <a:gd name="T28" fmla="*/ 2147483646 w 187"/>
                  <a:gd name="T29" fmla="*/ 2147483646 h 176"/>
                  <a:gd name="T30" fmla="*/ 2147483646 w 187"/>
                  <a:gd name="T31" fmla="*/ 2147483646 h 176"/>
                  <a:gd name="T32" fmla="*/ 2147483646 w 187"/>
                  <a:gd name="T33" fmla="*/ 2147483646 h 176"/>
                  <a:gd name="T34" fmla="*/ 2147483646 w 187"/>
                  <a:gd name="T35" fmla="*/ 2147483646 h 176"/>
                  <a:gd name="T36" fmla="*/ 2147483646 w 187"/>
                  <a:gd name="T37" fmla="*/ 2147483646 h 176"/>
                  <a:gd name="T38" fmla="*/ 2147483646 w 187"/>
                  <a:gd name="T39" fmla="*/ 2147483646 h 176"/>
                  <a:gd name="T40" fmla="*/ 2147483646 w 187"/>
                  <a:gd name="T41" fmla="*/ 2147483646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7"/>
                  <a:gd name="T64" fmla="*/ 0 h 176"/>
                  <a:gd name="T65" fmla="*/ 187 w 187"/>
                  <a:gd name="T66" fmla="*/ 176 h 17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7" h="176">
                    <a:moveTo>
                      <a:pt x="73" y="75"/>
                    </a:moveTo>
                    <a:lnTo>
                      <a:pt x="73" y="75"/>
                    </a:lnTo>
                    <a:cubicBezTo>
                      <a:pt x="77" y="71"/>
                      <a:pt x="82" y="69"/>
                      <a:pt x="87" y="68"/>
                    </a:cubicBezTo>
                    <a:cubicBezTo>
                      <a:pt x="88" y="68"/>
                      <a:pt x="88" y="68"/>
                      <a:pt x="89" y="68"/>
                    </a:cubicBezTo>
                    <a:cubicBezTo>
                      <a:pt x="94" y="68"/>
                      <a:pt x="99" y="70"/>
                      <a:pt x="102" y="73"/>
                    </a:cubicBezTo>
                    <a:cubicBezTo>
                      <a:pt x="111" y="81"/>
                      <a:pt x="112" y="94"/>
                      <a:pt x="105" y="102"/>
                    </a:cubicBezTo>
                    <a:cubicBezTo>
                      <a:pt x="101" y="107"/>
                      <a:pt x="96" y="109"/>
                      <a:pt x="91" y="110"/>
                    </a:cubicBezTo>
                    <a:cubicBezTo>
                      <a:pt x="85" y="110"/>
                      <a:pt x="80" y="108"/>
                      <a:pt x="76" y="105"/>
                    </a:cubicBezTo>
                    <a:cubicBezTo>
                      <a:pt x="71" y="101"/>
                      <a:pt x="69" y="96"/>
                      <a:pt x="68" y="91"/>
                    </a:cubicBezTo>
                    <a:cubicBezTo>
                      <a:pt x="68" y="85"/>
                      <a:pt x="70" y="80"/>
                      <a:pt x="73" y="75"/>
                    </a:cubicBezTo>
                    <a:close/>
                    <a:moveTo>
                      <a:pt x="32" y="155"/>
                    </a:moveTo>
                    <a:lnTo>
                      <a:pt x="32" y="155"/>
                    </a:lnTo>
                    <a:cubicBezTo>
                      <a:pt x="48" y="169"/>
                      <a:pt x="68" y="176"/>
                      <a:pt x="89" y="176"/>
                    </a:cubicBezTo>
                    <a:cubicBezTo>
                      <a:pt x="91" y="176"/>
                      <a:pt x="94" y="176"/>
                      <a:pt x="96" y="176"/>
                    </a:cubicBezTo>
                    <a:cubicBezTo>
                      <a:pt x="119" y="174"/>
                      <a:pt x="140" y="163"/>
                      <a:pt x="156" y="146"/>
                    </a:cubicBezTo>
                    <a:cubicBezTo>
                      <a:pt x="187" y="109"/>
                      <a:pt x="182" y="54"/>
                      <a:pt x="146" y="22"/>
                    </a:cubicBezTo>
                    <a:cubicBezTo>
                      <a:pt x="128" y="7"/>
                      <a:pt x="105" y="0"/>
                      <a:pt x="82" y="2"/>
                    </a:cubicBezTo>
                    <a:cubicBezTo>
                      <a:pt x="59" y="4"/>
                      <a:pt x="38" y="14"/>
                      <a:pt x="22" y="32"/>
                    </a:cubicBezTo>
                    <a:cubicBezTo>
                      <a:pt x="7" y="50"/>
                      <a:pt x="0" y="73"/>
                      <a:pt x="2" y="96"/>
                    </a:cubicBezTo>
                    <a:cubicBezTo>
                      <a:pt x="4" y="119"/>
                      <a:pt x="15" y="140"/>
                      <a:pt x="32" y="155"/>
                    </a:cubicBezTo>
                    <a:close/>
                  </a:path>
                </a:pathLst>
              </a:custGeom>
              <a:grpFill/>
              <a:ln w="0">
                <a:noFill/>
                <a:round/>
                <a:headEnd/>
                <a:tailEnd/>
              </a:ln>
            </p:spPr>
            <p:txBody>
              <a:bodyPr/>
              <a:lstStyle/>
              <a:p>
                <a:pPr defTabSz="4777489">
                  <a:defRPr/>
                </a:pPr>
                <a:endParaRPr lang="zh-CN" altLang="en-US" sz="1998" kern="0">
                  <a:solidFill>
                    <a:srgbClr val="1D1D1A"/>
                  </a:solidFill>
                  <a:latin typeface="+mj-lt"/>
                  <a:ea typeface="微软雅黑" panose="020B0503020204020204" pitchFamily="34" charset="-122"/>
                  <a:cs typeface="Arial" panose="020B0604020202020204" pitchFamily="34" charset="0"/>
                </a:endParaRPr>
              </a:p>
            </p:txBody>
          </p:sp>
        </p:grpSp>
        <p:grpSp>
          <p:nvGrpSpPr>
            <p:cNvPr id="31" name="组合 238">
              <a:extLst>
                <a:ext uri="{FF2B5EF4-FFF2-40B4-BE49-F238E27FC236}">
                  <a16:creationId xmlns:a16="http://schemas.microsoft.com/office/drawing/2014/main" id="{46B57213-10C6-30DF-1084-F4A7037024A4}"/>
                </a:ext>
              </a:extLst>
            </p:cNvPr>
            <p:cNvGrpSpPr>
              <a:grpSpLocks noChangeAspect="1"/>
            </p:cNvGrpSpPr>
            <p:nvPr/>
          </p:nvGrpSpPr>
          <p:grpSpPr>
            <a:xfrm flipH="1">
              <a:off x="9718503" y="2895259"/>
              <a:ext cx="380252" cy="334464"/>
              <a:chOff x="13962063" y="646113"/>
              <a:chExt cx="5175250" cy="4800600"/>
            </a:xfrm>
            <a:solidFill>
              <a:srgbClr val="15B0E8"/>
            </a:solidFill>
          </p:grpSpPr>
          <p:sp>
            <p:nvSpPr>
              <p:cNvPr id="149" name="Freeform 6">
                <a:extLst>
                  <a:ext uri="{FF2B5EF4-FFF2-40B4-BE49-F238E27FC236}">
                    <a16:creationId xmlns:a16="http://schemas.microsoft.com/office/drawing/2014/main" id="{A9364427-BC8D-93E5-190B-82AFFE35F765}"/>
                  </a:ext>
                </a:extLst>
              </p:cNvPr>
              <p:cNvSpPr>
                <a:spLocks/>
              </p:cNvSpPr>
              <p:nvPr/>
            </p:nvSpPr>
            <p:spPr bwMode="auto">
              <a:xfrm>
                <a:off x="14738350" y="2190751"/>
                <a:ext cx="1354137" cy="2078038"/>
              </a:xfrm>
              <a:custGeom>
                <a:avLst/>
                <a:gdLst>
                  <a:gd name="T0" fmla="*/ 361 w 361"/>
                  <a:gd name="T1" fmla="*/ 181 h 554"/>
                  <a:gd name="T2" fmla="*/ 180 w 361"/>
                  <a:gd name="T3" fmla="*/ 0 h 554"/>
                  <a:gd name="T4" fmla="*/ 0 w 361"/>
                  <a:gd name="T5" fmla="*/ 181 h 554"/>
                  <a:gd name="T6" fmla="*/ 74 w 361"/>
                  <a:gd name="T7" fmla="*/ 327 h 554"/>
                  <a:gd name="T8" fmla="*/ 74 w 361"/>
                  <a:gd name="T9" fmla="*/ 554 h 554"/>
                  <a:gd name="T10" fmla="*/ 287 w 361"/>
                  <a:gd name="T11" fmla="*/ 554 h 554"/>
                  <a:gd name="T12" fmla="*/ 287 w 361"/>
                  <a:gd name="T13" fmla="*/ 327 h 554"/>
                  <a:gd name="T14" fmla="*/ 361 w 361"/>
                  <a:gd name="T15" fmla="*/ 181 h 5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1" h="554">
                    <a:moveTo>
                      <a:pt x="361" y="181"/>
                    </a:moveTo>
                    <a:cubicBezTo>
                      <a:pt x="361" y="81"/>
                      <a:pt x="280" y="0"/>
                      <a:pt x="180" y="0"/>
                    </a:cubicBezTo>
                    <a:cubicBezTo>
                      <a:pt x="81" y="0"/>
                      <a:pt x="0" y="81"/>
                      <a:pt x="0" y="181"/>
                    </a:cubicBezTo>
                    <a:cubicBezTo>
                      <a:pt x="0" y="241"/>
                      <a:pt x="29" y="294"/>
                      <a:pt x="74" y="327"/>
                    </a:cubicBezTo>
                    <a:cubicBezTo>
                      <a:pt x="74" y="554"/>
                      <a:pt x="74" y="554"/>
                      <a:pt x="74" y="554"/>
                    </a:cubicBezTo>
                    <a:cubicBezTo>
                      <a:pt x="287" y="554"/>
                      <a:pt x="287" y="554"/>
                      <a:pt x="287" y="554"/>
                    </a:cubicBezTo>
                    <a:cubicBezTo>
                      <a:pt x="287" y="327"/>
                      <a:pt x="287" y="327"/>
                      <a:pt x="287" y="327"/>
                    </a:cubicBezTo>
                    <a:cubicBezTo>
                      <a:pt x="332" y="294"/>
                      <a:pt x="361" y="241"/>
                      <a:pt x="361" y="1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77670" tIns="238839" rIns="477670" bIns="238839" numCol="1" anchor="t" anchorCtr="0" compatLnSpc="1">
                <a:prstTxWarp prst="textNoShape">
                  <a:avLst/>
                </a:prstTxWarp>
                <a:noAutofit/>
              </a:bodyPr>
              <a:lstStyle/>
              <a:p>
                <a:pPr defTabSz="6369386">
                  <a:defRPr/>
                </a:pPr>
                <a:endParaRPr lang="zh-CN" altLang="en-US" sz="3198" kern="0" dirty="0">
                  <a:solidFill>
                    <a:prstClr val="black"/>
                  </a:solidFill>
                  <a:latin typeface="+mj-lt"/>
                  <a:ea typeface="微软雅黑" panose="020B0503020204020204" pitchFamily="34" charset="-122"/>
                  <a:cs typeface="Arial" panose="020B0604020202020204" pitchFamily="34" charset="0"/>
                </a:endParaRPr>
              </a:p>
            </p:txBody>
          </p:sp>
          <p:sp>
            <p:nvSpPr>
              <p:cNvPr id="150" name="Freeform 7">
                <a:extLst>
                  <a:ext uri="{FF2B5EF4-FFF2-40B4-BE49-F238E27FC236}">
                    <a16:creationId xmlns:a16="http://schemas.microsoft.com/office/drawing/2014/main" id="{F7A16C3C-C69E-F330-B379-8404B372CE25}"/>
                  </a:ext>
                </a:extLst>
              </p:cNvPr>
              <p:cNvSpPr>
                <a:spLocks noEditPoints="1"/>
              </p:cNvSpPr>
              <p:nvPr/>
            </p:nvSpPr>
            <p:spPr bwMode="auto">
              <a:xfrm>
                <a:off x="13962063" y="646113"/>
                <a:ext cx="2906712" cy="2755900"/>
              </a:xfrm>
              <a:custGeom>
                <a:avLst/>
                <a:gdLst>
                  <a:gd name="T0" fmla="*/ 387 w 775"/>
                  <a:gd name="T1" fmla="*/ 0 h 735"/>
                  <a:gd name="T2" fmla="*/ 0 w 775"/>
                  <a:gd name="T3" fmla="*/ 387 h 735"/>
                  <a:gd name="T4" fmla="*/ 218 w 775"/>
                  <a:gd name="T5" fmla="*/ 735 h 735"/>
                  <a:gd name="T6" fmla="*/ 166 w 775"/>
                  <a:gd name="T7" fmla="*/ 593 h 735"/>
                  <a:gd name="T8" fmla="*/ 387 w 775"/>
                  <a:gd name="T9" fmla="*/ 372 h 735"/>
                  <a:gd name="T10" fmla="*/ 609 w 775"/>
                  <a:gd name="T11" fmla="*/ 593 h 735"/>
                  <a:gd name="T12" fmla="*/ 557 w 775"/>
                  <a:gd name="T13" fmla="*/ 735 h 735"/>
                  <a:gd name="T14" fmla="*/ 775 w 775"/>
                  <a:gd name="T15" fmla="*/ 387 h 735"/>
                  <a:gd name="T16" fmla="*/ 387 w 775"/>
                  <a:gd name="T17" fmla="*/ 0 h 735"/>
                  <a:gd name="T18" fmla="*/ 387 w 775"/>
                  <a:gd name="T19" fmla="*/ 246 h 735"/>
                  <a:gd name="T20" fmla="*/ 296 w 775"/>
                  <a:gd name="T21" fmla="*/ 155 h 735"/>
                  <a:gd name="T22" fmla="*/ 387 w 775"/>
                  <a:gd name="T23" fmla="*/ 63 h 735"/>
                  <a:gd name="T24" fmla="*/ 479 w 775"/>
                  <a:gd name="T25" fmla="*/ 155 h 735"/>
                  <a:gd name="T26" fmla="*/ 387 w 775"/>
                  <a:gd name="T27" fmla="*/ 246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5" h="735">
                    <a:moveTo>
                      <a:pt x="387" y="0"/>
                    </a:moveTo>
                    <a:cubicBezTo>
                      <a:pt x="174" y="0"/>
                      <a:pt x="0" y="173"/>
                      <a:pt x="0" y="387"/>
                    </a:cubicBezTo>
                    <a:cubicBezTo>
                      <a:pt x="0" y="540"/>
                      <a:pt x="89" y="672"/>
                      <a:pt x="218" y="735"/>
                    </a:cubicBezTo>
                    <a:cubicBezTo>
                      <a:pt x="186" y="697"/>
                      <a:pt x="166" y="647"/>
                      <a:pt x="166" y="593"/>
                    </a:cubicBezTo>
                    <a:cubicBezTo>
                      <a:pt x="166" y="471"/>
                      <a:pt x="265" y="372"/>
                      <a:pt x="387" y="372"/>
                    </a:cubicBezTo>
                    <a:cubicBezTo>
                      <a:pt x="510" y="372"/>
                      <a:pt x="609" y="471"/>
                      <a:pt x="609" y="593"/>
                    </a:cubicBezTo>
                    <a:cubicBezTo>
                      <a:pt x="609" y="647"/>
                      <a:pt x="589" y="697"/>
                      <a:pt x="557" y="735"/>
                    </a:cubicBezTo>
                    <a:cubicBezTo>
                      <a:pt x="686" y="672"/>
                      <a:pt x="775" y="540"/>
                      <a:pt x="775" y="387"/>
                    </a:cubicBezTo>
                    <a:cubicBezTo>
                      <a:pt x="775" y="173"/>
                      <a:pt x="601" y="0"/>
                      <a:pt x="387" y="0"/>
                    </a:cubicBezTo>
                    <a:close/>
                    <a:moveTo>
                      <a:pt x="387" y="246"/>
                    </a:moveTo>
                    <a:cubicBezTo>
                      <a:pt x="337" y="246"/>
                      <a:pt x="296" y="205"/>
                      <a:pt x="296" y="155"/>
                    </a:cubicBezTo>
                    <a:cubicBezTo>
                      <a:pt x="296" y="104"/>
                      <a:pt x="337" y="63"/>
                      <a:pt x="387" y="63"/>
                    </a:cubicBezTo>
                    <a:cubicBezTo>
                      <a:pt x="438" y="63"/>
                      <a:pt x="479" y="104"/>
                      <a:pt x="479" y="155"/>
                    </a:cubicBezTo>
                    <a:cubicBezTo>
                      <a:pt x="479" y="205"/>
                      <a:pt x="438" y="246"/>
                      <a:pt x="387" y="24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77670" tIns="238839" rIns="477670" bIns="238839" numCol="1" anchor="t" anchorCtr="0" compatLnSpc="1">
                <a:prstTxWarp prst="textNoShape">
                  <a:avLst/>
                </a:prstTxWarp>
                <a:noAutofit/>
              </a:bodyPr>
              <a:lstStyle/>
              <a:p>
                <a:pPr defTabSz="6369386">
                  <a:defRPr/>
                </a:pPr>
                <a:endParaRPr lang="zh-CN" altLang="en-US" sz="3198" kern="0" dirty="0">
                  <a:solidFill>
                    <a:prstClr val="black"/>
                  </a:solidFill>
                  <a:latin typeface="+mj-lt"/>
                  <a:ea typeface="微软雅黑" panose="020B0503020204020204" pitchFamily="34" charset="-122"/>
                  <a:cs typeface="Arial" panose="020B0604020202020204" pitchFamily="34" charset="0"/>
                </a:endParaRPr>
              </a:p>
            </p:txBody>
          </p:sp>
          <p:sp>
            <p:nvSpPr>
              <p:cNvPr id="151" name="Freeform 8">
                <a:extLst>
                  <a:ext uri="{FF2B5EF4-FFF2-40B4-BE49-F238E27FC236}">
                    <a16:creationId xmlns:a16="http://schemas.microsoft.com/office/drawing/2014/main" id="{394611ED-C4B9-08CF-4E8E-15EDA58DA205}"/>
                  </a:ext>
                </a:extLst>
              </p:cNvPr>
              <p:cNvSpPr>
                <a:spLocks/>
              </p:cNvSpPr>
              <p:nvPr/>
            </p:nvSpPr>
            <p:spPr bwMode="auto">
              <a:xfrm>
                <a:off x="16816388" y="1155701"/>
                <a:ext cx="1162050" cy="1844675"/>
              </a:xfrm>
              <a:custGeom>
                <a:avLst/>
                <a:gdLst>
                  <a:gd name="T0" fmla="*/ 0 w 310"/>
                  <a:gd name="T1" fmla="*/ 0 h 492"/>
                  <a:gd name="T2" fmla="*/ 78 w 310"/>
                  <a:gd name="T3" fmla="*/ 254 h 492"/>
                  <a:gd name="T4" fmla="*/ 33 w 310"/>
                  <a:gd name="T5" fmla="*/ 431 h 492"/>
                  <a:gd name="T6" fmla="*/ 116 w 310"/>
                  <a:gd name="T7" fmla="*/ 492 h 492"/>
                  <a:gd name="T8" fmla="*/ 310 w 310"/>
                  <a:gd name="T9" fmla="*/ 224 h 492"/>
                  <a:gd name="T10" fmla="*/ 0 w 310"/>
                  <a:gd name="T11" fmla="*/ 0 h 492"/>
                </a:gdLst>
                <a:ahLst/>
                <a:cxnLst>
                  <a:cxn ang="0">
                    <a:pos x="T0" y="T1"/>
                  </a:cxn>
                  <a:cxn ang="0">
                    <a:pos x="T2" y="T3"/>
                  </a:cxn>
                  <a:cxn ang="0">
                    <a:pos x="T4" y="T5"/>
                  </a:cxn>
                  <a:cxn ang="0">
                    <a:pos x="T6" y="T7"/>
                  </a:cxn>
                  <a:cxn ang="0">
                    <a:pos x="T8" y="T9"/>
                  </a:cxn>
                  <a:cxn ang="0">
                    <a:pos x="T10" y="T11"/>
                  </a:cxn>
                </a:cxnLst>
                <a:rect l="0" t="0" r="r" b="b"/>
                <a:pathLst>
                  <a:path w="310" h="492">
                    <a:moveTo>
                      <a:pt x="0" y="0"/>
                    </a:moveTo>
                    <a:cubicBezTo>
                      <a:pt x="49" y="72"/>
                      <a:pt x="78" y="160"/>
                      <a:pt x="78" y="254"/>
                    </a:cubicBezTo>
                    <a:cubicBezTo>
                      <a:pt x="78" y="319"/>
                      <a:pt x="57" y="375"/>
                      <a:pt x="33" y="431"/>
                    </a:cubicBezTo>
                    <a:cubicBezTo>
                      <a:pt x="116" y="492"/>
                      <a:pt x="116" y="492"/>
                      <a:pt x="116" y="492"/>
                    </a:cubicBezTo>
                    <a:cubicBezTo>
                      <a:pt x="310" y="224"/>
                      <a:pt x="310" y="224"/>
                      <a:pt x="310" y="224"/>
                    </a:cubicBez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77670" tIns="238839" rIns="477670" bIns="238839" numCol="1" anchor="t" anchorCtr="0" compatLnSpc="1">
                <a:prstTxWarp prst="textNoShape">
                  <a:avLst/>
                </a:prstTxWarp>
                <a:noAutofit/>
              </a:bodyPr>
              <a:lstStyle/>
              <a:p>
                <a:pPr defTabSz="6369386">
                  <a:defRPr/>
                </a:pPr>
                <a:endParaRPr lang="zh-CN" altLang="en-US" sz="3198" kern="0" dirty="0">
                  <a:solidFill>
                    <a:prstClr val="black"/>
                  </a:solidFill>
                  <a:latin typeface="+mj-lt"/>
                  <a:ea typeface="微软雅黑" panose="020B0503020204020204" pitchFamily="34" charset="-122"/>
                  <a:cs typeface="Arial" panose="020B0604020202020204" pitchFamily="34" charset="0"/>
                </a:endParaRPr>
              </a:p>
            </p:txBody>
          </p:sp>
          <p:sp>
            <p:nvSpPr>
              <p:cNvPr id="152" name="Freeform 9">
                <a:extLst>
                  <a:ext uri="{FF2B5EF4-FFF2-40B4-BE49-F238E27FC236}">
                    <a16:creationId xmlns:a16="http://schemas.microsoft.com/office/drawing/2014/main" id="{95DAA9A5-6679-D606-4155-B1DB544CADA5}"/>
                  </a:ext>
                </a:extLst>
              </p:cNvPr>
              <p:cNvSpPr>
                <a:spLocks noEditPoints="1"/>
              </p:cNvSpPr>
              <p:nvPr/>
            </p:nvSpPr>
            <p:spPr bwMode="auto">
              <a:xfrm>
                <a:off x="16981488" y="2168526"/>
                <a:ext cx="2155825" cy="2295525"/>
              </a:xfrm>
              <a:custGeom>
                <a:avLst/>
                <a:gdLst>
                  <a:gd name="T0" fmla="*/ 476 w 575"/>
                  <a:gd name="T1" fmla="*/ 59 h 612"/>
                  <a:gd name="T2" fmla="*/ 222 w 575"/>
                  <a:gd name="T3" fmla="*/ 100 h 612"/>
                  <a:gd name="T4" fmla="*/ 42 w 575"/>
                  <a:gd name="T5" fmla="*/ 349 h 612"/>
                  <a:gd name="T6" fmla="*/ 13 w 575"/>
                  <a:gd name="T7" fmla="*/ 500 h 612"/>
                  <a:gd name="T8" fmla="*/ 281 w 575"/>
                  <a:gd name="T9" fmla="*/ 612 h 612"/>
                  <a:gd name="T10" fmla="*/ 336 w 575"/>
                  <a:gd name="T11" fmla="*/ 562 h 612"/>
                  <a:gd name="T12" fmla="*/ 516 w 575"/>
                  <a:gd name="T13" fmla="*/ 313 h 612"/>
                  <a:gd name="T14" fmla="*/ 476 w 575"/>
                  <a:gd name="T15" fmla="*/ 59 h 612"/>
                  <a:gd name="T16" fmla="*/ 364 w 575"/>
                  <a:gd name="T17" fmla="*/ 259 h 612"/>
                  <a:gd name="T18" fmla="*/ 297 w 575"/>
                  <a:gd name="T19" fmla="*/ 192 h 612"/>
                  <a:gd name="T20" fmla="*/ 364 w 575"/>
                  <a:gd name="T21" fmla="*/ 125 h 612"/>
                  <a:gd name="T22" fmla="*/ 431 w 575"/>
                  <a:gd name="T23" fmla="*/ 192 h 612"/>
                  <a:gd name="T24" fmla="*/ 364 w 575"/>
                  <a:gd name="T25" fmla="*/ 259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5" h="612">
                    <a:moveTo>
                      <a:pt x="476" y="59"/>
                    </a:moveTo>
                    <a:cubicBezTo>
                      <a:pt x="394" y="0"/>
                      <a:pt x="281" y="19"/>
                      <a:pt x="222" y="100"/>
                    </a:cubicBezTo>
                    <a:cubicBezTo>
                      <a:pt x="42" y="349"/>
                      <a:pt x="42" y="349"/>
                      <a:pt x="42" y="349"/>
                    </a:cubicBezTo>
                    <a:cubicBezTo>
                      <a:pt x="9" y="394"/>
                      <a:pt x="0" y="450"/>
                      <a:pt x="13" y="500"/>
                    </a:cubicBezTo>
                    <a:cubicBezTo>
                      <a:pt x="117" y="501"/>
                      <a:pt x="212" y="544"/>
                      <a:pt x="281" y="612"/>
                    </a:cubicBezTo>
                    <a:cubicBezTo>
                      <a:pt x="302" y="599"/>
                      <a:pt x="321" y="583"/>
                      <a:pt x="336" y="562"/>
                    </a:cubicBezTo>
                    <a:cubicBezTo>
                      <a:pt x="516" y="313"/>
                      <a:pt x="516" y="313"/>
                      <a:pt x="516" y="313"/>
                    </a:cubicBezTo>
                    <a:cubicBezTo>
                      <a:pt x="575" y="232"/>
                      <a:pt x="557" y="118"/>
                      <a:pt x="476" y="59"/>
                    </a:cubicBezTo>
                    <a:close/>
                    <a:moveTo>
                      <a:pt x="364" y="259"/>
                    </a:moveTo>
                    <a:cubicBezTo>
                      <a:pt x="327" y="259"/>
                      <a:pt x="297" y="229"/>
                      <a:pt x="297" y="192"/>
                    </a:cubicBezTo>
                    <a:cubicBezTo>
                      <a:pt x="297" y="155"/>
                      <a:pt x="327" y="125"/>
                      <a:pt x="364" y="125"/>
                    </a:cubicBezTo>
                    <a:cubicBezTo>
                      <a:pt x="401" y="125"/>
                      <a:pt x="431" y="155"/>
                      <a:pt x="431" y="192"/>
                    </a:cubicBezTo>
                    <a:cubicBezTo>
                      <a:pt x="431" y="229"/>
                      <a:pt x="401" y="259"/>
                      <a:pt x="364" y="25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77670" tIns="238839" rIns="477670" bIns="238839" numCol="1" anchor="t" anchorCtr="0" compatLnSpc="1">
                <a:prstTxWarp prst="textNoShape">
                  <a:avLst/>
                </a:prstTxWarp>
                <a:noAutofit/>
              </a:bodyPr>
              <a:lstStyle/>
              <a:p>
                <a:pPr defTabSz="6369386">
                  <a:defRPr/>
                </a:pPr>
                <a:endParaRPr lang="zh-CN" altLang="en-US" sz="3198" kern="0" dirty="0">
                  <a:solidFill>
                    <a:prstClr val="black"/>
                  </a:solidFill>
                  <a:latin typeface="+mj-lt"/>
                  <a:ea typeface="微软雅黑" panose="020B0503020204020204" pitchFamily="34" charset="-122"/>
                  <a:cs typeface="Arial" panose="020B0604020202020204" pitchFamily="34" charset="0"/>
                </a:endParaRPr>
              </a:p>
            </p:txBody>
          </p:sp>
          <p:sp>
            <p:nvSpPr>
              <p:cNvPr id="153" name="Freeform 10">
                <a:extLst>
                  <a:ext uri="{FF2B5EF4-FFF2-40B4-BE49-F238E27FC236}">
                    <a16:creationId xmlns:a16="http://schemas.microsoft.com/office/drawing/2014/main" id="{FFDEF953-6A30-A41B-693C-2466F7100578}"/>
                  </a:ext>
                </a:extLst>
              </p:cNvPr>
              <p:cNvSpPr>
                <a:spLocks noEditPoints="1"/>
              </p:cNvSpPr>
              <p:nvPr/>
            </p:nvSpPr>
            <p:spPr bwMode="auto">
              <a:xfrm>
                <a:off x="15765463" y="4268788"/>
                <a:ext cx="2482850" cy="1177925"/>
              </a:xfrm>
              <a:custGeom>
                <a:avLst/>
                <a:gdLst>
                  <a:gd name="T0" fmla="*/ 331 w 662"/>
                  <a:gd name="T1" fmla="*/ 0 h 314"/>
                  <a:gd name="T2" fmla="*/ 0 w 662"/>
                  <a:gd name="T3" fmla="*/ 314 h 314"/>
                  <a:gd name="T4" fmla="*/ 662 w 662"/>
                  <a:gd name="T5" fmla="*/ 314 h 314"/>
                  <a:gd name="T6" fmla="*/ 331 w 662"/>
                  <a:gd name="T7" fmla="*/ 0 h 314"/>
                  <a:gd name="T8" fmla="*/ 331 w 662"/>
                  <a:gd name="T9" fmla="*/ 170 h 314"/>
                  <a:gd name="T10" fmla="*/ 272 w 662"/>
                  <a:gd name="T11" fmla="*/ 111 h 314"/>
                  <a:gd name="T12" fmla="*/ 331 w 662"/>
                  <a:gd name="T13" fmla="*/ 52 h 314"/>
                  <a:gd name="T14" fmla="*/ 390 w 662"/>
                  <a:gd name="T15" fmla="*/ 111 h 314"/>
                  <a:gd name="T16" fmla="*/ 331 w 662"/>
                  <a:gd name="T17" fmla="*/ 17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2" h="314">
                    <a:moveTo>
                      <a:pt x="331" y="0"/>
                    </a:moveTo>
                    <a:cubicBezTo>
                      <a:pt x="154" y="0"/>
                      <a:pt x="9" y="139"/>
                      <a:pt x="0" y="314"/>
                    </a:cubicBezTo>
                    <a:cubicBezTo>
                      <a:pt x="662" y="314"/>
                      <a:pt x="662" y="314"/>
                      <a:pt x="662" y="314"/>
                    </a:cubicBezTo>
                    <a:cubicBezTo>
                      <a:pt x="653" y="139"/>
                      <a:pt x="508" y="0"/>
                      <a:pt x="331" y="0"/>
                    </a:cubicBezTo>
                    <a:close/>
                    <a:moveTo>
                      <a:pt x="331" y="170"/>
                    </a:moveTo>
                    <a:cubicBezTo>
                      <a:pt x="298" y="170"/>
                      <a:pt x="272" y="144"/>
                      <a:pt x="272" y="111"/>
                    </a:cubicBezTo>
                    <a:cubicBezTo>
                      <a:pt x="272" y="78"/>
                      <a:pt x="298" y="52"/>
                      <a:pt x="331" y="52"/>
                    </a:cubicBezTo>
                    <a:cubicBezTo>
                      <a:pt x="364" y="52"/>
                      <a:pt x="390" y="78"/>
                      <a:pt x="390" y="111"/>
                    </a:cubicBezTo>
                    <a:cubicBezTo>
                      <a:pt x="390" y="144"/>
                      <a:pt x="364" y="170"/>
                      <a:pt x="331" y="1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77670" tIns="238839" rIns="477670" bIns="238839" numCol="1" anchor="t" anchorCtr="0" compatLnSpc="1">
                <a:prstTxWarp prst="textNoShape">
                  <a:avLst/>
                </a:prstTxWarp>
                <a:noAutofit/>
              </a:bodyPr>
              <a:lstStyle/>
              <a:p>
                <a:pPr defTabSz="6369386">
                  <a:defRPr/>
                </a:pPr>
                <a:endParaRPr lang="zh-CN" altLang="en-US" sz="3198" kern="0" dirty="0">
                  <a:solidFill>
                    <a:prstClr val="black"/>
                  </a:solidFill>
                  <a:latin typeface="+mj-lt"/>
                  <a:ea typeface="微软雅黑" panose="020B0503020204020204" pitchFamily="34" charset="-122"/>
                  <a:cs typeface="Arial" panose="020B0604020202020204" pitchFamily="34" charset="0"/>
                </a:endParaRPr>
              </a:p>
            </p:txBody>
          </p:sp>
        </p:grpSp>
        <p:sp>
          <p:nvSpPr>
            <p:cNvPr id="32" name="Freeform 1510">
              <a:extLst>
                <a:ext uri="{FF2B5EF4-FFF2-40B4-BE49-F238E27FC236}">
                  <a16:creationId xmlns:a16="http://schemas.microsoft.com/office/drawing/2014/main" id="{269D84A0-6377-E144-AB99-F90EC41D3033}"/>
                </a:ext>
              </a:extLst>
            </p:cNvPr>
            <p:cNvSpPr>
              <a:spLocks noEditPoints="1"/>
            </p:cNvSpPr>
            <p:nvPr/>
          </p:nvSpPr>
          <p:spPr bwMode="auto">
            <a:xfrm flipH="1">
              <a:off x="9731495" y="4161275"/>
              <a:ext cx="342232" cy="369678"/>
            </a:xfrm>
            <a:custGeom>
              <a:avLst/>
              <a:gdLst>
                <a:gd name="T0" fmla="*/ 187 w 188"/>
                <a:gd name="T1" fmla="*/ 117 h 160"/>
                <a:gd name="T2" fmla="*/ 143 w 188"/>
                <a:gd name="T3" fmla="*/ 117 h 160"/>
                <a:gd name="T4" fmla="*/ 90 w 188"/>
                <a:gd name="T5" fmla="*/ 135 h 160"/>
                <a:gd name="T6" fmla="*/ 90 w 188"/>
                <a:gd name="T7" fmla="*/ 158 h 160"/>
                <a:gd name="T8" fmla="*/ 188 w 188"/>
                <a:gd name="T9" fmla="*/ 135 h 160"/>
                <a:gd name="T10" fmla="*/ 94 w 188"/>
                <a:gd name="T11" fmla="*/ 121 h 160"/>
                <a:gd name="T12" fmla="*/ 138 w 188"/>
                <a:gd name="T13" fmla="*/ 135 h 160"/>
                <a:gd name="T14" fmla="*/ 94 w 188"/>
                <a:gd name="T15" fmla="*/ 121 h 160"/>
                <a:gd name="T16" fmla="*/ 95 w 188"/>
                <a:gd name="T17" fmla="*/ 153 h 160"/>
                <a:gd name="T18" fmla="*/ 182 w 188"/>
                <a:gd name="T19" fmla="*/ 141 h 160"/>
                <a:gd name="T20" fmla="*/ 183 w 188"/>
                <a:gd name="T21" fmla="*/ 135 h 160"/>
                <a:gd name="T22" fmla="*/ 143 w 188"/>
                <a:gd name="T23" fmla="*/ 121 h 160"/>
                <a:gd name="T24" fmla="*/ 183 w 188"/>
                <a:gd name="T25" fmla="*/ 135 h 160"/>
                <a:gd name="T26" fmla="*/ 47 w 188"/>
                <a:gd name="T27" fmla="*/ 134 h 160"/>
                <a:gd name="T28" fmla="*/ 46 w 188"/>
                <a:gd name="T29" fmla="*/ 51 h 160"/>
                <a:gd name="T30" fmla="*/ 139 w 188"/>
                <a:gd name="T31" fmla="*/ 77 h 160"/>
                <a:gd name="T32" fmla="*/ 139 w 188"/>
                <a:gd name="T33" fmla="*/ 84 h 160"/>
                <a:gd name="T34" fmla="*/ 142 w 188"/>
                <a:gd name="T35" fmla="*/ 87 h 160"/>
                <a:gd name="T36" fmla="*/ 144 w 188"/>
                <a:gd name="T37" fmla="*/ 90 h 160"/>
                <a:gd name="T38" fmla="*/ 138 w 188"/>
                <a:gd name="T39" fmla="*/ 93 h 160"/>
                <a:gd name="T40" fmla="*/ 136 w 188"/>
                <a:gd name="T41" fmla="*/ 91 h 160"/>
                <a:gd name="T42" fmla="*/ 130 w 188"/>
                <a:gd name="T43" fmla="*/ 95 h 160"/>
                <a:gd name="T44" fmla="*/ 150 w 188"/>
                <a:gd name="T45" fmla="*/ 90 h 160"/>
                <a:gd name="T46" fmla="*/ 144 w 188"/>
                <a:gd name="T47" fmla="*/ 80 h 160"/>
                <a:gd name="T48" fmla="*/ 144 w 188"/>
                <a:gd name="T49" fmla="*/ 76 h 160"/>
                <a:gd name="T50" fmla="*/ 168 w 188"/>
                <a:gd name="T51" fmla="*/ 51 h 160"/>
                <a:gd name="T52" fmla="*/ 178 w 188"/>
                <a:gd name="T53" fmla="*/ 40 h 160"/>
                <a:gd name="T54" fmla="*/ 174 w 188"/>
                <a:gd name="T55" fmla="*/ 32 h 160"/>
                <a:gd name="T56" fmla="*/ 33 w 188"/>
                <a:gd name="T57" fmla="*/ 0 h 160"/>
                <a:gd name="T58" fmla="*/ 10 w 188"/>
                <a:gd name="T59" fmla="*/ 13 h 160"/>
                <a:gd name="T60" fmla="*/ 10 w 188"/>
                <a:gd name="T61" fmla="*/ 31 h 160"/>
                <a:gd name="T62" fmla="*/ 0 w 188"/>
                <a:gd name="T63" fmla="*/ 41 h 160"/>
                <a:gd name="T64" fmla="*/ 10 w 188"/>
                <a:gd name="T65" fmla="*/ 51 h 160"/>
                <a:gd name="T66" fmla="*/ 9 w 188"/>
                <a:gd name="T67" fmla="*/ 134 h 160"/>
                <a:gd name="T68" fmla="*/ 1 w 188"/>
                <a:gd name="T69" fmla="*/ 152 h 160"/>
                <a:gd name="T70" fmla="*/ 47 w 188"/>
                <a:gd name="T71" fmla="*/ 160 h 160"/>
                <a:gd name="T72" fmla="*/ 55 w 188"/>
                <a:gd name="T73" fmla="*/ 143 h 160"/>
                <a:gd name="T74" fmla="*/ 144 w 188"/>
                <a:gd name="T75" fmla="*/ 31 h 160"/>
                <a:gd name="T76" fmla="*/ 46 w 188"/>
                <a:gd name="T77" fmla="*/ 13 h 160"/>
                <a:gd name="T78" fmla="*/ 144 w 188"/>
                <a:gd name="T79" fmla="*/ 31 h 160"/>
                <a:gd name="T80" fmla="*/ 23 w 188"/>
                <a:gd name="T81" fmla="*/ 7 h 160"/>
                <a:gd name="T82" fmla="*/ 39 w 188"/>
                <a:gd name="T83" fmla="*/ 13 h 160"/>
                <a:gd name="T84" fmla="*/ 17 w 188"/>
                <a:gd name="T85" fmla="*/ 31 h 160"/>
                <a:gd name="T86" fmla="*/ 17 w 188"/>
                <a:gd name="T87" fmla="*/ 51 h 160"/>
                <a:gd name="T88" fmla="*/ 39 w 188"/>
                <a:gd name="T89" fmla="*/ 134 h 160"/>
                <a:gd name="T90" fmla="*/ 17 w 188"/>
                <a:gd name="T91" fmla="*/ 51 h 160"/>
                <a:gd name="T92" fmla="*/ 47 w 188"/>
                <a:gd name="T93" fmla="*/ 153 h 160"/>
                <a:gd name="T94" fmla="*/ 8 w 188"/>
                <a:gd name="T95" fmla="*/ 152 h 160"/>
                <a:gd name="T96" fmla="*/ 9 w 188"/>
                <a:gd name="T97" fmla="*/ 141 h 160"/>
                <a:gd name="T98" fmla="*/ 48 w 188"/>
                <a:gd name="T99" fmla="*/ 14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 h="160">
                  <a:moveTo>
                    <a:pt x="187" y="135"/>
                  </a:moveTo>
                  <a:cubicBezTo>
                    <a:pt x="187" y="117"/>
                    <a:pt x="187" y="117"/>
                    <a:pt x="187" y="117"/>
                  </a:cubicBezTo>
                  <a:cubicBezTo>
                    <a:pt x="143" y="117"/>
                    <a:pt x="143" y="117"/>
                    <a:pt x="143" y="117"/>
                  </a:cubicBezTo>
                  <a:cubicBezTo>
                    <a:pt x="143" y="117"/>
                    <a:pt x="143" y="117"/>
                    <a:pt x="143" y="117"/>
                  </a:cubicBezTo>
                  <a:cubicBezTo>
                    <a:pt x="90" y="117"/>
                    <a:pt x="90" y="117"/>
                    <a:pt x="90" y="117"/>
                  </a:cubicBezTo>
                  <a:cubicBezTo>
                    <a:pt x="90" y="135"/>
                    <a:pt x="90" y="135"/>
                    <a:pt x="90" y="135"/>
                  </a:cubicBezTo>
                  <a:cubicBezTo>
                    <a:pt x="90" y="135"/>
                    <a:pt x="90" y="135"/>
                    <a:pt x="90" y="135"/>
                  </a:cubicBezTo>
                  <a:cubicBezTo>
                    <a:pt x="90" y="158"/>
                    <a:pt x="90" y="158"/>
                    <a:pt x="90" y="158"/>
                  </a:cubicBezTo>
                  <a:cubicBezTo>
                    <a:pt x="188" y="158"/>
                    <a:pt x="188" y="158"/>
                    <a:pt x="188" y="158"/>
                  </a:cubicBezTo>
                  <a:cubicBezTo>
                    <a:pt x="188" y="135"/>
                    <a:pt x="188" y="135"/>
                    <a:pt x="188" y="135"/>
                  </a:cubicBezTo>
                  <a:lnTo>
                    <a:pt x="187" y="135"/>
                  </a:lnTo>
                  <a:close/>
                  <a:moveTo>
                    <a:pt x="94" y="121"/>
                  </a:moveTo>
                  <a:cubicBezTo>
                    <a:pt x="138" y="121"/>
                    <a:pt x="138" y="121"/>
                    <a:pt x="138" y="121"/>
                  </a:cubicBezTo>
                  <a:cubicBezTo>
                    <a:pt x="138" y="135"/>
                    <a:pt x="138" y="135"/>
                    <a:pt x="138" y="135"/>
                  </a:cubicBezTo>
                  <a:cubicBezTo>
                    <a:pt x="94" y="135"/>
                    <a:pt x="94" y="135"/>
                    <a:pt x="94" y="135"/>
                  </a:cubicBezTo>
                  <a:lnTo>
                    <a:pt x="94" y="121"/>
                  </a:lnTo>
                  <a:close/>
                  <a:moveTo>
                    <a:pt x="182" y="153"/>
                  </a:moveTo>
                  <a:cubicBezTo>
                    <a:pt x="95" y="153"/>
                    <a:pt x="95" y="153"/>
                    <a:pt x="95" y="153"/>
                  </a:cubicBezTo>
                  <a:cubicBezTo>
                    <a:pt x="95" y="141"/>
                    <a:pt x="95" y="141"/>
                    <a:pt x="95" y="141"/>
                  </a:cubicBezTo>
                  <a:cubicBezTo>
                    <a:pt x="182" y="141"/>
                    <a:pt x="182" y="141"/>
                    <a:pt x="182" y="141"/>
                  </a:cubicBezTo>
                  <a:lnTo>
                    <a:pt x="182" y="153"/>
                  </a:lnTo>
                  <a:close/>
                  <a:moveTo>
                    <a:pt x="183" y="135"/>
                  </a:moveTo>
                  <a:cubicBezTo>
                    <a:pt x="143" y="135"/>
                    <a:pt x="143" y="135"/>
                    <a:pt x="143" y="135"/>
                  </a:cubicBezTo>
                  <a:cubicBezTo>
                    <a:pt x="143" y="121"/>
                    <a:pt x="143" y="121"/>
                    <a:pt x="143" y="121"/>
                  </a:cubicBezTo>
                  <a:cubicBezTo>
                    <a:pt x="183" y="121"/>
                    <a:pt x="183" y="121"/>
                    <a:pt x="183" y="121"/>
                  </a:cubicBezTo>
                  <a:lnTo>
                    <a:pt x="183" y="135"/>
                  </a:lnTo>
                  <a:close/>
                  <a:moveTo>
                    <a:pt x="47" y="134"/>
                  </a:moveTo>
                  <a:cubicBezTo>
                    <a:pt x="47" y="134"/>
                    <a:pt x="47" y="134"/>
                    <a:pt x="47" y="134"/>
                  </a:cubicBezTo>
                  <a:cubicBezTo>
                    <a:pt x="46" y="134"/>
                    <a:pt x="46" y="134"/>
                    <a:pt x="46" y="134"/>
                  </a:cubicBezTo>
                  <a:cubicBezTo>
                    <a:pt x="46" y="51"/>
                    <a:pt x="46" y="51"/>
                    <a:pt x="46" y="51"/>
                  </a:cubicBezTo>
                  <a:cubicBezTo>
                    <a:pt x="139" y="51"/>
                    <a:pt x="139" y="51"/>
                    <a:pt x="139" y="51"/>
                  </a:cubicBezTo>
                  <a:cubicBezTo>
                    <a:pt x="139" y="77"/>
                    <a:pt x="139" y="77"/>
                    <a:pt x="139" y="77"/>
                  </a:cubicBezTo>
                  <a:cubicBezTo>
                    <a:pt x="139" y="78"/>
                    <a:pt x="139" y="79"/>
                    <a:pt x="139" y="80"/>
                  </a:cubicBezTo>
                  <a:cubicBezTo>
                    <a:pt x="139" y="84"/>
                    <a:pt x="139" y="84"/>
                    <a:pt x="139" y="84"/>
                  </a:cubicBezTo>
                  <a:cubicBezTo>
                    <a:pt x="139" y="84"/>
                    <a:pt x="139" y="84"/>
                    <a:pt x="139" y="84"/>
                  </a:cubicBezTo>
                  <a:cubicBezTo>
                    <a:pt x="139" y="84"/>
                    <a:pt x="139" y="85"/>
                    <a:pt x="142" y="87"/>
                  </a:cubicBezTo>
                  <a:cubicBezTo>
                    <a:pt x="142" y="87"/>
                    <a:pt x="142" y="87"/>
                    <a:pt x="142" y="87"/>
                  </a:cubicBezTo>
                  <a:cubicBezTo>
                    <a:pt x="143" y="87"/>
                    <a:pt x="144" y="89"/>
                    <a:pt x="144" y="90"/>
                  </a:cubicBezTo>
                  <a:cubicBezTo>
                    <a:pt x="144" y="92"/>
                    <a:pt x="143" y="94"/>
                    <a:pt x="141" y="94"/>
                  </a:cubicBezTo>
                  <a:cubicBezTo>
                    <a:pt x="139" y="94"/>
                    <a:pt x="138" y="93"/>
                    <a:pt x="138" y="93"/>
                  </a:cubicBezTo>
                  <a:cubicBezTo>
                    <a:pt x="138" y="93"/>
                    <a:pt x="138" y="93"/>
                    <a:pt x="138" y="93"/>
                  </a:cubicBezTo>
                  <a:cubicBezTo>
                    <a:pt x="137" y="92"/>
                    <a:pt x="136" y="91"/>
                    <a:pt x="136" y="91"/>
                  </a:cubicBezTo>
                  <a:cubicBezTo>
                    <a:pt x="134" y="89"/>
                    <a:pt x="131" y="90"/>
                    <a:pt x="131" y="90"/>
                  </a:cubicBezTo>
                  <a:cubicBezTo>
                    <a:pt x="129" y="92"/>
                    <a:pt x="130" y="95"/>
                    <a:pt x="130" y="95"/>
                  </a:cubicBezTo>
                  <a:cubicBezTo>
                    <a:pt x="130" y="95"/>
                    <a:pt x="134" y="100"/>
                    <a:pt x="141" y="100"/>
                  </a:cubicBezTo>
                  <a:cubicBezTo>
                    <a:pt x="148" y="100"/>
                    <a:pt x="150" y="93"/>
                    <a:pt x="150" y="90"/>
                  </a:cubicBezTo>
                  <a:cubicBezTo>
                    <a:pt x="150" y="87"/>
                    <a:pt x="146" y="84"/>
                    <a:pt x="145" y="83"/>
                  </a:cubicBezTo>
                  <a:cubicBezTo>
                    <a:pt x="143" y="83"/>
                    <a:pt x="144" y="80"/>
                    <a:pt x="144" y="80"/>
                  </a:cubicBezTo>
                  <a:cubicBezTo>
                    <a:pt x="144" y="76"/>
                    <a:pt x="144" y="76"/>
                    <a:pt x="144" y="76"/>
                  </a:cubicBezTo>
                  <a:cubicBezTo>
                    <a:pt x="144" y="76"/>
                    <a:pt x="144" y="76"/>
                    <a:pt x="144" y="76"/>
                  </a:cubicBezTo>
                  <a:cubicBezTo>
                    <a:pt x="144" y="51"/>
                    <a:pt x="144" y="51"/>
                    <a:pt x="144" y="51"/>
                  </a:cubicBezTo>
                  <a:cubicBezTo>
                    <a:pt x="168" y="51"/>
                    <a:pt x="168" y="51"/>
                    <a:pt x="168" y="51"/>
                  </a:cubicBezTo>
                  <a:cubicBezTo>
                    <a:pt x="173" y="51"/>
                    <a:pt x="178" y="47"/>
                    <a:pt x="178" y="41"/>
                  </a:cubicBezTo>
                  <a:cubicBezTo>
                    <a:pt x="178" y="40"/>
                    <a:pt x="178" y="40"/>
                    <a:pt x="178" y="40"/>
                  </a:cubicBezTo>
                  <a:cubicBezTo>
                    <a:pt x="178" y="37"/>
                    <a:pt x="176" y="34"/>
                    <a:pt x="173" y="33"/>
                  </a:cubicBezTo>
                  <a:cubicBezTo>
                    <a:pt x="174" y="32"/>
                    <a:pt x="174" y="32"/>
                    <a:pt x="174" y="32"/>
                  </a:cubicBezTo>
                  <a:cubicBezTo>
                    <a:pt x="40" y="2"/>
                    <a:pt x="40" y="2"/>
                    <a:pt x="40" y="2"/>
                  </a:cubicBezTo>
                  <a:cubicBezTo>
                    <a:pt x="38" y="0"/>
                    <a:pt x="36" y="0"/>
                    <a:pt x="33" y="0"/>
                  </a:cubicBezTo>
                  <a:cubicBezTo>
                    <a:pt x="23" y="0"/>
                    <a:pt x="23" y="0"/>
                    <a:pt x="23" y="0"/>
                  </a:cubicBezTo>
                  <a:cubicBezTo>
                    <a:pt x="16" y="0"/>
                    <a:pt x="10" y="5"/>
                    <a:pt x="10" y="13"/>
                  </a:cubicBezTo>
                  <a:cubicBezTo>
                    <a:pt x="10" y="31"/>
                    <a:pt x="10" y="31"/>
                    <a:pt x="10" y="31"/>
                  </a:cubicBezTo>
                  <a:cubicBezTo>
                    <a:pt x="10" y="31"/>
                    <a:pt x="10" y="31"/>
                    <a:pt x="10" y="31"/>
                  </a:cubicBezTo>
                  <a:cubicBezTo>
                    <a:pt x="5" y="31"/>
                    <a:pt x="0" y="35"/>
                    <a:pt x="0" y="40"/>
                  </a:cubicBezTo>
                  <a:cubicBezTo>
                    <a:pt x="0" y="41"/>
                    <a:pt x="0" y="41"/>
                    <a:pt x="0" y="41"/>
                  </a:cubicBezTo>
                  <a:cubicBezTo>
                    <a:pt x="0" y="47"/>
                    <a:pt x="5" y="51"/>
                    <a:pt x="10" y="51"/>
                  </a:cubicBezTo>
                  <a:cubicBezTo>
                    <a:pt x="10" y="51"/>
                    <a:pt x="10" y="51"/>
                    <a:pt x="10" y="51"/>
                  </a:cubicBezTo>
                  <a:cubicBezTo>
                    <a:pt x="10" y="134"/>
                    <a:pt x="10" y="134"/>
                    <a:pt x="10" y="134"/>
                  </a:cubicBezTo>
                  <a:cubicBezTo>
                    <a:pt x="9" y="134"/>
                    <a:pt x="9" y="134"/>
                    <a:pt x="9" y="134"/>
                  </a:cubicBezTo>
                  <a:cubicBezTo>
                    <a:pt x="4" y="134"/>
                    <a:pt x="1" y="138"/>
                    <a:pt x="1" y="143"/>
                  </a:cubicBezTo>
                  <a:cubicBezTo>
                    <a:pt x="1" y="152"/>
                    <a:pt x="1" y="152"/>
                    <a:pt x="1" y="152"/>
                  </a:cubicBezTo>
                  <a:cubicBezTo>
                    <a:pt x="1" y="157"/>
                    <a:pt x="4" y="160"/>
                    <a:pt x="9" y="160"/>
                  </a:cubicBezTo>
                  <a:cubicBezTo>
                    <a:pt x="47" y="160"/>
                    <a:pt x="47" y="160"/>
                    <a:pt x="47" y="160"/>
                  </a:cubicBezTo>
                  <a:cubicBezTo>
                    <a:pt x="51" y="160"/>
                    <a:pt x="55" y="157"/>
                    <a:pt x="55" y="152"/>
                  </a:cubicBezTo>
                  <a:cubicBezTo>
                    <a:pt x="55" y="143"/>
                    <a:pt x="55" y="143"/>
                    <a:pt x="55" y="143"/>
                  </a:cubicBezTo>
                  <a:cubicBezTo>
                    <a:pt x="55" y="138"/>
                    <a:pt x="51" y="134"/>
                    <a:pt x="47" y="134"/>
                  </a:cubicBezTo>
                  <a:close/>
                  <a:moveTo>
                    <a:pt x="144" y="31"/>
                  </a:moveTo>
                  <a:cubicBezTo>
                    <a:pt x="46" y="31"/>
                    <a:pt x="46" y="31"/>
                    <a:pt x="46" y="31"/>
                  </a:cubicBezTo>
                  <a:cubicBezTo>
                    <a:pt x="46" y="13"/>
                    <a:pt x="46" y="13"/>
                    <a:pt x="46" y="13"/>
                  </a:cubicBezTo>
                  <a:cubicBezTo>
                    <a:pt x="46" y="11"/>
                    <a:pt x="46" y="10"/>
                    <a:pt x="46" y="9"/>
                  </a:cubicBezTo>
                  <a:lnTo>
                    <a:pt x="144" y="31"/>
                  </a:lnTo>
                  <a:close/>
                  <a:moveTo>
                    <a:pt x="17" y="13"/>
                  </a:moveTo>
                  <a:cubicBezTo>
                    <a:pt x="17" y="9"/>
                    <a:pt x="20" y="7"/>
                    <a:pt x="23" y="7"/>
                  </a:cubicBezTo>
                  <a:cubicBezTo>
                    <a:pt x="33" y="7"/>
                    <a:pt x="33" y="7"/>
                    <a:pt x="33" y="7"/>
                  </a:cubicBezTo>
                  <a:cubicBezTo>
                    <a:pt x="37" y="7"/>
                    <a:pt x="39" y="9"/>
                    <a:pt x="39" y="13"/>
                  </a:cubicBezTo>
                  <a:cubicBezTo>
                    <a:pt x="39" y="31"/>
                    <a:pt x="39" y="31"/>
                    <a:pt x="39" y="31"/>
                  </a:cubicBezTo>
                  <a:cubicBezTo>
                    <a:pt x="17" y="31"/>
                    <a:pt x="17" y="31"/>
                    <a:pt x="17" y="31"/>
                  </a:cubicBezTo>
                  <a:lnTo>
                    <a:pt x="17" y="13"/>
                  </a:lnTo>
                  <a:close/>
                  <a:moveTo>
                    <a:pt x="17" y="51"/>
                  </a:moveTo>
                  <a:cubicBezTo>
                    <a:pt x="39" y="51"/>
                    <a:pt x="39" y="51"/>
                    <a:pt x="39" y="51"/>
                  </a:cubicBezTo>
                  <a:cubicBezTo>
                    <a:pt x="39" y="134"/>
                    <a:pt x="39" y="134"/>
                    <a:pt x="39" y="134"/>
                  </a:cubicBezTo>
                  <a:cubicBezTo>
                    <a:pt x="17" y="134"/>
                    <a:pt x="17" y="134"/>
                    <a:pt x="17" y="134"/>
                  </a:cubicBezTo>
                  <a:lnTo>
                    <a:pt x="17" y="51"/>
                  </a:lnTo>
                  <a:close/>
                  <a:moveTo>
                    <a:pt x="48" y="152"/>
                  </a:moveTo>
                  <a:cubicBezTo>
                    <a:pt x="48" y="153"/>
                    <a:pt x="47" y="153"/>
                    <a:pt x="47" y="153"/>
                  </a:cubicBezTo>
                  <a:cubicBezTo>
                    <a:pt x="9" y="153"/>
                    <a:pt x="9" y="153"/>
                    <a:pt x="9" y="153"/>
                  </a:cubicBezTo>
                  <a:cubicBezTo>
                    <a:pt x="8" y="153"/>
                    <a:pt x="8" y="153"/>
                    <a:pt x="8" y="152"/>
                  </a:cubicBezTo>
                  <a:cubicBezTo>
                    <a:pt x="8" y="143"/>
                    <a:pt x="8" y="143"/>
                    <a:pt x="8" y="143"/>
                  </a:cubicBezTo>
                  <a:cubicBezTo>
                    <a:pt x="8" y="142"/>
                    <a:pt x="8" y="141"/>
                    <a:pt x="9" y="141"/>
                  </a:cubicBezTo>
                  <a:cubicBezTo>
                    <a:pt x="47" y="141"/>
                    <a:pt x="47" y="141"/>
                    <a:pt x="47" y="141"/>
                  </a:cubicBezTo>
                  <a:cubicBezTo>
                    <a:pt x="47" y="141"/>
                    <a:pt x="48" y="142"/>
                    <a:pt x="48" y="143"/>
                  </a:cubicBezTo>
                  <a:lnTo>
                    <a:pt x="48" y="152"/>
                  </a:lnTo>
                  <a:close/>
                </a:path>
              </a:pathLst>
            </a:custGeom>
            <a:solidFill>
              <a:srgbClr val="15B0E8"/>
            </a:solidFill>
            <a:ln>
              <a:noFill/>
            </a:ln>
          </p:spPr>
          <p:txBody>
            <a:bodyPr vert="horz" wrap="square" lIns="358265" tIns="179138" rIns="358265" bIns="179138" numCol="1" anchor="t" anchorCtr="0" compatLnSpc="1">
              <a:prstTxWarp prst="textNoShape">
                <a:avLst/>
              </a:prstTxWarp>
            </a:bodyPr>
            <a:lstStyle/>
            <a:p>
              <a:pPr defTabSz="3582810">
                <a:defRPr/>
              </a:pPr>
              <a:endParaRPr lang="zh-CN" altLang="en-US" sz="600" kern="0">
                <a:solidFill>
                  <a:srgbClr val="1D1D1A"/>
                </a:solidFill>
                <a:latin typeface="+mj-lt"/>
                <a:ea typeface="微软雅黑" panose="020B0503020204020204" pitchFamily="34" charset="-122"/>
                <a:cs typeface="Arial" panose="020B0604020202020204" pitchFamily="34" charset="0"/>
              </a:endParaRPr>
            </a:p>
          </p:txBody>
        </p:sp>
        <p:sp>
          <p:nvSpPr>
            <p:cNvPr id="33" name="形状">
              <a:extLst>
                <a:ext uri="{FF2B5EF4-FFF2-40B4-BE49-F238E27FC236}">
                  <a16:creationId xmlns:a16="http://schemas.microsoft.com/office/drawing/2014/main" id="{95267378-AAFA-B7EA-D891-5F8B6C794B68}"/>
                </a:ext>
              </a:extLst>
            </p:cNvPr>
            <p:cNvSpPr>
              <a:spLocks noChangeAspect="1"/>
            </p:cNvSpPr>
            <p:nvPr/>
          </p:nvSpPr>
          <p:spPr>
            <a:xfrm flipH="1">
              <a:off x="9716673" y="3398759"/>
              <a:ext cx="380252" cy="423932"/>
            </a:xfrm>
            <a:custGeom>
              <a:avLst/>
              <a:gdLst/>
              <a:ahLst/>
              <a:cxnLst>
                <a:cxn ang="0">
                  <a:pos x="wd2" y="hd2"/>
                </a:cxn>
                <a:cxn ang="5400000">
                  <a:pos x="wd2" y="hd2"/>
                </a:cxn>
                <a:cxn ang="10800000">
                  <a:pos x="wd2" y="hd2"/>
                </a:cxn>
                <a:cxn ang="16200000">
                  <a:pos x="wd2" y="hd2"/>
                </a:cxn>
              </a:cxnLst>
              <a:rect l="0" t="0" r="r" b="b"/>
              <a:pathLst>
                <a:path w="21580" h="21600" extrusionOk="0">
                  <a:moveTo>
                    <a:pt x="21104" y="12092"/>
                  </a:moveTo>
                  <a:cubicBezTo>
                    <a:pt x="19595" y="12092"/>
                    <a:pt x="19595" y="12092"/>
                    <a:pt x="19595" y="12092"/>
                  </a:cubicBezTo>
                  <a:cubicBezTo>
                    <a:pt x="19595" y="10800"/>
                    <a:pt x="19595" y="10800"/>
                    <a:pt x="19595" y="10800"/>
                  </a:cubicBezTo>
                  <a:cubicBezTo>
                    <a:pt x="19595" y="10523"/>
                    <a:pt x="19436" y="10246"/>
                    <a:pt x="19198" y="10246"/>
                  </a:cubicBezTo>
                  <a:cubicBezTo>
                    <a:pt x="18404" y="10246"/>
                    <a:pt x="18404" y="10246"/>
                    <a:pt x="18404" y="10246"/>
                  </a:cubicBezTo>
                  <a:cubicBezTo>
                    <a:pt x="10621" y="185"/>
                    <a:pt x="10621" y="185"/>
                    <a:pt x="10621" y="185"/>
                  </a:cubicBezTo>
                  <a:cubicBezTo>
                    <a:pt x="10621" y="185"/>
                    <a:pt x="10621" y="185"/>
                    <a:pt x="10621" y="185"/>
                  </a:cubicBezTo>
                  <a:cubicBezTo>
                    <a:pt x="10621" y="185"/>
                    <a:pt x="10621" y="185"/>
                    <a:pt x="10621" y="185"/>
                  </a:cubicBezTo>
                  <a:cubicBezTo>
                    <a:pt x="10621" y="185"/>
                    <a:pt x="10542" y="185"/>
                    <a:pt x="10542" y="92"/>
                  </a:cubicBezTo>
                  <a:cubicBezTo>
                    <a:pt x="10542" y="92"/>
                    <a:pt x="10542" y="92"/>
                    <a:pt x="10542" y="92"/>
                  </a:cubicBezTo>
                  <a:cubicBezTo>
                    <a:pt x="10542" y="92"/>
                    <a:pt x="10462" y="92"/>
                    <a:pt x="10462" y="92"/>
                  </a:cubicBezTo>
                  <a:cubicBezTo>
                    <a:pt x="10462" y="92"/>
                    <a:pt x="10462" y="92"/>
                    <a:pt x="10462" y="92"/>
                  </a:cubicBezTo>
                  <a:cubicBezTo>
                    <a:pt x="10462" y="92"/>
                    <a:pt x="10462" y="92"/>
                    <a:pt x="10383" y="92"/>
                  </a:cubicBezTo>
                  <a:cubicBezTo>
                    <a:pt x="10383" y="92"/>
                    <a:pt x="10383" y="0"/>
                    <a:pt x="10383" y="0"/>
                  </a:cubicBezTo>
                  <a:cubicBezTo>
                    <a:pt x="10383" y="0"/>
                    <a:pt x="10304" y="0"/>
                    <a:pt x="10304" y="0"/>
                  </a:cubicBezTo>
                  <a:cubicBezTo>
                    <a:pt x="10304" y="0"/>
                    <a:pt x="10304" y="0"/>
                    <a:pt x="10304" y="0"/>
                  </a:cubicBezTo>
                  <a:cubicBezTo>
                    <a:pt x="10304" y="0"/>
                    <a:pt x="10304" y="0"/>
                    <a:pt x="10304" y="0"/>
                  </a:cubicBezTo>
                  <a:cubicBezTo>
                    <a:pt x="10304" y="0"/>
                    <a:pt x="10224" y="0"/>
                    <a:pt x="10224" y="0"/>
                  </a:cubicBezTo>
                  <a:cubicBezTo>
                    <a:pt x="10224" y="0"/>
                    <a:pt x="10224" y="0"/>
                    <a:pt x="10224" y="92"/>
                  </a:cubicBezTo>
                  <a:cubicBezTo>
                    <a:pt x="10224" y="92"/>
                    <a:pt x="10145" y="92"/>
                    <a:pt x="10145" y="92"/>
                  </a:cubicBezTo>
                  <a:cubicBezTo>
                    <a:pt x="10145" y="92"/>
                    <a:pt x="10145" y="92"/>
                    <a:pt x="10145" y="92"/>
                  </a:cubicBezTo>
                  <a:cubicBezTo>
                    <a:pt x="10145" y="92"/>
                    <a:pt x="10065" y="92"/>
                    <a:pt x="10065" y="92"/>
                  </a:cubicBezTo>
                  <a:cubicBezTo>
                    <a:pt x="10065" y="92"/>
                    <a:pt x="10065" y="92"/>
                    <a:pt x="10065" y="92"/>
                  </a:cubicBezTo>
                  <a:cubicBezTo>
                    <a:pt x="10065" y="92"/>
                    <a:pt x="10065" y="92"/>
                    <a:pt x="10065" y="92"/>
                  </a:cubicBezTo>
                  <a:cubicBezTo>
                    <a:pt x="10065" y="185"/>
                    <a:pt x="9986" y="185"/>
                    <a:pt x="9986" y="185"/>
                  </a:cubicBezTo>
                  <a:cubicBezTo>
                    <a:pt x="9986" y="185"/>
                    <a:pt x="9986" y="185"/>
                    <a:pt x="9986" y="185"/>
                  </a:cubicBezTo>
                  <a:cubicBezTo>
                    <a:pt x="9986" y="185"/>
                    <a:pt x="9986" y="277"/>
                    <a:pt x="9906" y="277"/>
                  </a:cubicBezTo>
                  <a:cubicBezTo>
                    <a:pt x="9906" y="277"/>
                    <a:pt x="9906" y="277"/>
                    <a:pt x="9906" y="277"/>
                  </a:cubicBezTo>
                  <a:cubicBezTo>
                    <a:pt x="9906" y="277"/>
                    <a:pt x="9906" y="277"/>
                    <a:pt x="9906" y="369"/>
                  </a:cubicBezTo>
                  <a:cubicBezTo>
                    <a:pt x="9906" y="369"/>
                    <a:pt x="9906" y="369"/>
                    <a:pt x="9906" y="369"/>
                  </a:cubicBezTo>
                  <a:cubicBezTo>
                    <a:pt x="9906" y="369"/>
                    <a:pt x="9906" y="369"/>
                    <a:pt x="9906" y="462"/>
                  </a:cubicBezTo>
                  <a:cubicBezTo>
                    <a:pt x="9906" y="462"/>
                    <a:pt x="9906" y="462"/>
                    <a:pt x="9906" y="462"/>
                  </a:cubicBezTo>
                  <a:cubicBezTo>
                    <a:pt x="9827" y="462"/>
                    <a:pt x="9827" y="554"/>
                    <a:pt x="9827" y="554"/>
                  </a:cubicBezTo>
                  <a:cubicBezTo>
                    <a:pt x="9827" y="554"/>
                    <a:pt x="9827" y="554"/>
                    <a:pt x="9827" y="554"/>
                  </a:cubicBezTo>
                  <a:cubicBezTo>
                    <a:pt x="9827" y="5538"/>
                    <a:pt x="9827" y="5538"/>
                    <a:pt x="9827" y="5538"/>
                  </a:cubicBezTo>
                  <a:cubicBezTo>
                    <a:pt x="9033" y="5538"/>
                    <a:pt x="9033" y="5538"/>
                    <a:pt x="9033" y="5538"/>
                  </a:cubicBezTo>
                  <a:cubicBezTo>
                    <a:pt x="8795" y="5538"/>
                    <a:pt x="8556" y="5815"/>
                    <a:pt x="8556" y="6092"/>
                  </a:cubicBezTo>
                  <a:cubicBezTo>
                    <a:pt x="8556" y="8862"/>
                    <a:pt x="8556" y="8862"/>
                    <a:pt x="8556" y="8862"/>
                  </a:cubicBezTo>
                  <a:cubicBezTo>
                    <a:pt x="8556" y="9138"/>
                    <a:pt x="8795" y="9415"/>
                    <a:pt x="9033" y="9415"/>
                  </a:cubicBezTo>
                  <a:cubicBezTo>
                    <a:pt x="11574" y="9415"/>
                    <a:pt x="11574" y="9415"/>
                    <a:pt x="11574" y="9415"/>
                  </a:cubicBezTo>
                  <a:cubicBezTo>
                    <a:pt x="11812" y="9415"/>
                    <a:pt x="11971" y="9138"/>
                    <a:pt x="11971" y="8862"/>
                  </a:cubicBezTo>
                  <a:cubicBezTo>
                    <a:pt x="11971" y="6092"/>
                    <a:pt x="11971" y="6092"/>
                    <a:pt x="11971" y="6092"/>
                  </a:cubicBezTo>
                  <a:cubicBezTo>
                    <a:pt x="11971" y="5815"/>
                    <a:pt x="11812" y="5538"/>
                    <a:pt x="11574" y="5538"/>
                  </a:cubicBezTo>
                  <a:cubicBezTo>
                    <a:pt x="10780" y="5538"/>
                    <a:pt x="10780" y="5538"/>
                    <a:pt x="10780" y="5538"/>
                  </a:cubicBezTo>
                  <a:cubicBezTo>
                    <a:pt x="10780" y="2769"/>
                    <a:pt x="10780" y="2769"/>
                    <a:pt x="10780" y="2769"/>
                  </a:cubicBezTo>
                  <a:cubicBezTo>
                    <a:pt x="13956" y="10246"/>
                    <a:pt x="13956" y="10246"/>
                    <a:pt x="13956" y="10246"/>
                  </a:cubicBezTo>
                  <a:cubicBezTo>
                    <a:pt x="13718" y="10246"/>
                    <a:pt x="13559" y="10523"/>
                    <a:pt x="13559" y="10800"/>
                  </a:cubicBezTo>
                  <a:cubicBezTo>
                    <a:pt x="13559" y="12092"/>
                    <a:pt x="13559" y="12092"/>
                    <a:pt x="13559" y="12092"/>
                  </a:cubicBezTo>
                  <a:cubicBezTo>
                    <a:pt x="12051" y="12092"/>
                    <a:pt x="12051" y="12092"/>
                    <a:pt x="12051" y="12092"/>
                  </a:cubicBezTo>
                  <a:cubicBezTo>
                    <a:pt x="11812" y="12092"/>
                    <a:pt x="11574" y="12369"/>
                    <a:pt x="11574" y="12646"/>
                  </a:cubicBezTo>
                  <a:cubicBezTo>
                    <a:pt x="11574" y="19938"/>
                    <a:pt x="11574" y="19938"/>
                    <a:pt x="11574" y="19938"/>
                  </a:cubicBezTo>
                  <a:cubicBezTo>
                    <a:pt x="8715" y="19938"/>
                    <a:pt x="8715" y="19938"/>
                    <a:pt x="8715" y="19938"/>
                  </a:cubicBezTo>
                  <a:cubicBezTo>
                    <a:pt x="9906" y="15877"/>
                    <a:pt x="9906" y="15877"/>
                    <a:pt x="9906" y="15877"/>
                  </a:cubicBezTo>
                  <a:cubicBezTo>
                    <a:pt x="9986" y="15692"/>
                    <a:pt x="9986" y="15600"/>
                    <a:pt x="9906" y="15415"/>
                  </a:cubicBezTo>
                  <a:cubicBezTo>
                    <a:pt x="9906" y="15323"/>
                    <a:pt x="9748" y="15231"/>
                    <a:pt x="9668" y="15138"/>
                  </a:cubicBezTo>
                  <a:cubicBezTo>
                    <a:pt x="7604" y="14492"/>
                    <a:pt x="7604" y="14492"/>
                    <a:pt x="7604" y="14492"/>
                  </a:cubicBezTo>
                  <a:cubicBezTo>
                    <a:pt x="7445" y="13292"/>
                    <a:pt x="7445" y="13292"/>
                    <a:pt x="7445" y="13292"/>
                  </a:cubicBezTo>
                  <a:cubicBezTo>
                    <a:pt x="8715" y="13292"/>
                    <a:pt x="8715" y="13292"/>
                    <a:pt x="8715" y="13292"/>
                  </a:cubicBezTo>
                  <a:cubicBezTo>
                    <a:pt x="8954" y="13292"/>
                    <a:pt x="9192" y="13108"/>
                    <a:pt x="9192" y="12738"/>
                  </a:cubicBezTo>
                  <a:cubicBezTo>
                    <a:pt x="9192" y="10062"/>
                    <a:pt x="9192" y="10062"/>
                    <a:pt x="9192" y="10062"/>
                  </a:cubicBezTo>
                  <a:cubicBezTo>
                    <a:pt x="9192" y="9785"/>
                    <a:pt x="8954" y="9600"/>
                    <a:pt x="8715" y="9600"/>
                  </a:cubicBezTo>
                  <a:cubicBezTo>
                    <a:pt x="6412" y="9600"/>
                    <a:pt x="6412" y="9600"/>
                    <a:pt x="6412" y="9600"/>
                  </a:cubicBezTo>
                  <a:cubicBezTo>
                    <a:pt x="6254" y="5631"/>
                    <a:pt x="6254" y="5631"/>
                    <a:pt x="6254" y="5631"/>
                  </a:cubicBezTo>
                  <a:cubicBezTo>
                    <a:pt x="6254" y="5354"/>
                    <a:pt x="6015" y="5169"/>
                    <a:pt x="5777" y="5169"/>
                  </a:cubicBezTo>
                  <a:cubicBezTo>
                    <a:pt x="4189" y="5169"/>
                    <a:pt x="4189" y="5169"/>
                    <a:pt x="4189" y="5169"/>
                  </a:cubicBezTo>
                  <a:cubicBezTo>
                    <a:pt x="3951" y="5169"/>
                    <a:pt x="3712" y="5354"/>
                    <a:pt x="3712" y="5631"/>
                  </a:cubicBezTo>
                  <a:cubicBezTo>
                    <a:pt x="3554" y="9600"/>
                    <a:pt x="3554" y="9600"/>
                    <a:pt x="3554" y="9600"/>
                  </a:cubicBezTo>
                  <a:cubicBezTo>
                    <a:pt x="1251" y="9600"/>
                    <a:pt x="1251" y="9600"/>
                    <a:pt x="1251" y="9600"/>
                  </a:cubicBezTo>
                  <a:cubicBezTo>
                    <a:pt x="1012" y="9600"/>
                    <a:pt x="774" y="9785"/>
                    <a:pt x="774" y="10062"/>
                  </a:cubicBezTo>
                  <a:cubicBezTo>
                    <a:pt x="774" y="12738"/>
                    <a:pt x="774" y="12738"/>
                    <a:pt x="774" y="12738"/>
                  </a:cubicBezTo>
                  <a:cubicBezTo>
                    <a:pt x="774" y="13108"/>
                    <a:pt x="1012" y="13292"/>
                    <a:pt x="1251" y="13292"/>
                  </a:cubicBezTo>
                  <a:cubicBezTo>
                    <a:pt x="2521" y="13292"/>
                    <a:pt x="2521" y="13292"/>
                    <a:pt x="2521" y="13292"/>
                  </a:cubicBezTo>
                  <a:cubicBezTo>
                    <a:pt x="2362" y="14492"/>
                    <a:pt x="2362" y="14492"/>
                    <a:pt x="2362" y="14492"/>
                  </a:cubicBezTo>
                  <a:cubicBezTo>
                    <a:pt x="298" y="15138"/>
                    <a:pt x="298" y="15138"/>
                    <a:pt x="298" y="15138"/>
                  </a:cubicBezTo>
                  <a:cubicBezTo>
                    <a:pt x="218" y="15231"/>
                    <a:pt x="59" y="15323"/>
                    <a:pt x="59" y="15415"/>
                  </a:cubicBezTo>
                  <a:cubicBezTo>
                    <a:pt x="-20" y="15600"/>
                    <a:pt x="-20" y="15692"/>
                    <a:pt x="59" y="15877"/>
                  </a:cubicBezTo>
                  <a:cubicBezTo>
                    <a:pt x="1727" y="20585"/>
                    <a:pt x="1727" y="20585"/>
                    <a:pt x="1727" y="20585"/>
                  </a:cubicBezTo>
                  <a:cubicBezTo>
                    <a:pt x="1727" y="20769"/>
                    <a:pt x="1965" y="20954"/>
                    <a:pt x="2124" y="20954"/>
                  </a:cubicBezTo>
                  <a:cubicBezTo>
                    <a:pt x="7762" y="20954"/>
                    <a:pt x="7762" y="20954"/>
                    <a:pt x="7762" y="20954"/>
                  </a:cubicBezTo>
                  <a:cubicBezTo>
                    <a:pt x="8080" y="20954"/>
                    <a:pt x="8080" y="20954"/>
                    <a:pt x="8080" y="20954"/>
                  </a:cubicBezTo>
                  <a:cubicBezTo>
                    <a:pt x="12051" y="20954"/>
                    <a:pt x="12051" y="20954"/>
                    <a:pt x="12051" y="20954"/>
                  </a:cubicBezTo>
                  <a:cubicBezTo>
                    <a:pt x="13004" y="20954"/>
                    <a:pt x="13004" y="20954"/>
                    <a:pt x="13004" y="20954"/>
                  </a:cubicBezTo>
                  <a:cubicBezTo>
                    <a:pt x="14195" y="20954"/>
                    <a:pt x="14195" y="20954"/>
                    <a:pt x="14195" y="20954"/>
                  </a:cubicBezTo>
                  <a:cubicBezTo>
                    <a:pt x="14354" y="21323"/>
                    <a:pt x="14671" y="21600"/>
                    <a:pt x="15068" y="21600"/>
                  </a:cubicBezTo>
                  <a:cubicBezTo>
                    <a:pt x="15624" y="21600"/>
                    <a:pt x="16101" y="21046"/>
                    <a:pt x="16101" y="20400"/>
                  </a:cubicBezTo>
                  <a:cubicBezTo>
                    <a:pt x="16101" y="19754"/>
                    <a:pt x="15624" y="19292"/>
                    <a:pt x="15068" y="19292"/>
                  </a:cubicBezTo>
                  <a:cubicBezTo>
                    <a:pt x="14671" y="19292"/>
                    <a:pt x="14354" y="19477"/>
                    <a:pt x="14195" y="19938"/>
                  </a:cubicBezTo>
                  <a:cubicBezTo>
                    <a:pt x="13004" y="19938"/>
                    <a:pt x="13004" y="19938"/>
                    <a:pt x="13004" y="19938"/>
                  </a:cubicBezTo>
                  <a:cubicBezTo>
                    <a:pt x="12448" y="19938"/>
                    <a:pt x="12448" y="19938"/>
                    <a:pt x="12448" y="19938"/>
                  </a:cubicBezTo>
                  <a:cubicBezTo>
                    <a:pt x="12448" y="13108"/>
                    <a:pt x="12448" y="13108"/>
                    <a:pt x="12448" y="13108"/>
                  </a:cubicBezTo>
                  <a:cubicBezTo>
                    <a:pt x="14036" y="13108"/>
                    <a:pt x="14036" y="13108"/>
                    <a:pt x="14036" y="13108"/>
                  </a:cubicBezTo>
                  <a:cubicBezTo>
                    <a:pt x="19198" y="13108"/>
                    <a:pt x="19198" y="13108"/>
                    <a:pt x="19198" y="13108"/>
                  </a:cubicBezTo>
                  <a:cubicBezTo>
                    <a:pt x="20706" y="13108"/>
                    <a:pt x="20706" y="13108"/>
                    <a:pt x="20706" y="13108"/>
                  </a:cubicBezTo>
                  <a:cubicBezTo>
                    <a:pt x="20706" y="19938"/>
                    <a:pt x="20706" y="19938"/>
                    <a:pt x="20706" y="19938"/>
                  </a:cubicBezTo>
                  <a:cubicBezTo>
                    <a:pt x="18959" y="19938"/>
                    <a:pt x="18959" y="19938"/>
                    <a:pt x="18959" y="19938"/>
                  </a:cubicBezTo>
                  <a:cubicBezTo>
                    <a:pt x="18801" y="19477"/>
                    <a:pt x="18483" y="19292"/>
                    <a:pt x="18086" y="19292"/>
                  </a:cubicBezTo>
                  <a:cubicBezTo>
                    <a:pt x="17530" y="19292"/>
                    <a:pt x="17133" y="19754"/>
                    <a:pt x="17133" y="20400"/>
                  </a:cubicBezTo>
                  <a:cubicBezTo>
                    <a:pt x="17133" y="21046"/>
                    <a:pt x="17530" y="21600"/>
                    <a:pt x="18086" y="21600"/>
                  </a:cubicBezTo>
                  <a:cubicBezTo>
                    <a:pt x="18483" y="21600"/>
                    <a:pt x="18801" y="21323"/>
                    <a:pt x="18959" y="20954"/>
                  </a:cubicBezTo>
                  <a:cubicBezTo>
                    <a:pt x="21104" y="20954"/>
                    <a:pt x="21104" y="20954"/>
                    <a:pt x="21104" y="20954"/>
                  </a:cubicBezTo>
                  <a:cubicBezTo>
                    <a:pt x="21342" y="20954"/>
                    <a:pt x="21580" y="20677"/>
                    <a:pt x="21580" y="20400"/>
                  </a:cubicBezTo>
                  <a:cubicBezTo>
                    <a:pt x="21580" y="12646"/>
                    <a:pt x="21580" y="12646"/>
                    <a:pt x="21580" y="12646"/>
                  </a:cubicBezTo>
                  <a:cubicBezTo>
                    <a:pt x="21580" y="12369"/>
                    <a:pt x="21342" y="12092"/>
                    <a:pt x="21104" y="12092"/>
                  </a:cubicBezTo>
                  <a:close/>
                  <a:moveTo>
                    <a:pt x="11098" y="8400"/>
                  </a:moveTo>
                  <a:cubicBezTo>
                    <a:pt x="9509" y="8400"/>
                    <a:pt x="9509" y="8400"/>
                    <a:pt x="9509" y="8400"/>
                  </a:cubicBezTo>
                  <a:cubicBezTo>
                    <a:pt x="9509" y="6554"/>
                    <a:pt x="9509" y="6554"/>
                    <a:pt x="9509" y="6554"/>
                  </a:cubicBezTo>
                  <a:cubicBezTo>
                    <a:pt x="11098" y="6554"/>
                    <a:pt x="11098" y="6554"/>
                    <a:pt x="11098" y="6554"/>
                  </a:cubicBezTo>
                  <a:lnTo>
                    <a:pt x="11098" y="8400"/>
                  </a:lnTo>
                  <a:close/>
                  <a:moveTo>
                    <a:pt x="4586" y="6185"/>
                  </a:moveTo>
                  <a:cubicBezTo>
                    <a:pt x="5380" y="6185"/>
                    <a:pt x="5380" y="6185"/>
                    <a:pt x="5380" y="6185"/>
                  </a:cubicBezTo>
                  <a:cubicBezTo>
                    <a:pt x="5539" y="9600"/>
                    <a:pt x="5539" y="9600"/>
                    <a:pt x="5539" y="9600"/>
                  </a:cubicBezTo>
                  <a:cubicBezTo>
                    <a:pt x="4427" y="9600"/>
                    <a:pt x="4427" y="9600"/>
                    <a:pt x="4427" y="9600"/>
                  </a:cubicBezTo>
                  <a:lnTo>
                    <a:pt x="4586" y="6185"/>
                  </a:lnTo>
                  <a:close/>
                  <a:moveTo>
                    <a:pt x="1648" y="10615"/>
                  </a:moveTo>
                  <a:cubicBezTo>
                    <a:pt x="3951" y="10615"/>
                    <a:pt x="3951" y="10615"/>
                    <a:pt x="3951" y="10615"/>
                  </a:cubicBezTo>
                  <a:cubicBezTo>
                    <a:pt x="6015" y="10615"/>
                    <a:pt x="6015" y="10615"/>
                    <a:pt x="6015" y="10615"/>
                  </a:cubicBezTo>
                  <a:cubicBezTo>
                    <a:pt x="8318" y="10615"/>
                    <a:pt x="8318" y="10615"/>
                    <a:pt x="8318" y="10615"/>
                  </a:cubicBezTo>
                  <a:cubicBezTo>
                    <a:pt x="8318" y="12277"/>
                    <a:pt x="8318" y="12277"/>
                    <a:pt x="8318" y="12277"/>
                  </a:cubicBezTo>
                  <a:cubicBezTo>
                    <a:pt x="1648" y="12277"/>
                    <a:pt x="1648" y="12277"/>
                    <a:pt x="1648" y="12277"/>
                  </a:cubicBezTo>
                  <a:lnTo>
                    <a:pt x="1648" y="10615"/>
                  </a:lnTo>
                  <a:close/>
                  <a:moveTo>
                    <a:pt x="3395" y="13292"/>
                  </a:moveTo>
                  <a:cubicBezTo>
                    <a:pt x="6571" y="13292"/>
                    <a:pt x="6571" y="13292"/>
                    <a:pt x="6571" y="13292"/>
                  </a:cubicBezTo>
                  <a:cubicBezTo>
                    <a:pt x="6651" y="14123"/>
                    <a:pt x="6651" y="14123"/>
                    <a:pt x="6651" y="14123"/>
                  </a:cubicBezTo>
                  <a:cubicBezTo>
                    <a:pt x="5142" y="13569"/>
                    <a:pt x="5142" y="13569"/>
                    <a:pt x="5142" y="13569"/>
                  </a:cubicBezTo>
                  <a:cubicBezTo>
                    <a:pt x="5062" y="13569"/>
                    <a:pt x="4904" y="13569"/>
                    <a:pt x="4824" y="13569"/>
                  </a:cubicBezTo>
                  <a:cubicBezTo>
                    <a:pt x="3315" y="14123"/>
                    <a:pt x="3315" y="14123"/>
                    <a:pt x="3315" y="14123"/>
                  </a:cubicBezTo>
                  <a:lnTo>
                    <a:pt x="3395" y="13292"/>
                  </a:lnTo>
                  <a:close/>
                  <a:moveTo>
                    <a:pt x="7762" y="19938"/>
                  </a:moveTo>
                  <a:cubicBezTo>
                    <a:pt x="2362" y="19938"/>
                    <a:pt x="2362" y="19938"/>
                    <a:pt x="2362" y="19938"/>
                  </a:cubicBezTo>
                  <a:cubicBezTo>
                    <a:pt x="1012" y="15969"/>
                    <a:pt x="1012" y="15969"/>
                    <a:pt x="1012" y="15969"/>
                  </a:cubicBezTo>
                  <a:cubicBezTo>
                    <a:pt x="4983" y="14585"/>
                    <a:pt x="4983" y="14585"/>
                    <a:pt x="4983" y="14585"/>
                  </a:cubicBezTo>
                  <a:cubicBezTo>
                    <a:pt x="8954" y="15969"/>
                    <a:pt x="8954" y="15969"/>
                    <a:pt x="8954" y="15969"/>
                  </a:cubicBezTo>
                  <a:cubicBezTo>
                    <a:pt x="7762" y="19938"/>
                    <a:pt x="7762" y="19938"/>
                    <a:pt x="7762" y="19938"/>
                  </a:cubicBezTo>
                  <a:close/>
                  <a:moveTo>
                    <a:pt x="17212" y="10246"/>
                  </a:moveTo>
                  <a:cubicBezTo>
                    <a:pt x="14989" y="10246"/>
                    <a:pt x="14989" y="10246"/>
                    <a:pt x="14989" y="10246"/>
                  </a:cubicBezTo>
                  <a:cubicBezTo>
                    <a:pt x="12130" y="3692"/>
                    <a:pt x="12130" y="3692"/>
                    <a:pt x="12130" y="3692"/>
                  </a:cubicBezTo>
                  <a:lnTo>
                    <a:pt x="17212" y="10246"/>
                  </a:lnTo>
                  <a:close/>
                  <a:moveTo>
                    <a:pt x="14433" y="12092"/>
                  </a:moveTo>
                  <a:cubicBezTo>
                    <a:pt x="14433" y="11262"/>
                    <a:pt x="14433" y="11262"/>
                    <a:pt x="14433" y="11262"/>
                  </a:cubicBezTo>
                  <a:cubicBezTo>
                    <a:pt x="14671" y="11262"/>
                    <a:pt x="14671" y="11262"/>
                    <a:pt x="14671" y="11262"/>
                  </a:cubicBezTo>
                  <a:cubicBezTo>
                    <a:pt x="14671" y="11262"/>
                    <a:pt x="14671" y="11262"/>
                    <a:pt x="14671" y="11262"/>
                  </a:cubicBezTo>
                  <a:cubicBezTo>
                    <a:pt x="14671" y="11262"/>
                    <a:pt x="14671" y="11262"/>
                    <a:pt x="14671" y="11262"/>
                  </a:cubicBezTo>
                  <a:cubicBezTo>
                    <a:pt x="18721" y="11262"/>
                    <a:pt x="18721" y="11262"/>
                    <a:pt x="18721" y="11262"/>
                  </a:cubicBezTo>
                  <a:cubicBezTo>
                    <a:pt x="18721" y="12092"/>
                    <a:pt x="18721" y="12092"/>
                    <a:pt x="18721" y="12092"/>
                  </a:cubicBezTo>
                  <a:lnTo>
                    <a:pt x="14433" y="12092"/>
                  </a:lnTo>
                  <a:close/>
                </a:path>
              </a:pathLst>
            </a:custGeom>
            <a:solidFill>
              <a:srgbClr val="15B0E8"/>
            </a:solidFill>
            <a:ln w="3175">
              <a:noFill/>
              <a:miter lim="400000"/>
            </a:ln>
          </p:spPr>
          <p:txBody>
            <a:bodyPr lIns="119421" tIns="119421" rIns="119421" bIns="119421"/>
            <a:lstStyle/>
            <a:p>
              <a:pPr defTabSz="1186086" hangingPunct="0">
                <a:defRPr sz="1200" b="0">
                  <a:solidFill>
                    <a:srgbClr val="000000"/>
                  </a:solidFill>
                  <a:latin typeface="Calibri"/>
                  <a:ea typeface="Calibri"/>
                  <a:cs typeface="Calibri"/>
                  <a:sym typeface="Calibri"/>
                </a:defRPr>
              </a:pPr>
              <a:endParaRPr sz="100" kern="0">
                <a:solidFill>
                  <a:srgbClr val="1D1D1A"/>
                </a:solidFill>
                <a:latin typeface="+mj-lt"/>
                <a:ea typeface="微软雅黑" panose="020B0503020204020204" pitchFamily="34" charset="-122"/>
                <a:cs typeface="Arial" panose="020B0604020202020204" pitchFamily="34" charset="0"/>
                <a:sym typeface="Arial" panose="020B0604020202020204" pitchFamily="34" charset="0"/>
              </a:endParaRPr>
            </a:p>
          </p:txBody>
        </p:sp>
        <p:grpSp>
          <p:nvGrpSpPr>
            <p:cNvPr id="34" name="组合 238">
              <a:extLst>
                <a:ext uri="{FF2B5EF4-FFF2-40B4-BE49-F238E27FC236}">
                  <a16:creationId xmlns:a16="http://schemas.microsoft.com/office/drawing/2014/main" id="{727D1479-6E52-93A3-89B9-4348A984512C}"/>
                </a:ext>
              </a:extLst>
            </p:cNvPr>
            <p:cNvGrpSpPr>
              <a:grpSpLocks noChangeAspect="1"/>
            </p:cNvGrpSpPr>
            <p:nvPr/>
          </p:nvGrpSpPr>
          <p:grpSpPr>
            <a:xfrm flipH="1">
              <a:off x="10181416" y="2389660"/>
              <a:ext cx="380252" cy="334464"/>
              <a:chOff x="13962063" y="646113"/>
              <a:chExt cx="5175250" cy="4800600"/>
            </a:xfrm>
            <a:solidFill>
              <a:srgbClr val="15B0E8"/>
            </a:solidFill>
          </p:grpSpPr>
          <p:sp>
            <p:nvSpPr>
              <p:cNvPr id="144" name="Freeform 6">
                <a:extLst>
                  <a:ext uri="{FF2B5EF4-FFF2-40B4-BE49-F238E27FC236}">
                    <a16:creationId xmlns:a16="http://schemas.microsoft.com/office/drawing/2014/main" id="{818ABC20-7A65-E902-DECC-F122D2458B01}"/>
                  </a:ext>
                </a:extLst>
              </p:cNvPr>
              <p:cNvSpPr>
                <a:spLocks/>
              </p:cNvSpPr>
              <p:nvPr/>
            </p:nvSpPr>
            <p:spPr bwMode="auto">
              <a:xfrm>
                <a:off x="14738350" y="2190751"/>
                <a:ext cx="1354137" cy="2078038"/>
              </a:xfrm>
              <a:custGeom>
                <a:avLst/>
                <a:gdLst>
                  <a:gd name="T0" fmla="*/ 361 w 361"/>
                  <a:gd name="T1" fmla="*/ 181 h 554"/>
                  <a:gd name="T2" fmla="*/ 180 w 361"/>
                  <a:gd name="T3" fmla="*/ 0 h 554"/>
                  <a:gd name="T4" fmla="*/ 0 w 361"/>
                  <a:gd name="T5" fmla="*/ 181 h 554"/>
                  <a:gd name="T6" fmla="*/ 74 w 361"/>
                  <a:gd name="T7" fmla="*/ 327 h 554"/>
                  <a:gd name="T8" fmla="*/ 74 w 361"/>
                  <a:gd name="T9" fmla="*/ 554 h 554"/>
                  <a:gd name="T10" fmla="*/ 287 w 361"/>
                  <a:gd name="T11" fmla="*/ 554 h 554"/>
                  <a:gd name="T12" fmla="*/ 287 w 361"/>
                  <a:gd name="T13" fmla="*/ 327 h 554"/>
                  <a:gd name="T14" fmla="*/ 361 w 361"/>
                  <a:gd name="T15" fmla="*/ 181 h 5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1" h="554">
                    <a:moveTo>
                      <a:pt x="361" y="181"/>
                    </a:moveTo>
                    <a:cubicBezTo>
                      <a:pt x="361" y="81"/>
                      <a:pt x="280" y="0"/>
                      <a:pt x="180" y="0"/>
                    </a:cubicBezTo>
                    <a:cubicBezTo>
                      <a:pt x="81" y="0"/>
                      <a:pt x="0" y="81"/>
                      <a:pt x="0" y="181"/>
                    </a:cubicBezTo>
                    <a:cubicBezTo>
                      <a:pt x="0" y="241"/>
                      <a:pt x="29" y="294"/>
                      <a:pt x="74" y="327"/>
                    </a:cubicBezTo>
                    <a:cubicBezTo>
                      <a:pt x="74" y="554"/>
                      <a:pt x="74" y="554"/>
                      <a:pt x="74" y="554"/>
                    </a:cubicBezTo>
                    <a:cubicBezTo>
                      <a:pt x="287" y="554"/>
                      <a:pt x="287" y="554"/>
                      <a:pt x="287" y="554"/>
                    </a:cubicBezTo>
                    <a:cubicBezTo>
                      <a:pt x="287" y="327"/>
                      <a:pt x="287" y="327"/>
                      <a:pt x="287" y="327"/>
                    </a:cubicBezTo>
                    <a:cubicBezTo>
                      <a:pt x="332" y="294"/>
                      <a:pt x="361" y="241"/>
                      <a:pt x="361" y="1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77670" tIns="238839" rIns="477670" bIns="238839" numCol="1" anchor="t" anchorCtr="0" compatLnSpc="1">
                <a:prstTxWarp prst="textNoShape">
                  <a:avLst/>
                </a:prstTxWarp>
                <a:noAutofit/>
              </a:bodyPr>
              <a:lstStyle/>
              <a:p>
                <a:pPr defTabSz="6369386">
                  <a:defRPr/>
                </a:pPr>
                <a:endParaRPr lang="zh-CN" altLang="en-US" sz="3198" kern="0" dirty="0">
                  <a:solidFill>
                    <a:prstClr val="black"/>
                  </a:solidFill>
                  <a:latin typeface="+mj-lt"/>
                  <a:ea typeface="微软雅黑" panose="020B0503020204020204" pitchFamily="34" charset="-122"/>
                  <a:cs typeface="Arial" panose="020B0604020202020204" pitchFamily="34" charset="0"/>
                </a:endParaRPr>
              </a:p>
            </p:txBody>
          </p:sp>
          <p:sp>
            <p:nvSpPr>
              <p:cNvPr id="145" name="Freeform 7">
                <a:extLst>
                  <a:ext uri="{FF2B5EF4-FFF2-40B4-BE49-F238E27FC236}">
                    <a16:creationId xmlns:a16="http://schemas.microsoft.com/office/drawing/2014/main" id="{497FF4B0-3424-143D-B904-B791D1726854}"/>
                  </a:ext>
                </a:extLst>
              </p:cNvPr>
              <p:cNvSpPr>
                <a:spLocks noEditPoints="1"/>
              </p:cNvSpPr>
              <p:nvPr/>
            </p:nvSpPr>
            <p:spPr bwMode="auto">
              <a:xfrm>
                <a:off x="13962063" y="646113"/>
                <a:ext cx="2906712" cy="2755900"/>
              </a:xfrm>
              <a:custGeom>
                <a:avLst/>
                <a:gdLst>
                  <a:gd name="T0" fmla="*/ 387 w 775"/>
                  <a:gd name="T1" fmla="*/ 0 h 735"/>
                  <a:gd name="T2" fmla="*/ 0 w 775"/>
                  <a:gd name="T3" fmla="*/ 387 h 735"/>
                  <a:gd name="T4" fmla="*/ 218 w 775"/>
                  <a:gd name="T5" fmla="*/ 735 h 735"/>
                  <a:gd name="T6" fmla="*/ 166 w 775"/>
                  <a:gd name="T7" fmla="*/ 593 h 735"/>
                  <a:gd name="T8" fmla="*/ 387 w 775"/>
                  <a:gd name="T9" fmla="*/ 372 h 735"/>
                  <a:gd name="T10" fmla="*/ 609 w 775"/>
                  <a:gd name="T11" fmla="*/ 593 h 735"/>
                  <a:gd name="T12" fmla="*/ 557 w 775"/>
                  <a:gd name="T13" fmla="*/ 735 h 735"/>
                  <a:gd name="T14" fmla="*/ 775 w 775"/>
                  <a:gd name="T15" fmla="*/ 387 h 735"/>
                  <a:gd name="T16" fmla="*/ 387 w 775"/>
                  <a:gd name="T17" fmla="*/ 0 h 735"/>
                  <a:gd name="T18" fmla="*/ 387 w 775"/>
                  <a:gd name="T19" fmla="*/ 246 h 735"/>
                  <a:gd name="T20" fmla="*/ 296 w 775"/>
                  <a:gd name="T21" fmla="*/ 155 h 735"/>
                  <a:gd name="T22" fmla="*/ 387 w 775"/>
                  <a:gd name="T23" fmla="*/ 63 h 735"/>
                  <a:gd name="T24" fmla="*/ 479 w 775"/>
                  <a:gd name="T25" fmla="*/ 155 h 735"/>
                  <a:gd name="T26" fmla="*/ 387 w 775"/>
                  <a:gd name="T27" fmla="*/ 246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5" h="735">
                    <a:moveTo>
                      <a:pt x="387" y="0"/>
                    </a:moveTo>
                    <a:cubicBezTo>
                      <a:pt x="174" y="0"/>
                      <a:pt x="0" y="173"/>
                      <a:pt x="0" y="387"/>
                    </a:cubicBezTo>
                    <a:cubicBezTo>
                      <a:pt x="0" y="540"/>
                      <a:pt x="89" y="672"/>
                      <a:pt x="218" y="735"/>
                    </a:cubicBezTo>
                    <a:cubicBezTo>
                      <a:pt x="186" y="697"/>
                      <a:pt x="166" y="647"/>
                      <a:pt x="166" y="593"/>
                    </a:cubicBezTo>
                    <a:cubicBezTo>
                      <a:pt x="166" y="471"/>
                      <a:pt x="265" y="372"/>
                      <a:pt x="387" y="372"/>
                    </a:cubicBezTo>
                    <a:cubicBezTo>
                      <a:pt x="510" y="372"/>
                      <a:pt x="609" y="471"/>
                      <a:pt x="609" y="593"/>
                    </a:cubicBezTo>
                    <a:cubicBezTo>
                      <a:pt x="609" y="647"/>
                      <a:pt x="589" y="697"/>
                      <a:pt x="557" y="735"/>
                    </a:cubicBezTo>
                    <a:cubicBezTo>
                      <a:pt x="686" y="672"/>
                      <a:pt x="775" y="540"/>
                      <a:pt x="775" y="387"/>
                    </a:cubicBezTo>
                    <a:cubicBezTo>
                      <a:pt x="775" y="173"/>
                      <a:pt x="601" y="0"/>
                      <a:pt x="387" y="0"/>
                    </a:cubicBezTo>
                    <a:close/>
                    <a:moveTo>
                      <a:pt x="387" y="246"/>
                    </a:moveTo>
                    <a:cubicBezTo>
                      <a:pt x="337" y="246"/>
                      <a:pt x="296" y="205"/>
                      <a:pt x="296" y="155"/>
                    </a:cubicBezTo>
                    <a:cubicBezTo>
                      <a:pt x="296" y="104"/>
                      <a:pt x="337" y="63"/>
                      <a:pt x="387" y="63"/>
                    </a:cubicBezTo>
                    <a:cubicBezTo>
                      <a:pt x="438" y="63"/>
                      <a:pt x="479" y="104"/>
                      <a:pt x="479" y="155"/>
                    </a:cubicBezTo>
                    <a:cubicBezTo>
                      <a:pt x="479" y="205"/>
                      <a:pt x="438" y="246"/>
                      <a:pt x="387" y="24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77670" tIns="238839" rIns="477670" bIns="238839" numCol="1" anchor="t" anchorCtr="0" compatLnSpc="1">
                <a:prstTxWarp prst="textNoShape">
                  <a:avLst/>
                </a:prstTxWarp>
                <a:noAutofit/>
              </a:bodyPr>
              <a:lstStyle/>
              <a:p>
                <a:pPr defTabSz="6369386">
                  <a:defRPr/>
                </a:pPr>
                <a:endParaRPr lang="zh-CN" altLang="en-US" sz="3198" kern="0" dirty="0">
                  <a:solidFill>
                    <a:prstClr val="black"/>
                  </a:solidFill>
                  <a:latin typeface="+mj-lt"/>
                  <a:ea typeface="微软雅黑" panose="020B0503020204020204" pitchFamily="34" charset="-122"/>
                  <a:cs typeface="Arial" panose="020B0604020202020204" pitchFamily="34" charset="0"/>
                </a:endParaRPr>
              </a:p>
            </p:txBody>
          </p:sp>
          <p:sp>
            <p:nvSpPr>
              <p:cNvPr id="146" name="Freeform 8">
                <a:extLst>
                  <a:ext uri="{FF2B5EF4-FFF2-40B4-BE49-F238E27FC236}">
                    <a16:creationId xmlns:a16="http://schemas.microsoft.com/office/drawing/2014/main" id="{85A96276-ADFB-51CF-56AD-C6F4A737BD2D}"/>
                  </a:ext>
                </a:extLst>
              </p:cNvPr>
              <p:cNvSpPr>
                <a:spLocks/>
              </p:cNvSpPr>
              <p:nvPr/>
            </p:nvSpPr>
            <p:spPr bwMode="auto">
              <a:xfrm>
                <a:off x="16816388" y="1155701"/>
                <a:ext cx="1162050" cy="1844675"/>
              </a:xfrm>
              <a:custGeom>
                <a:avLst/>
                <a:gdLst>
                  <a:gd name="T0" fmla="*/ 0 w 310"/>
                  <a:gd name="T1" fmla="*/ 0 h 492"/>
                  <a:gd name="T2" fmla="*/ 78 w 310"/>
                  <a:gd name="T3" fmla="*/ 254 h 492"/>
                  <a:gd name="T4" fmla="*/ 33 w 310"/>
                  <a:gd name="T5" fmla="*/ 431 h 492"/>
                  <a:gd name="T6" fmla="*/ 116 w 310"/>
                  <a:gd name="T7" fmla="*/ 492 h 492"/>
                  <a:gd name="T8" fmla="*/ 310 w 310"/>
                  <a:gd name="T9" fmla="*/ 224 h 492"/>
                  <a:gd name="T10" fmla="*/ 0 w 310"/>
                  <a:gd name="T11" fmla="*/ 0 h 492"/>
                </a:gdLst>
                <a:ahLst/>
                <a:cxnLst>
                  <a:cxn ang="0">
                    <a:pos x="T0" y="T1"/>
                  </a:cxn>
                  <a:cxn ang="0">
                    <a:pos x="T2" y="T3"/>
                  </a:cxn>
                  <a:cxn ang="0">
                    <a:pos x="T4" y="T5"/>
                  </a:cxn>
                  <a:cxn ang="0">
                    <a:pos x="T6" y="T7"/>
                  </a:cxn>
                  <a:cxn ang="0">
                    <a:pos x="T8" y="T9"/>
                  </a:cxn>
                  <a:cxn ang="0">
                    <a:pos x="T10" y="T11"/>
                  </a:cxn>
                </a:cxnLst>
                <a:rect l="0" t="0" r="r" b="b"/>
                <a:pathLst>
                  <a:path w="310" h="492">
                    <a:moveTo>
                      <a:pt x="0" y="0"/>
                    </a:moveTo>
                    <a:cubicBezTo>
                      <a:pt x="49" y="72"/>
                      <a:pt x="78" y="160"/>
                      <a:pt x="78" y="254"/>
                    </a:cubicBezTo>
                    <a:cubicBezTo>
                      <a:pt x="78" y="319"/>
                      <a:pt x="57" y="375"/>
                      <a:pt x="33" y="431"/>
                    </a:cubicBezTo>
                    <a:cubicBezTo>
                      <a:pt x="116" y="492"/>
                      <a:pt x="116" y="492"/>
                      <a:pt x="116" y="492"/>
                    </a:cubicBezTo>
                    <a:cubicBezTo>
                      <a:pt x="310" y="224"/>
                      <a:pt x="310" y="224"/>
                      <a:pt x="310" y="224"/>
                    </a:cubicBez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77670" tIns="238839" rIns="477670" bIns="238839" numCol="1" anchor="t" anchorCtr="0" compatLnSpc="1">
                <a:prstTxWarp prst="textNoShape">
                  <a:avLst/>
                </a:prstTxWarp>
                <a:noAutofit/>
              </a:bodyPr>
              <a:lstStyle/>
              <a:p>
                <a:pPr defTabSz="6369386">
                  <a:defRPr/>
                </a:pPr>
                <a:endParaRPr lang="zh-CN" altLang="en-US" sz="3198" kern="0" dirty="0">
                  <a:solidFill>
                    <a:prstClr val="black"/>
                  </a:solidFill>
                  <a:latin typeface="+mj-lt"/>
                  <a:ea typeface="微软雅黑" panose="020B0503020204020204" pitchFamily="34" charset="-122"/>
                  <a:cs typeface="Arial" panose="020B0604020202020204" pitchFamily="34" charset="0"/>
                </a:endParaRPr>
              </a:p>
            </p:txBody>
          </p:sp>
          <p:sp>
            <p:nvSpPr>
              <p:cNvPr id="147" name="Freeform 9">
                <a:extLst>
                  <a:ext uri="{FF2B5EF4-FFF2-40B4-BE49-F238E27FC236}">
                    <a16:creationId xmlns:a16="http://schemas.microsoft.com/office/drawing/2014/main" id="{8853340B-FB8E-6FD9-0ECF-6491ECC0B0F6}"/>
                  </a:ext>
                </a:extLst>
              </p:cNvPr>
              <p:cNvSpPr>
                <a:spLocks noEditPoints="1"/>
              </p:cNvSpPr>
              <p:nvPr/>
            </p:nvSpPr>
            <p:spPr bwMode="auto">
              <a:xfrm>
                <a:off x="16981488" y="2168526"/>
                <a:ext cx="2155825" cy="2295525"/>
              </a:xfrm>
              <a:custGeom>
                <a:avLst/>
                <a:gdLst>
                  <a:gd name="T0" fmla="*/ 476 w 575"/>
                  <a:gd name="T1" fmla="*/ 59 h 612"/>
                  <a:gd name="T2" fmla="*/ 222 w 575"/>
                  <a:gd name="T3" fmla="*/ 100 h 612"/>
                  <a:gd name="T4" fmla="*/ 42 w 575"/>
                  <a:gd name="T5" fmla="*/ 349 h 612"/>
                  <a:gd name="T6" fmla="*/ 13 w 575"/>
                  <a:gd name="T7" fmla="*/ 500 h 612"/>
                  <a:gd name="T8" fmla="*/ 281 w 575"/>
                  <a:gd name="T9" fmla="*/ 612 h 612"/>
                  <a:gd name="T10" fmla="*/ 336 w 575"/>
                  <a:gd name="T11" fmla="*/ 562 h 612"/>
                  <a:gd name="T12" fmla="*/ 516 w 575"/>
                  <a:gd name="T13" fmla="*/ 313 h 612"/>
                  <a:gd name="T14" fmla="*/ 476 w 575"/>
                  <a:gd name="T15" fmla="*/ 59 h 612"/>
                  <a:gd name="T16" fmla="*/ 364 w 575"/>
                  <a:gd name="T17" fmla="*/ 259 h 612"/>
                  <a:gd name="T18" fmla="*/ 297 w 575"/>
                  <a:gd name="T19" fmla="*/ 192 h 612"/>
                  <a:gd name="T20" fmla="*/ 364 w 575"/>
                  <a:gd name="T21" fmla="*/ 125 h 612"/>
                  <a:gd name="T22" fmla="*/ 431 w 575"/>
                  <a:gd name="T23" fmla="*/ 192 h 612"/>
                  <a:gd name="T24" fmla="*/ 364 w 575"/>
                  <a:gd name="T25" fmla="*/ 259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5" h="612">
                    <a:moveTo>
                      <a:pt x="476" y="59"/>
                    </a:moveTo>
                    <a:cubicBezTo>
                      <a:pt x="394" y="0"/>
                      <a:pt x="281" y="19"/>
                      <a:pt x="222" y="100"/>
                    </a:cubicBezTo>
                    <a:cubicBezTo>
                      <a:pt x="42" y="349"/>
                      <a:pt x="42" y="349"/>
                      <a:pt x="42" y="349"/>
                    </a:cubicBezTo>
                    <a:cubicBezTo>
                      <a:pt x="9" y="394"/>
                      <a:pt x="0" y="450"/>
                      <a:pt x="13" y="500"/>
                    </a:cubicBezTo>
                    <a:cubicBezTo>
                      <a:pt x="117" y="501"/>
                      <a:pt x="212" y="544"/>
                      <a:pt x="281" y="612"/>
                    </a:cubicBezTo>
                    <a:cubicBezTo>
                      <a:pt x="302" y="599"/>
                      <a:pt x="321" y="583"/>
                      <a:pt x="336" y="562"/>
                    </a:cubicBezTo>
                    <a:cubicBezTo>
                      <a:pt x="516" y="313"/>
                      <a:pt x="516" y="313"/>
                      <a:pt x="516" y="313"/>
                    </a:cubicBezTo>
                    <a:cubicBezTo>
                      <a:pt x="575" y="232"/>
                      <a:pt x="557" y="118"/>
                      <a:pt x="476" y="59"/>
                    </a:cubicBezTo>
                    <a:close/>
                    <a:moveTo>
                      <a:pt x="364" y="259"/>
                    </a:moveTo>
                    <a:cubicBezTo>
                      <a:pt x="327" y="259"/>
                      <a:pt x="297" y="229"/>
                      <a:pt x="297" y="192"/>
                    </a:cubicBezTo>
                    <a:cubicBezTo>
                      <a:pt x="297" y="155"/>
                      <a:pt x="327" y="125"/>
                      <a:pt x="364" y="125"/>
                    </a:cubicBezTo>
                    <a:cubicBezTo>
                      <a:pt x="401" y="125"/>
                      <a:pt x="431" y="155"/>
                      <a:pt x="431" y="192"/>
                    </a:cubicBezTo>
                    <a:cubicBezTo>
                      <a:pt x="431" y="229"/>
                      <a:pt x="401" y="259"/>
                      <a:pt x="364" y="25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77670" tIns="238839" rIns="477670" bIns="238839" numCol="1" anchor="t" anchorCtr="0" compatLnSpc="1">
                <a:prstTxWarp prst="textNoShape">
                  <a:avLst/>
                </a:prstTxWarp>
                <a:noAutofit/>
              </a:bodyPr>
              <a:lstStyle/>
              <a:p>
                <a:pPr defTabSz="6369386">
                  <a:defRPr/>
                </a:pPr>
                <a:endParaRPr lang="zh-CN" altLang="en-US" sz="3198" kern="0" dirty="0">
                  <a:solidFill>
                    <a:prstClr val="black"/>
                  </a:solidFill>
                  <a:latin typeface="+mj-lt"/>
                  <a:ea typeface="微软雅黑" panose="020B0503020204020204" pitchFamily="34" charset="-122"/>
                  <a:cs typeface="Arial" panose="020B0604020202020204" pitchFamily="34" charset="0"/>
                </a:endParaRPr>
              </a:p>
            </p:txBody>
          </p:sp>
          <p:sp>
            <p:nvSpPr>
              <p:cNvPr id="148" name="Freeform 10">
                <a:extLst>
                  <a:ext uri="{FF2B5EF4-FFF2-40B4-BE49-F238E27FC236}">
                    <a16:creationId xmlns:a16="http://schemas.microsoft.com/office/drawing/2014/main" id="{04DCB083-0750-0DB9-7853-FEBE1C06E9AA}"/>
                  </a:ext>
                </a:extLst>
              </p:cNvPr>
              <p:cNvSpPr>
                <a:spLocks noEditPoints="1"/>
              </p:cNvSpPr>
              <p:nvPr/>
            </p:nvSpPr>
            <p:spPr bwMode="auto">
              <a:xfrm>
                <a:off x="15765463" y="4268788"/>
                <a:ext cx="2482850" cy="1177925"/>
              </a:xfrm>
              <a:custGeom>
                <a:avLst/>
                <a:gdLst>
                  <a:gd name="T0" fmla="*/ 331 w 662"/>
                  <a:gd name="T1" fmla="*/ 0 h 314"/>
                  <a:gd name="T2" fmla="*/ 0 w 662"/>
                  <a:gd name="T3" fmla="*/ 314 h 314"/>
                  <a:gd name="T4" fmla="*/ 662 w 662"/>
                  <a:gd name="T5" fmla="*/ 314 h 314"/>
                  <a:gd name="T6" fmla="*/ 331 w 662"/>
                  <a:gd name="T7" fmla="*/ 0 h 314"/>
                  <a:gd name="T8" fmla="*/ 331 w 662"/>
                  <a:gd name="T9" fmla="*/ 170 h 314"/>
                  <a:gd name="T10" fmla="*/ 272 w 662"/>
                  <a:gd name="T11" fmla="*/ 111 h 314"/>
                  <a:gd name="T12" fmla="*/ 331 w 662"/>
                  <a:gd name="T13" fmla="*/ 52 h 314"/>
                  <a:gd name="T14" fmla="*/ 390 w 662"/>
                  <a:gd name="T15" fmla="*/ 111 h 314"/>
                  <a:gd name="T16" fmla="*/ 331 w 662"/>
                  <a:gd name="T17" fmla="*/ 17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2" h="314">
                    <a:moveTo>
                      <a:pt x="331" y="0"/>
                    </a:moveTo>
                    <a:cubicBezTo>
                      <a:pt x="154" y="0"/>
                      <a:pt x="9" y="139"/>
                      <a:pt x="0" y="314"/>
                    </a:cubicBezTo>
                    <a:cubicBezTo>
                      <a:pt x="662" y="314"/>
                      <a:pt x="662" y="314"/>
                      <a:pt x="662" y="314"/>
                    </a:cubicBezTo>
                    <a:cubicBezTo>
                      <a:pt x="653" y="139"/>
                      <a:pt x="508" y="0"/>
                      <a:pt x="331" y="0"/>
                    </a:cubicBezTo>
                    <a:close/>
                    <a:moveTo>
                      <a:pt x="331" y="170"/>
                    </a:moveTo>
                    <a:cubicBezTo>
                      <a:pt x="298" y="170"/>
                      <a:pt x="272" y="144"/>
                      <a:pt x="272" y="111"/>
                    </a:cubicBezTo>
                    <a:cubicBezTo>
                      <a:pt x="272" y="78"/>
                      <a:pt x="298" y="52"/>
                      <a:pt x="331" y="52"/>
                    </a:cubicBezTo>
                    <a:cubicBezTo>
                      <a:pt x="364" y="52"/>
                      <a:pt x="390" y="78"/>
                      <a:pt x="390" y="111"/>
                    </a:cubicBezTo>
                    <a:cubicBezTo>
                      <a:pt x="390" y="144"/>
                      <a:pt x="364" y="170"/>
                      <a:pt x="331" y="1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77670" tIns="238839" rIns="477670" bIns="238839" numCol="1" anchor="t" anchorCtr="0" compatLnSpc="1">
                <a:prstTxWarp prst="textNoShape">
                  <a:avLst/>
                </a:prstTxWarp>
                <a:noAutofit/>
              </a:bodyPr>
              <a:lstStyle/>
              <a:p>
                <a:pPr defTabSz="6369386">
                  <a:defRPr/>
                </a:pPr>
                <a:endParaRPr lang="zh-CN" altLang="en-US" sz="3198" kern="0" dirty="0">
                  <a:solidFill>
                    <a:prstClr val="black"/>
                  </a:solidFill>
                  <a:latin typeface="+mj-lt"/>
                  <a:ea typeface="微软雅黑" panose="020B0503020204020204" pitchFamily="34" charset="-122"/>
                  <a:cs typeface="Arial" panose="020B0604020202020204" pitchFamily="34" charset="0"/>
                </a:endParaRPr>
              </a:p>
            </p:txBody>
          </p:sp>
        </p:grpSp>
        <p:sp>
          <p:nvSpPr>
            <p:cNvPr id="35" name="形状">
              <a:extLst>
                <a:ext uri="{FF2B5EF4-FFF2-40B4-BE49-F238E27FC236}">
                  <a16:creationId xmlns:a16="http://schemas.microsoft.com/office/drawing/2014/main" id="{780D0B88-0F3B-94CD-5200-505ECD5E5F29}"/>
                </a:ext>
              </a:extLst>
            </p:cNvPr>
            <p:cNvSpPr>
              <a:spLocks noChangeAspect="1"/>
            </p:cNvSpPr>
            <p:nvPr/>
          </p:nvSpPr>
          <p:spPr>
            <a:xfrm flipH="1">
              <a:off x="10277626" y="4225845"/>
              <a:ext cx="380252" cy="299062"/>
            </a:xfrm>
            <a:custGeom>
              <a:avLst/>
              <a:gdLst/>
              <a:ahLst/>
              <a:cxnLst>
                <a:cxn ang="0">
                  <a:pos x="wd2" y="hd2"/>
                </a:cxn>
                <a:cxn ang="5400000">
                  <a:pos x="wd2" y="hd2"/>
                </a:cxn>
                <a:cxn ang="10800000">
                  <a:pos x="wd2" y="hd2"/>
                </a:cxn>
                <a:cxn ang="16200000">
                  <a:pos x="wd2" y="hd2"/>
                </a:cxn>
              </a:cxnLst>
              <a:rect l="0" t="0" r="r" b="b"/>
              <a:pathLst>
                <a:path w="21580" h="21600" extrusionOk="0">
                  <a:moveTo>
                    <a:pt x="21104" y="12092"/>
                  </a:moveTo>
                  <a:cubicBezTo>
                    <a:pt x="19595" y="12092"/>
                    <a:pt x="19595" y="12092"/>
                    <a:pt x="19595" y="12092"/>
                  </a:cubicBezTo>
                  <a:cubicBezTo>
                    <a:pt x="19595" y="10800"/>
                    <a:pt x="19595" y="10800"/>
                    <a:pt x="19595" y="10800"/>
                  </a:cubicBezTo>
                  <a:cubicBezTo>
                    <a:pt x="19595" y="10523"/>
                    <a:pt x="19436" y="10246"/>
                    <a:pt x="19198" y="10246"/>
                  </a:cubicBezTo>
                  <a:cubicBezTo>
                    <a:pt x="18404" y="10246"/>
                    <a:pt x="18404" y="10246"/>
                    <a:pt x="18404" y="10246"/>
                  </a:cubicBezTo>
                  <a:cubicBezTo>
                    <a:pt x="10621" y="185"/>
                    <a:pt x="10621" y="185"/>
                    <a:pt x="10621" y="185"/>
                  </a:cubicBezTo>
                  <a:cubicBezTo>
                    <a:pt x="10621" y="185"/>
                    <a:pt x="10621" y="185"/>
                    <a:pt x="10621" y="185"/>
                  </a:cubicBezTo>
                  <a:cubicBezTo>
                    <a:pt x="10621" y="185"/>
                    <a:pt x="10621" y="185"/>
                    <a:pt x="10621" y="185"/>
                  </a:cubicBezTo>
                  <a:cubicBezTo>
                    <a:pt x="10621" y="185"/>
                    <a:pt x="10542" y="185"/>
                    <a:pt x="10542" y="92"/>
                  </a:cubicBezTo>
                  <a:cubicBezTo>
                    <a:pt x="10542" y="92"/>
                    <a:pt x="10542" y="92"/>
                    <a:pt x="10542" y="92"/>
                  </a:cubicBezTo>
                  <a:cubicBezTo>
                    <a:pt x="10542" y="92"/>
                    <a:pt x="10462" y="92"/>
                    <a:pt x="10462" y="92"/>
                  </a:cubicBezTo>
                  <a:cubicBezTo>
                    <a:pt x="10462" y="92"/>
                    <a:pt x="10462" y="92"/>
                    <a:pt x="10462" y="92"/>
                  </a:cubicBezTo>
                  <a:cubicBezTo>
                    <a:pt x="10462" y="92"/>
                    <a:pt x="10462" y="92"/>
                    <a:pt x="10383" y="92"/>
                  </a:cubicBezTo>
                  <a:cubicBezTo>
                    <a:pt x="10383" y="92"/>
                    <a:pt x="10383" y="0"/>
                    <a:pt x="10383" y="0"/>
                  </a:cubicBezTo>
                  <a:cubicBezTo>
                    <a:pt x="10383" y="0"/>
                    <a:pt x="10304" y="0"/>
                    <a:pt x="10304" y="0"/>
                  </a:cubicBezTo>
                  <a:cubicBezTo>
                    <a:pt x="10304" y="0"/>
                    <a:pt x="10304" y="0"/>
                    <a:pt x="10304" y="0"/>
                  </a:cubicBezTo>
                  <a:cubicBezTo>
                    <a:pt x="10304" y="0"/>
                    <a:pt x="10304" y="0"/>
                    <a:pt x="10304" y="0"/>
                  </a:cubicBezTo>
                  <a:cubicBezTo>
                    <a:pt x="10304" y="0"/>
                    <a:pt x="10224" y="0"/>
                    <a:pt x="10224" y="0"/>
                  </a:cubicBezTo>
                  <a:cubicBezTo>
                    <a:pt x="10224" y="0"/>
                    <a:pt x="10224" y="0"/>
                    <a:pt x="10224" y="92"/>
                  </a:cubicBezTo>
                  <a:cubicBezTo>
                    <a:pt x="10224" y="92"/>
                    <a:pt x="10145" y="92"/>
                    <a:pt x="10145" y="92"/>
                  </a:cubicBezTo>
                  <a:cubicBezTo>
                    <a:pt x="10145" y="92"/>
                    <a:pt x="10145" y="92"/>
                    <a:pt x="10145" y="92"/>
                  </a:cubicBezTo>
                  <a:cubicBezTo>
                    <a:pt x="10145" y="92"/>
                    <a:pt x="10065" y="92"/>
                    <a:pt x="10065" y="92"/>
                  </a:cubicBezTo>
                  <a:cubicBezTo>
                    <a:pt x="10065" y="92"/>
                    <a:pt x="10065" y="92"/>
                    <a:pt x="10065" y="92"/>
                  </a:cubicBezTo>
                  <a:cubicBezTo>
                    <a:pt x="10065" y="92"/>
                    <a:pt x="10065" y="92"/>
                    <a:pt x="10065" y="92"/>
                  </a:cubicBezTo>
                  <a:cubicBezTo>
                    <a:pt x="10065" y="185"/>
                    <a:pt x="9986" y="185"/>
                    <a:pt x="9986" y="185"/>
                  </a:cubicBezTo>
                  <a:cubicBezTo>
                    <a:pt x="9986" y="185"/>
                    <a:pt x="9986" y="185"/>
                    <a:pt x="9986" y="185"/>
                  </a:cubicBezTo>
                  <a:cubicBezTo>
                    <a:pt x="9986" y="185"/>
                    <a:pt x="9986" y="277"/>
                    <a:pt x="9906" y="277"/>
                  </a:cubicBezTo>
                  <a:cubicBezTo>
                    <a:pt x="9906" y="277"/>
                    <a:pt x="9906" y="277"/>
                    <a:pt x="9906" y="277"/>
                  </a:cubicBezTo>
                  <a:cubicBezTo>
                    <a:pt x="9906" y="277"/>
                    <a:pt x="9906" y="277"/>
                    <a:pt x="9906" y="369"/>
                  </a:cubicBezTo>
                  <a:cubicBezTo>
                    <a:pt x="9906" y="369"/>
                    <a:pt x="9906" y="369"/>
                    <a:pt x="9906" y="369"/>
                  </a:cubicBezTo>
                  <a:cubicBezTo>
                    <a:pt x="9906" y="369"/>
                    <a:pt x="9906" y="369"/>
                    <a:pt x="9906" y="462"/>
                  </a:cubicBezTo>
                  <a:cubicBezTo>
                    <a:pt x="9906" y="462"/>
                    <a:pt x="9906" y="462"/>
                    <a:pt x="9906" y="462"/>
                  </a:cubicBezTo>
                  <a:cubicBezTo>
                    <a:pt x="9827" y="462"/>
                    <a:pt x="9827" y="554"/>
                    <a:pt x="9827" y="554"/>
                  </a:cubicBezTo>
                  <a:cubicBezTo>
                    <a:pt x="9827" y="554"/>
                    <a:pt x="9827" y="554"/>
                    <a:pt x="9827" y="554"/>
                  </a:cubicBezTo>
                  <a:cubicBezTo>
                    <a:pt x="9827" y="5538"/>
                    <a:pt x="9827" y="5538"/>
                    <a:pt x="9827" y="5538"/>
                  </a:cubicBezTo>
                  <a:cubicBezTo>
                    <a:pt x="9033" y="5538"/>
                    <a:pt x="9033" y="5538"/>
                    <a:pt x="9033" y="5538"/>
                  </a:cubicBezTo>
                  <a:cubicBezTo>
                    <a:pt x="8795" y="5538"/>
                    <a:pt x="8556" y="5815"/>
                    <a:pt x="8556" y="6092"/>
                  </a:cubicBezTo>
                  <a:cubicBezTo>
                    <a:pt x="8556" y="8862"/>
                    <a:pt x="8556" y="8862"/>
                    <a:pt x="8556" y="8862"/>
                  </a:cubicBezTo>
                  <a:cubicBezTo>
                    <a:pt x="8556" y="9138"/>
                    <a:pt x="8795" y="9415"/>
                    <a:pt x="9033" y="9415"/>
                  </a:cubicBezTo>
                  <a:cubicBezTo>
                    <a:pt x="11574" y="9415"/>
                    <a:pt x="11574" y="9415"/>
                    <a:pt x="11574" y="9415"/>
                  </a:cubicBezTo>
                  <a:cubicBezTo>
                    <a:pt x="11812" y="9415"/>
                    <a:pt x="11971" y="9138"/>
                    <a:pt x="11971" y="8862"/>
                  </a:cubicBezTo>
                  <a:cubicBezTo>
                    <a:pt x="11971" y="6092"/>
                    <a:pt x="11971" y="6092"/>
                    <a:pt x="11971" y="6092"/>
                  </a:cubicBezTo>
                  <a:cubicBezTo>
                    <a:pt x="11971" y="5815"/>
                    <a:pt x="11812" y="5538"/>
                    <a:pt x="11574" y="5538"/>
                  </a:cubicBezTo>
                  <a:cubicBezTo>
                    <a:pt x="10780" y="5538"/>
                    <a:pt x="10780" y="5538"/>
                    <a:pt x="10780" y="5538"/>
                  </a:cubicBezTo>
                  <a:cubicBezTo>
                    <a:pt x="10780" y="2769"/>
                    <a:pt x="10780" y="2769"/>
                    <a:pt x="10780" y="2769"/>
                  </a:cubicBezTo>
                  <a:cubicBezTo>
                    <a:pt x="13956" y="10246"/>
                    <a:pt x="13956" y="10246"/>
                    <a:pt x="13956" y="10246"/>
                  </a:cubicBezTo>
                  <a:cubicBezTo>
                    <a:pt x="13718" y="10246"/>
                    <a:pt x="13559" y="10523"/>
                    <a:pt x="13559" y="10800"/>
                  </a:cubicBezTo>
                  <a:cubicBezTo>
                    <a:pt x="13559" y="12092"/>
                    <a:pt x="13559" y="12092"/>
                    <a:pt x="13559" y="12092"/>
                  </a:cubicBezTo>
                  <a:cubicBezTo>
                    <a:pt x="12051" y="12092"/>
                    <a:pt x="12051" y="12092"/>
                    <a:pt x="12051" y="12092"/>
                  </a:cubicBezTo>
                  <a:cubicBezTo>
                    <a:pt x="11812" y="12092"/>
                    <a:pt x="11574" y="12369"/>
                    <a:pt x="11574" y="12646"/>
                  </a:cubicBezTo>
                  <a:cubicBezTo>
                    <a:pt x="11574" y="19938"/>
                    <a:pt x="11574" y="19938"/>
                    <a:pt x="11574" y="19938"/>
                  </a:cubicBezTo>
                  <a:cubicBezTo>
                    <a:pt x="8715" y="19938"/>
                    <a:pt x="8715" y="19938"/>
                    <a:pt x="8715" y="19938"/>
                  </a:cubicBezTo>
                  <a:cubicBezTo>
                    <a:pt x="9906" y="15877"/>
                    <a:pt x="9906" y="15877"/>
                    <a:pt x="9906" y="15877"/>
                  </a:cubicBezTo>
                  <a:cubicBezTo>
                    <a:pt x="9986" y="15692"/>
                    <a:pt x="9986" y="15600"/>
                    <a:pt x="9906" y="15415"/>
                  </a:cubicBezTo>
                  <a:cubicBezTo>
                    <a:pt x="9906" y="15323"/>
                    <a:pt x="9748" y="15231"/>
                    <a:pt x="9668" y="15138"/>
                  </a:cubicBezTo>
                  <a:cubicBezTo>
                    <a:pt x="7604" y="14492"/>
                    <a:pt x="7604" y="14492"/>
                    <a:pt x="7604" y="14492"/>
                  </a:cubicBezTo>
                  <a:cubicBezTo>
                    <a:pt x="7445" y="13292"/>
                    <a:pt x="7445" y="13292"/>
                    <a:pt x="7445" y="13292"/>
                  </a:cubicBezTo>
                  <a:cubicBezTo>
                    <a:pt x="8715" y="13292"/>
                    <a:pt x="8715" y="13292"/>
                    <a:pt x="8715" y="13292"/>
                  </a:cubicBezTo>
                  <a:cubicBezTo>
                    <a:pt x="8954" y="13292"/>
                    <a:pt x="9192" y="13108"/>
                    <a:pt x="9192" y="12738"/>
                  </a:cubicBezTo>
                  <a:cubicBezTo>
                    <a:pt x="9192" y="10062"/>
                    <a:pt x="9192" y="10062"/>
                    <a:pt x="9192" y="10062"/>
                  </a:cubicBezTo>
                  <a:cubicBezTo>
                    <a:pt x="9192" y="9785"/>
                    <a:pt x="8954" y="9600"/>
                    <a:pt x="8715" y="9600"/>
                  </a:cubicBezTo>
                  <a:cubicBezTo>
                    <a:pt x="6412" y="9600"/>
                    <a:pt x="6412" y="9600"/>
                    <a:pt x="6412" y="9600"/>
                  </a:cubicBezTo>
                  <a:cubicBezTo>
                    <a:pt x="6254" y="5631"/>
                    <a:pt x="6254" y="5631"/>
                    <a:pt x="6254" y="5631"/>
                  </a:cubicBezTo>
                  <a:cubicBezTo>
                    <a:pt x="6254" y="5354"/>
                    <a:pt x="6015" y="5169"/>
                    <a:pt x="5777" y="5169"/>
                  </a:cubicBezTo>
                  <a:cubicBezTo>
                    <a:pt x="4189" y="5169"/>
                    <a:pt x="4189" y="5169"/>
                    <a:pt x="4189" y="5169"/>
                  </a:cubicBezTo>
                  <a:cubicBezTo>
                    <a:pt x="3951" y="5169"/>
                    <a:pt x="3712" y="5354"/>
                    <a:pt x="3712" y="5631"/>
                  </a:cubicBezTo>
                  <a:cubicBezTo>
                    <a:pt x="3554" y="9600"/>
                    <a:pt x="3554" y="9600"/>
                    <a:pt x="3554" y="9600"/>
                  </a:cubicBezTo>
                  <a:cubicBezTo>
                    <a:pt x="1251" y="9600"/>
                    <a:pt x="1251" y="9600"/>
                    <a:pt x="1251" y="9600"/>
                  </a:cubicBezTo>
                  <a:cubicBezTo>
                    <a:pt x="1012" y="9600"/>
                    <a:pt x="774" y="9785"/>
                    <a:pt x="774" y="10062"/>
                  </a:cubicBezTo>
                  <a:cubicBezTo>
                    <a:pt x="774" y="12738"/>
                    <a:pt x="774" y="12738"/>
                    <a:pt x="774" y="12738"/>
                  </a:cubicBezTo>
                  <a:cubicBezTo>
                    <a:pt x="774" y="13108"/>
                    <a:pt x="1012" y="13292"/>
                    <a:pt x="1251" y="13292"/>
                  </a:cubicBezTo>
                  <a:cubicBezTo>
                    <a:pt x="2521" y="13292"/>
                    <a:pt x="2521" y="13292"/>
                    <a:pt x="2521" y="13292"/>
                  </a:cubicBezTo>
                  <a:cubicBezTo>
                    <a:pt x="2362" y="14492"/>
                    <a:pt x="2362" y="14492"/>
                    <a:pt x="2362" y="14492"/>
                  </a:cubicBezTo>
                  <a:cubicBezTo>
                    <a:pt x="298" y="15138"/>
                    <a:pt x="298" y="15138"/>
                    <a:pt x="298" y="15138"/>
                  </a:cubicBezTo>
                  <a:cubicBezTo>
                    <a:pt x="218" y="15231"/>
                    <a:pt x="59" y="15323"/>
                    <a:pt x="59" y="15415"/>
                  </a:cubicBezTo>
                  <a:cubicBezTo>
                    <a:pt x="-20" y="15600"/>
                    <a:pt x="-20" y="15692"/>
                    <a:pt x="59" y="15877"/>
                  </a:cubicBezTo>
                  <a:cubicBezTo>
                    <a:pt x="1727" y="20585"/>
                    <a:pt x="1727" y="20585"/>
                    <a:pt x="1727" y="20585"/>
                  </a:cubicBezTo>
                  <a:cubicBezTo>
                    <a:pt x="1727" y="20769"/>
                    <a:pt x="1965" y="20954"/>
                    <a:pt x="2124" y="20954"/>
                  </a:cubicBezTo>
                  <a:cubicBezTo>
                    <a:pt x="7762" y="20954"/>
                    <a:pt x="7762" y="20954"/>
                    <a:pt x="7762" y="20954"/>
                  </a:cubicBezTo>
                  <a:cubicBezTo>
                    <a:pt x="8080" y="20954"/>
                    <a:pt x="8080" y="20954"/>
                    <a:pt x="8080" y="20954"/>
                  </a:cubicBezTo>
                  <a:cubicBezTo>
                    <a:pt x="12051" y="20954"/>
                    <a:pt x="12051" y="20954"/>
                    <a:pt x="12051" y="20954"/>
                  </a:cubicBezTo>
                  <a:cubicBezTo>
                    <a:pt x="13004" y="20954"/>
                    <a:pt x="13004" y="20954"/>
                    <a:pt x="13004" y="20954"/>
                  </a:cubicBezTo>
                  <a:cubicBezTo>
                    <a:pt x="14195" y="20954"/>
                    <a:pt x="14195" y="20954"/>
                    <a:pt x="14195" y="20954"/>
                  </a:cubicBezTo>
                  <a:cubicBezTo>
                    <a:pt x="14354" y="21323"/>
                    <a:pt x="14671" y="21600"/>
                    <a:pt x="15068" y="21600"/>
                  </a:cubicBezTo>
                  <a:cubicBezTo>
                    <a:pt x="15624" y="21600"/>
                    <a:pt x="16101" y="21046"/>
                    <a:pt x="16101" y="20400"/>
                  </a:cubicBezTo>
                  <a:cubicBezTo>
                    <a:pt x="16101" y="19754"/>
                    <a:pt x="15624" y="19292"/>
                    <a:pt x="15068" y="19292"/>
                  </a:cubicBezTo>
                  <a:cubicBezTo>
                    <a:pt x="14671" y="19292"/>
                    <a:pt x="14354" y="19477"/>
                    <a:pt x="14195" y="19938"/>
                  </a:cubicBezTo>
                  <a:cubicBezTo>
                    <a:pt x="13004" y="19938"/>
                    <a:pt x="13004" y="19938"/>
                    <a:pt x="13004" y="19938"/>
                  </a:cubicBezTo>
                  <a:cubicBezTo>
                    <a:pt x="12448" y="19938"/>
                    <a:pt x="12448" y="19938"/>
                    <a:pt x="12448" y="19938"/>
                  </a:cubicBezTo>
                  <a:cubicBezTo>
                    <a:pt x="12448" y="13108"/>
                    <a:pt x="12448" y="13108"/>
                    <a:pt x="12448" y="13108"/>
                  </a:cubicBezTo>
                  <a:cubicBezTo>
                    <a:pt x="14036" y="13108"/>
                    <a:pt x="14036" y="13108"/>
                    <a:pt x="14036" y="13108"/>
                  </a:cubicBezTo>
                  <a:cubicBezTo>
                    <a:pt x="19198" y="13108"/>
                    <a:pt x="19198" y="13108"/>
                    <a:pt x="19198" y="13108"/>
                  </a:cubicBezTo>
                  <a:cubicBezTo>
                    <a:pt x="20706" y="13108"/>
                    <a:pt x="20706" y="13108"/>
                    <a:pt x="20706" y="13108"/>
                  </a:cubicBezTo>
                  <a:cubicBezTo>
                    <a:pt x="20706" y="19938"/>
                    <a:pt x="20706" y="19938"/>
                    <a:pt x="20706" y="19938"/>
                  </a:cubicBezTo>
                  <a:cubicBezTo>
                    <a:pt x="18959" y="19938"/>
                    <a:pt x="18959" y="19938"/>
                    <a:pt x="18959" y="19938"/>
                  </a:cubicBezTo>
                  <a:cubicBezTo>
                    <a:pt x="18801" y="19477"/>
                    <a:pt x="18483" y="19292"/>
                    <a:pt x="18086" y="19292"/>
                  </a:cubicBezTo>
                  <a:cubicBezTo>
                    <a:pt x="17530" y="19292"/>
                    <a:pt x="17133" y="19754"/>
                    <a:pt x="17133" y="20400"/>
                  </a:cubicBezTo>
                  <a:cubicBezTo>
                    <a:pt x="17133" y="21046"/>
                    <a:pt x="17530" y="21600"/>
                    <a:pt x="18086" y="21600"/>
                  </a:cubicBezTo>
                  <a:cubicBezTo>
                    <a:pt x="18483" y="21600"/>
                    <a:pt x="18801" y="21323"/>
                    <a:pt x="18959" y="20954"/>
                  </a:cubicBezTo>
                  <a:cubicBezTo>
                    <a:pt x="21104" y="20954"/>
                    <a:pt x="21104" y="20954"/>
                    <a:pt x="21104" y="20954"/>
                  </a:cubicBezTo>
                  <a:cubicBezTo>
                    <a:pt x="21342" y="20954"/>
                    <a:pt x="21580" y="20677"/>
                    <a:pt x="21580" y="20400"/>
                  </a:cubicBezTo>
                  <a:cubicBezTo>
                    <a:pt x="21580" y="12646"/>
                    <a:pt x="21580" y="12646"/>
                    <a:pt x="21580" y="12646"/>
                  </a:cubicBezTo>
                  <a:cubicBezTo>
                    <a:pt x="21580" y="12369"/>
                    <a:pt x="21342" y="12092"/>
                    <a:pt x="21104" y="12092"/>
                  </a:cubicBezTo>
                  <a:close/>
                  <a:moveTo>
                    <a:pt x="11098" y="8400"/>
                  </a:moveTo>
                  <a:cubicBezTo>
                    <a:pt x="9509" y="8400"/>
                    <a:pt x="9509" y="8400"/>
                    <a:pt x="9509" y="8400"/>
                  </a:cubicBezTo>
                  <a:cubicBezTo>
                    <a:pt x="9509" y="6554"/>
                    <a:pt x="9509" y="6554"/>
                    <a:pt x="9509" y="6554"/>
                  </a:cubicBezTo>
                  <a:cubicBezTo>
                    <a:pt x="11098" y="6554"/>
                    <a:pt x="11098" y="6554"/>
                    <a:pt x="11098" y="6554"/>
                  </a:cubicBezTo>
                  <a:lnTo>
                    <a:pt x="11098" y="8400"/>
                  </a:lnTo>
                  <a:close/>
                  <a:moveTo>
                    <a:pt x="4586" y="6185"/>
                  </a:moveTo>
                  <a:cubicBezTo>
                    <a:pt x="5380" y="6185"/>
                    <a:pt x="5380" y="6185"/>
                    <a:pt x="5380" y="6185"/>
                  </a:cubicBezTo>
                  <a:cubicBezTo>
                    <a:pt x="5539" y="9600"/>
                    <a:pt x="5539" y="9600"/>
                    <a:pt x="5539" y="9600"/>
                  </a:cubicBezTo>
                  <a:cubicBezTo>
                    <a:pt x="4427" y="9600"/>
                    <a:pt x="4427" y="9600"/>
                    <a:pt x="4427" y="9600"/>
                  </a:cubicBezTo>
                  <a:lnTo>
                    <a:pt x="4586" y="6185"/>
                  </a:lnTo>
                  <a:close/>
                  <a:moveTo>
                    <a:pt x="1648" y="10615"/>
                  </a:moveTo>
                  <a:cubicBezTo>
                    <a:pt x="3951" y="10615"/>
                    <a:pt x="3951" y="10615"/>
                    <a:pt x="3951" y="10615"/>
                  </a:cubicBezTo>
                  <a:cubicBezTo>
                    <a:pt x="6015" y="10615"/>
                    <a:pt x="6015" y="10615"/>
                    <a:pt x="6015" y="10615"/>
                  </a:cubicBezTo>
                  <a:cubicBezTo>
                    <a:pt x="8318" y="10615"/>
                    <a:pt x="8318" y="10615"/>
                    <a:pt x="8318" y="10615"/>
                  </a:cubicBezTo>
                  <a:cubicBezTo>
                    <a:pt x="8318" y="12277"/>
                    <a:pt x="8318" y="12277"/>
                    <a:pt x="8318" y="12277"/>
                  </a:cubicBezTo>
                  <a:cubicBezTo>
                    <a:pt x="1648" y="12277"/>
                    <a:pt x="1648" y="12277"/>
                    <a:pt x="1648" y="12277"/>
                  </a:cubicBezTo>
                  <a:lnTo>
                    <a:pt x="1648" y="10615"/>
                  </a:lnTo>
                  <a:close/>
                  <a:moveTo>
                    <a:pt x="3395" y="13292"/>
                  </a:moveTo>
                  <a:cubicBezTo>
                    <a:pt x="6571" y="13292"/>
                    <a:pt x="6571" y="13292"/>
                    <a:pt x="6571" y="13292"/>
                  </a:cubicBezTo>
                  <a:cubicBezTo>
                    <a:pt x="6651" y="14123"/>
                    <a:pt x="6651" y="14123"/>
                    <a:pt x="6651" y="14123"/>
                  </a:cubicBezTo>
                  <a:cubicBezTo>
                    <a:pt x="5142" y="13569"/>
                    <a:pt x="5142" y="13569"/>
                    <a:pt x="5142" y="13569"/>
                  </a:cubicBezTo>
                  <a:cubicBezTo>
                    <a:pt x="5062" y="13569"/>
                    <a:pt x="4904" y="13569"/>
                    <a:pt x="4824" y="13569"/>
                  </a:cubicBezTo>
                  <a:cubicBezTo>
                    <a:pt x="3315" y="14123"/>
                    <a:pt x="3315" y="14123"/>
                    <a:pt x="3315" y="14123"/>
                  </a:cubicBezTo>
                  <a:lnTo>
                    <a:pt x="3395" y="13292"/>
                  </a:lnTo>
                  <a:close/>
                  <a:moveTo>
                    <a:pt x="7762" y="19938"/>
                  </a:moveTo>
                  <a:cubicBezTo>
                    <a:pt x="2362" y="19938"/>
                    <a:pt x="2362" y="19938"/>
                    <a:pt x="2362" y="19938"/>
                  </a:cubicBezTo>
                  <a:cubicBezTo>
                    <a:pt x="1012" y="15969"/>
                    <a:pt x="1012" y="15969"/>
                    <a:pt x="1012" y="15969"/>
                  </a:cubicBezTo>
                  <a:cubicBezTo>
                    <a:pt x="4983" y="14585"/>
                    <a:pt x="4983" y="14585"/>
                    <a:pt x="4983" y="14585"/>
                  </a:cubicBezTo>
                  <a:cubicBezTo>
                    <a:pt x="8954" y="15969"/>
                    <a:pt x="8954" y="15969"/>
                    <a:pt x="8954" y="15969"/>
                  </a:cubicBezTo>
                  <a:cubicBezTo>
                    <a:pt x="7762" y="19938"/>
                    <a:pt x="7762" y="19938"/>
                    <a:pt x="7762" y="19938"/>
                  </a:cubicBezTo>
                  <a:close/>
                  <a:moveTo>
                    <a:pt x="17212" y="10246"/>
                  </a:moveTo>
                  <a:cubicBezTo>
                    <a:pt x="14989" y="10246"/>
                    <a:pt x="14989" y="10246"/>
                    <a:pt x="14989" y="10246"/>
                  </a:cubicBezTo>
                  <a:cubicBezTo>
                    <a:pt x="12130" y="3692"/>
                    <a:pt x="12130" y="3692"/>
                    <a:pt x="12130" y="3692"/>
                  </a:cubicBezTo>
                  <a:lnTo>
                    <a:pt x="17212" y="10246"/>
                  </a:lnTo>
                  <a:close/>
                  <a:moveTo>
                    <a:pt x="14433" y="12092"/>
                  </a:moveTo>
                  <a:cubicBezTo>
                    <a:pt x="14433" y="11262"/>
                    <a:pt x="14433" y="11262"/>
                    <a:pt x="14433" y="11262"/>
                  </a:cubicBezTo>
                  <a:cubicBezTo>
                    <a:pt x="14671" y="11262"/>
                    <a:pt x="14671" y="11262"/>
                    <a:pt x="14671" y="11262"/>
                  </a:cubicBezTo>
                  <a:cubicBezTo>
                    <a:pt x="14671" y="11262"/>
                    <a:pt x="14671" y="11262"/>
                    <a:pt x="14671" y="11262"/>
                  </a:cubicBezTo>
                  <a:cubicBezTo>
                    <a:pt x="14671" y="11262"/>
                    <a:pt x="14671" y="11262"/>
                    <a:pt x="14671" y="11262"/>
                  </a:cubicBezTo>
                  <a:cubicBezTo>
                    <a:pt x="18721" y="11262"/>
                    <a:pt x="18721" y="11262"/>
                    <a:pt x="18721" y="11262"/>
                  </a:cubicBezTo>
                  <a:cubicBezTo>
                    <a:pt x="18721" y="12092"/>
                    <a:pt x="18721" y="12092"/>
                    <a:pt x="18721" y="12092"/>
                  </a:cubicBezTo>
                  <a:lnTo>
                    <a:pt x="14433" y="12092"/>
                  </a:lnTo>
                  <a:close/>
                </a:path>
              </a:pathLst>
            </a:custGeom>
            <a:solidFill>
              <a:srgbClr val="15B0E8"/>
            </a:solidFill>
            <a:ln w="3175">
              <a:noFill/>
              <a:miter lim="400000"/>
            </a:ln>
          </p:spPr>
          <p:txBody>
            <a:bodyPr lIns="119421" tIns="119421" rIns="119421" bIns="119421"/>
            <a:lstStyle/>
            <a:p>
              <a:pPr defTabSz="1186086" hangingPunct="0">
                <a:defRPr sz="1200" b="0">
                  <a:solidFill>
                    <a:srgbClr val="000000"/>
                  </a:solidFill>
                  <a:latin typeface="Calibri"/>
                  <a:ea typeface="Calibri"/>
                  <a:cs typeface="Calibri"/>
                  <a:sym typeface="Calibri"/>
                </a:defRPr>
              </a:pPr>
              <a:endParaRPr sz="100" kern="0">
                <a:solidFill>
                  <a:srgbClr val="1D1D1A"/>
                </a:solidFill>
                <a:latin typeface="+mj-lt"/>
                <a:ea typeface="微软雅黑" panose="020B0503020204020204" pitchFamily="34" charset="-122"/>
                <a:cs typeface="Arial" panose="020B0604020202020204" pitchFamily="34" charset="0"/>
                <a:sym typeface="Arial" panose="020B0604020202020204" pitchFamily="34" charset="0"/>
              </a:endParaRPr>
            </a:p>
          </p:txBody>
        </p:sp>
        <p:sp>
          <p:nvSpPr>
            <p:cNvPr id="36" name="Freeform 1510">
              <a:extLst>
                <a:ext uri="{FF2B5EF4-FFF2-40B4-BE49-F238E27FC236}">
                  <a16:creationId xmlns:a16="http://schemas.microsoft.com/office/drawing/2014/main" id="{31174CC6-FC47-0248-FABC-FC03C79CDEC2}"/>
                </a:ext>
              </a:extLst>
            </p:cNvPr>
            <p:cNvSpPr>
              <a:spLocks noEditPoints="1"/>
            </p:cNvSpPr>
            <p:nvPr/>
          </p:nvSpPr>
          <p:spPr bwMode="auto">
            <a:xfrm flipH="1">
              <a:off x="10267105" y="3714577"/>
              <a:ext cx="342232" cy="369678"/>
            </a:xfrm>
            <a:custGeom>
              <a:avLst/>
              <a:gdLst>
                <a:gd name="T0" fmla="*/ 187 w 188"/>
                <a:gd name="T1" fmla="*/ 117 h 160"/>
                <a:gd name="T2" fmla="*/ 143 w 188"/>
                <a:gd name="T3" fmla="*/ 117 h 160"/>
                <a:gd name="T4" fmla="*/ 90 w 188"/>
                <a:gd name="T5" fmla="*/ 135 h 160"/>
                <a:gd name="T6" fmla="*/ 90 w 188"/>
                <a:gd name="T7" fmla="*/ 158 h 160"/>
                <a:gd name="T8" fmla="*/ 188 w 188"/>
                <a:gd name="T9" fmla="*/ 135 h 160"/>
                <a:gd name="T10" fmla="*/ 94 w 188"/>
                <a:gd name="T11" fmla="*/ 121 h 160"/>
                <a:gd name="T12" fmla="*/ 138 w 188"/>
                <a:gd name="T13" fmla="*/ 135 h 160"/>
                <a:gd name="T14" fmla="*/ 94 w 188"/>
                <a:gd name="T15" fmla="*/ 121 h 160"/>
                <a:gd name="T16" fmla="*/ 95 w 188"/>
                <a:gd name="T17" fmla="*/ 153 h 160"/>
                <a:gd name="T18" fmla="*/ 182 w 188"/>
                <a:gd name="T19" fmla="*/ 141 h 160"/>
                <a:gd name="T20" fmla="*/ 183 w 188"/>
                <a:gd name="T21" fmla="*/ 135 h 160"/>
                <a:gd name="T22" fmla="*/ 143 w 188"/>
                <a:gd name="T23" fmla="*/ 121 h 160"/>
                <a:gd name="T24" fmla="*/ 183 w 188"/>
                <a:gd name="T25" fmla="*/ 135 h 160"/>
                <a:gd name="T26" fmla="*/ 47 w 188"/>
                <a:gd name="T27" fmla="*/ 134 h 160"/>
                <a:gd name="T28" fmla="*/ 46 w 188"/>
                <a:gd name="T29" fmla="*/ 51 h 160"/>
                <a:gd name="T30" fmla="*/ 139 w 188"/>
                <a:gd name="T31" fmla="*/ 77 h 160"/>
                <a:gd name="T32" fmla="*/ 139 w 188"/>
                <a:gd name="T33" fmla="*/ 84 h 160"/>
                <a:gd name="T34" fmla="*/ 142 w 188"/>
                <a:gd name="T35" fmla="*/ 87 h 160"/>
                <a:gd name="T36" fmla="*/ 144 w 188"/>
                <a:gd name="T37" fmla="*/ 90 h 160"/>
                <a:gd name="T38" fmla="*/ 138 w 188"/>
                <a:gd name="T39" fmla="*/ 93 h 160"/>
                <a:gd name="T40" fmla="*/ 136 w 188"/>
                <a:gd name="T41" fmla="*/ 91 h 160"/>
                <a:gd name="T42" fmla="*/ 130 w 188"/>
                <a:gd name="T43" fmla="*/ 95 h 160"/>
                <a:gd name="T44" fmla="*/ 150 w 188"/>
                <a:gd name="T45" fmla="*/ 90 h 160"/>
                <a:gd name="T46" fmla="*/ 144 w 188"/>
                <a:gd name="T47" fmla="*/ 80 h 160"/>
                <a:gd name="T48" fmla="*/ 144 w 188"/>
                <a:gd name="T49" fmla="*/ 76 h 160"/>
                <a:gd name="T50" fmla="*/ 168 w 188"/>
                <a:gd name="T51" fmla="*/ 51 h 160"/>
                <a:gd name="T52" fmla="*/ 178 w 188"/>
                <a:gd name="T53" fmla="*/ 40 h 160"/>
                <a:gd name="T54" fmla="*/ 174 w 188"/>
                <a:gd name="T55" fmla="*/ 32 h 160"/>
                <a:gd name="T56" fmla="*/ 33 w 188"/>
                <a:gd name="T57" fmla="*/ 0 h 160"/>
                <a:gd name="T58" fmla="*/ 10 w 188"/>
                <a:gd name="T59" fmla="*/ 13 h 160"/>
                <a:gd name="T60" fmla="*/ 10 w 188"/>
                <a:gd name="T61" fmla="*/ 31 h 160"/>
                <a:gd name="T62" fmla="*/ 0 w 188"/>
                <a:gd name="T63" fmla="*/ 41 h 160"/>
                <a:gd name="T64" fmla="*/ 10 w 188"/>
                <a:gd name="T65" fmla="*/ 51 h 160"/>
                <a:gd name="T66" fmla="*/ 9 w 188"/>
                <a:gd name="T67" fmla="*/ 134 h 160"/>
                <a:gd name="T68" fmla="*/ 1 w 188"/>
                <a:gd name="T69" fmla="*/ 152 h 160"/>
                <a:gd name="T70" fmla="*/ 47 w 188"/>
                <a:gd name="T71" fmla="*/ 160 h 160"/>
                <a:gd name="T72" fmla="*/ 55 w 188"/>
                <a:gd name="T73" fmla="*/ 143 h 160"/>
                <a:gd name="T74" fmla="*/ 144 w 188"/>
                <a:gd name="T75" fmla="*/ 31 h 160"/>
                <a:gd name="T76" fmla="*/ 46 w 188"/>
                <a:gd name="T77" fmla="*/ 13 h 160"/>
                <a:gd name="T78" fmla="*/ 144 w 188"/>
                <a:gd name="T79" fmla="*/ 31 h 160"/>
                <a:gd name="T80" fmla="*/ 23 w 188"/>
                <a:gd name="T81" fmla="*/ 7 h 160"/>
                <a:gd name="T82" fmla="*/ 39 w 188"/>
                <a:gd name="T83" fmla="*/ 13 h 160"/>
                <a:gd name="T84" fmla="*/ 17 w 188"/>
                <a:gd name="T85" fmla="*/ 31 h 160"/>
                <a:gd name="T86" fmla="*/ 17 w 188"/>
                <a:gd name="T87" fmla="*/ 51 h 160"/>
                <a:gd name="T88" fmla="*/ 39 w 188"/>
                <a:gd name="T89" fmla="*/ 134 h 160"/>
                <a:gd name="T90" fmla="*/ 17 w 188"/>
                <a:gd name="T91" fmla="*/ 51 h 160"/>
                <a:gd name="T92" fmla="*/ 47 w 188"/>
                <a:gd name="T93" fmla="*/ 153 h 160"/>
                <a:gd name="T94" fmla="*/ 8 w 188"/>
                <a:gd name="T95" fmla="*/ 152 h 160"/>
                <a:gd name="T96" fmla="*/ 9 w 188"/>
                <a:gd name="T97" fmla="*/ 141 h 160"/>
                <a:gd name="T98" fmla="*/ 48 w 188"/>
                <a:gd name="T99" fmla="*/ 14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 h="160">
                  <a:moveTo>
                    <a:pt x="187" y="135"/>
                  </a:moveTo>
                  <a:cubicBezTo>
                    <a:pt x="187" y="117"/>
                    <a:pt x="187" y="117"/>
                    <a:pt x="187" y="117"/>
                  </a:cubicBezTo>
                  <a:cubicBezTo>
                    <a:pt x="143" y="117"/>
                    <a:pt x="143" y="117"/>
                    <a:pt x="143" y="117"/>
                  </a:cubicBezTo>
                  <a:cubicBezTo>
                    <a:pt x="143" y="117"/>
                    <a:pt x="143" y="117"/>
                    <a:pt x="143" y="117"/>
                  </a:cubicBezTo>
                  <a:cubicBezTo>
                    <a:pt x="90" y="117"/>
                    <a:pt x="90" y="117"/>
                    <a:pt x="90" y="117"/>
                  </a:cubicBezTo>
                  <a:cubicBezTo>
                    <a:pt x="90" y="135"/>
                    <a:pt x="90" y="135"/>
                    <a:pt x="90" y="135"/>
                  </a:cubicBezTo>
                  <a:cubicBezTo>
                    <a:pt x="90" y="135"/>
                    <a:pt x="90" y="135"/>
                    <a:pt x="90" y="135"/>
                  </a:cubicBezTo>
                  <a:cubicBezTo>
                    <a:pt x="90" y="158"/>
                    <a:pt x="90" y="158"/>
                    <a:pt x="90" y="158"/>
                  </a:cubicBezTo>
                  <a:cubicBezTo>
                    <a:pt x="188" y="158"/>
                    <a:pt x="188" y="158"/>
                    <a:pt x="188" y="158"/>
                  </a:cubicBezTo>
                  <a:cubicBezTo>
                    <a:pt x="188" y="135"/>
                    <a:pt x="188" y="135"/>
                    <a:pt x="188" y="135"/>
                  </a:cubicBezTo>
                  <a:lnTo>
                    <a:pt x="187" y="135"/>
                  </a:lnTo>
                  <a:close/>
                  <a:moveTo>
                    <a:pt x="94" y="121"/>
                  </a:moveTo>
                  <a:cubicBezTo>
                    <a:pt x="138" y="121"/>
                    <a:pt x="138" y="121"/>
                    <a:pt x="138" y="121"/>
                  </a:cubicBezTo>
                  <a:cubicBezTo>
                    <a:pt x="138" y="135"/>
                    <a:pt x="138" y="135"/>
                    <a:pt x="138" y="135"/>
                  </a:cubicBezTo>
                  <a:cubicBezTo>
                    <a:pt x="94" y="135"/>
                    <a:pt x="94" y="135"/>
                    <a:pt x="94" y="135"/>
                  </a:cubicBezTo>
                  <a:lnTo>
                    <a:pt x="94" y="121"/>
                  </a:lnTo>
                  <a:close/>
                  <a:moveTo>
                    <a:pt x="182" y="153"/>
                  </a:moveTo>
                  <a:cubicBezTo>
                    <a:pt x="95" y="153"/>
                    <a:pt x="95" y="153"/>
                    <a:pt x="95" y="153"/>
                  </a:cubicBezTo>
                  <a:cubicBezTo>
                    <a:pt x="95" y="141"/>
                    <a:pt x="95" y="141"/>
                    <a:pt x="95" y="141"/>
                  </a:cubicBezTo>
                  <a:cubicBezTo>
                    <a:pt x="182" y="141"/>
                    <a:pt x="182" y="141"/>
                    <a:pt x="182" y="141"/>
                  </a:cubicBezTo>
                  <a:lnTo>
                    <a:pt x="182" y="153"/>
                  </a:lnTo>
                  <a:close/>
                  <a:moveTo>
                    <a:pt x="183" y="135"/>
                  </a:moveTo>
                  <a:cubicBezTo>
                    <a:pt x="143" y="135"/>
                    <a:pt x="143" y="135"/>
                    <a:pt x="143" y="135"/>
                  </a:cubicBezTo>
                  <a:cubicBezTo>
                    <a:pt x="143" y="121"/>
                    <a:pt x="143" y="121"/>
                    <a:pt x="143" y="121"/>
                  </a:cubicBezTo>
                  <a:cubicBezTo>
                    <a:pt x="183" y="121"/>
                    <a:pt x="183" y="121"/>
                    <a:pt x="183" y="121"/>
                  </a:cubicBezTo>
                  <a:lnTo>
                    <a:pt x="183" y="135"/>
                  </a:lnTo>
                  <a:close/>
                  <a:moveTo>
                    <a:pt x="47" y="134"/>
                  </a:moveTo>
                  <a:cubicBezTo>
                    <a:pt x="47" y="134"/>
                    <a:pt x="47" y="134"/>
                    <a:pt x="47" y="134"/>
                  </a:cubicBezTo>
                  <a:cubicBezTo>
                    <a:pt x="46" y="134"/>
                    <a:pt x="46" y="134"/>
                    <a:pt x="46" y="134"/>
                  </a:cubicBezTo>
                  <a:cubicBezTo>
                    <a:pt x="46" y="51"/>
                    <a:pt x="46" y="51"/>
                    <a:pt x="46" y="51"/>
                  </a:cubicBezTo>
                  <a:cubicBezTo>
                    <a:pt x="139" y="51"/>
                    <a:pt x="139" y="51"/>
                    <a:pt x="139" y="51"/>
                  </a:cubicBezTo>
                  <a:cubicBezTo>
                    <a:pt x="139" y="77"/>
                    <a:pt x="139" y="77"/>
                    <a:pt x="139" y="77"/>
                  </a:cubicBezTo>
                  <a:cubicBezTo>
                    <a:pt x="139" y="78"/>
                    <a:pt x="139" y="79"/>
                    <a:pt x="139" y="80"/>
                  </a:cubicBezTo>
                  <a:cubicBezTo>
                    <a:pt x="139" y="84"/>
                    <a:pt x="139" y="84"/>
                    <a:pt x="139" y="84"/>
                  </a:cubicBezTo>
                  <a:cubicBezTo>
                    <a:pt x="139" y="84"/>
                    <a:pt x="139" y="84"/>
                    <a:pt x="139" y="84"/>
                  </a:cubicBezTo>
                  <a:cubicBezTo>
                    <a:pt x="139" y="84"/>
                    <a:pt x="139" y="85"/>
                    <a:pt x="142" y="87"/>
                  </a:cubicBezTo>
                  <a:cubicBezTo>
                    <a:pt x="142" y="87"/>
                    <a:pt x="142" y="87"/>
                    <a:pt x="142" y="87"/>
                  </a:cubicBezTo>
                  <a:cubicBezTo>
                    <a:pt x="143" y="87"/>
                    <a:pt x="144" y="89"/>
                    <a:pt x="144" y="90"/>
                  </a:cubicBezTo>
                  <a:cubicBezTo>
                    <a:pt x="144" y="92"/>
                    <a:pt x="143" y="94"/>
                    <a:pt x="141" y="94"/>
                  </a:cubicBezTo>
                  <a:cubicBezTo>
                    <a:pt x="139" y="94"/>
                    <a:pt x="138" y="93"/>
                    <a:pt x="138" y="93"/>
                  </a:cubicBezTo>
                  <a:cubicBezTo>
                    <a:pt x="138" y="93"/>
                    <a:pt x="138" y="93"/>
                    <a:pt x="138" y="93"/>
                  </a:cubicBezTo>
                  <a:cubicBezTo>
                    <a:pt x="137" y="92"/>
                    <a:pt x="136" y="91"/>
                    <a:pt x="136" y="91"/>
                  </a:cubicBezTo>
                  <a:cubicBezTo>
                    <a:pt x="134" y="89"/>
                    <a:pt x="131" y="90"/>
                    <a:pt x="131" y="90"/>
                  </a:cubicBezTo>
                  <a:cubicBezTo>
                    <a:pt x="129" y="92"/>
                    <a:pt x="130" y="95"/>
                    <a:pt x="130" y="95"/>
                  </a:cubicBezTo>
                  <a:cubicBezTo>
                    <a:pt x="130" y="95"/>
                    <a:pt x="134" y="100"/>
                    <a:pt x="141" y="100"/>
                  </a:cubicBezTo>
                  <a:cubicBezTo>
                    <a:pt x="148" y="100"/>
                    <a:pt x="150" y="93"/>
                    <a:pt x="150" y="90"/>
                  </a:cubicBezTo>
                  <a:cubicBezTo>
                    <a:pt x="150" y="87"/>
                    <a:pt x="146" y="84"/>
                    <a:pt x="145" y="83"/>
                  </a:cubicBezTo>
                  <a:cubicBezTo>
                    <a:pt x="143" y="83"/>
                    <a:pt x="144" y="80"/>
                    <a:pt x="144" y="80"/>
                  </a:cubicBezTo>
                  <a:cubicBezTo>
                    <a:pt x="144" y="76"/>
                    <a:pt x="144" y="76"/>
                    <a:pt x="144" y="76"/>
                  </a:cubicBezTo>
                  <a:cubicBezTo>
                    <a:pt x="144" y="76"/>
                    <a:pt x="144" y="76"/>
                    <a:pt x="144" y="76"/>
                  </a:cubicBezTo>
                  <a:cubicBezTo>
                    <a:pt x="144" y="51"/>
                    <a:pt x="144" y="51"/>
                    <a:pt x="144" y="51"/>
                  </a:cubicBezTo>
                  <a:cubicBezTo>
                    <a:pt x="168" y="51"/>
                    <a:pt x="168" y="51"/>
                    <a:pt x="168" y="51"/>
                  </a:cubicBezTo>
                  <a:cubicBezTo>
                    <a:pt x="173" y="51"/>
                    <a:pt x="178" y="47"/>
                    <a:pt x="178" y="41"/>
                  </a:cubicBezTo>
                  <a:cubicBezTo>
                    <a:pt x="178" y="40"/>
                    <a:pt x="178" y="40"/>
                    <a:pt x="178" y="40"/>
                  </a:cubicBezTo>
                  <a:cubicBezTo>
                    <a:pt x="178" y="37"/>
                    <a:pt x="176" y="34"/>
                    <a:pt x="173" y="33"/>
                  </a:cubicBezTo>
                  <a:cubicBezTo>
                    <a:pt x="174" y="32"/>
                    <a:pt x="174" y="32"/>
                    <a:pt x="174" y="32"/>
                  </a:cubicBezTo>
                  <a:cubicBezTo>
                    <a:pt x="40" y="2"/>
                    <a:pt x="40" y="2"/>
                    <a:pt x="40" y="2"/>
                  </a:cubicBezTo>
                  <a:cubicBezTo>
                    <a:pt x="38" y="0"/>
                    <a:pt x="36" y="0"/>
                    <a:pt x="33" y="0"/>
                  </a:cubicBezTo>
                  <a:cubicBezTo>
                    <a:pt x="23" y="0"/>
                    <a:pt x="23" y="0"/>
                    <a:pt x="23" y="0"/>
                  </a:cubicBezTo>
                  <a:cubicBezTo>
                    <a:pt x="16" y="0"/>
                    <a:pt x="10" y="5"/>
                    <a:pt x="10" y="13"/>
                  </a:cubicBezTo>
                  <a:cubicBezTo>
                    <a:pt x="10" y="31"/>
                    <a:pt x="10" y="31"/>
                    <a:pt x="10" y="31"/>
                  </a:cubicBezTo>
                  <a:cubicBezTo>
                    <a:pt x="10" y="31"/>
                    <a:pt x="10" y="31"/>
                    <a:pt x="10" y="31"/>
                  </a:cubicBezTo>
                  <a:cubicBezTo>
                    <a:pt x="5" y="31"/>
                    <a:pt x="0" y="35"/>
                    <a:pt x="0" y="40"/>
                  </a:cubicBezTo>
                  <a:cubicBezTo>
                    <a:pt x="0" y="41"/>
                    <a:pt x="0" y="41"/>
                    <a:pt x="0" y="41"/>
                  </a:cubicBezTo>
                  <a:cubicBezTo>
                    <a:pt x="0" y="47"/>
                    <a:pt x="5" y="51"/>
                    <a:pt x="10" y="51"/>
                  </a:cubicBezTo>
                  <a:cubicBezTo>
                    <a:pt x="10" y="51"/>
                    <a:pt x="10" y="51"/>
                    <a:pt x="10" y="51"/>
                  </a:cubicBezTo>
                  <a:cubicBezTo>
                    <a:pt x="10" y="134"/>
                    <a:pt x="10" y="134"/>
                    <a:pt x="10" y="134"/>
                  </a:cubicBezTo>
                  <a:cubicBezTo>
                    <a:pt x="9" y="134"/>
                    <a:pt x="9" y="134"/>
                    <a:pt x="9" y="134"/>
                  </a:cubicBezTo>
                  <a:cubicBezTo>
                    <a:pt x="4" y="134"/>
                    <a:pt x="1" y="138"/>
                    <a:pt x="1" y="143"/>
                  </a:cubicBezTo>
                  <a:cubicBezTo>
                    <a:pt x="1" y="152"/>
                    <a:pt x="1" y="152"/>
                    <a:pt x="1" y="152"/>
                  </a:cubicBezTo>
                  <a:cubicBezTo>
                    <a:pt x="1" y="157"/>
                    <a:pt x="4" y="160"/>
                    <a:pt x="9" y="160"/>
                  </a:cubicBezTo>
                  <a:cubicBezTo>
                    <a:pt x="47" y="160"/>
                    <a:pt x="47" y="160"/>
                    <a:pt x="47" y="160"/>
                  </a:cubicBezTo>
                  <a:cubicBezTo>
                    <a:pt x="51" y="160"/>
                    <a:pt x="55" y="157"/>
                    <a:pt x="55" y="152"/>
                  </a:cubicBezTo>
                  <a:cubicBezTo>
                    <a:pt x="55" y="143"/>
                    <a:pt x="55" y="143"/>
                    <a:pt x="55" y="143"/>
                  </a:cubicBezTo>
                  <a:cubicBezTo>
                    <a:pt x="55" y="138"/>
                    <a:pt x="51" y="134"/>
                    <a:pt x="47" y="134"/>
                  </a:cubicBezTo>
                  <a:close/>
                  <a:moveTo>
                    <a:pt x="144" y="31"/>
                  </a:moveTo>
                  <a:cubicBezTo>
                    <a:pt x="46" y="31"/>
                    <a:pt x="46" y="31"/>
                    <a:pt x="46" y="31"/>
                  </a:cubicBezTo>
                  <a:cubicBezTo>
                    <a:pt x="46" y="13"/>
                    <a:pt x="46" y="13"/>
                    <a:pt x="46" y="13"/>
                  </a:cubicBezTo>
                  <a:cubicBezTo>
                    <a:pt x="46" y="11"/>
                    <a:pt x="46" y="10"/>
                    <a:pt x="46" y="9"/>
                  </a:cubicBezTo>
                  <a:lnTo>
                    <a:pt x="144" y="31"/>
                  </a:lnTo>
                  <a:close/>
                  <a:moveTo>
                    <a:pt x="17" y="13"/>
                  </a:moveTo>
                  <a:cubicBezTo>
                    <a:pt x="17" y="9"/>
                    <a:pt x="20" y="7"/>
                    <a:pt x="23" y="7"/>
                  </a:cubicBezTo>
                  <a:cubicBezTo>
                    <a:pt x="33" y="7"/>
                    <a:pt x="33" y="7"/>
                    <a:pt x="33" y="7"/>
                  </a:cubicBezTo>
                  <a:cubicBezTo>
                    <a:pt x="37" y="7"/>
                    <a:pt x="39" y="9"/>
                    <a:pt x="39" y="13"/>
                  </a:cubicBezTo>
                  <a:cubicBezTo>
                    <a:pt x="39" y="31"/>
                    <a:pt x="39" y="31"/>
                    <a:pt x="39" y="31"/>
                  </a:cubicBezTo>
                  <a:cubicBezTo>
                    <a:pt x="17" y="31"/>
                    <a:pt x="17" y="31"/>
                    <a:pt x="17" y="31"/>
                  </a:cubicBezTo>
                  <a:lnTo>
                    <a:pt x="17" y="13"/>
                  </a:lnTo>
                  <a:close/>
                  <a:moveTo>
                    <a:pt x="17" y="51"/>
                  </a:moveTo>
                  <a:cubicBezTo>
                    <a:pt x="39" y="51"/>
                    <a:pt x="39" y="51"/>
                    <a:pt x="39" y="51"/>
                  </a:cubicBezTo>
                  <a:cubicBezTo>
                    <a:pt x="39" y="134"/>
                    <a:pt x="39" y="134"/>
                    <a:pt x="39" y="134"/>
                  </a:cubicBezTo>
                  <a:cubicBezTo>
                    <a:pt x="17" y="134"/>
                    <a:pt x="17" y="134"/>
                    <a:pt x="17" y="134"/>
                  </a:cubicBezTo>
                  <a:lnTo>
                    <a:pt x="17" y="51"/>
                  </a:lnTo>
                  <a:close/>
                  <a:moveTo>
                    <a:pt x="48" y="152"/>
                  </a:moveTo>
                  <a:cubicBezTo>
                    <a:pt x="48" y="153"/>
                    <a:pt x="47" y="153"/>
                    <a:pt x="47" y="153"/>
                  </a:cubicBezTo>
                  <a:cubicBezTo>
                    <a:pt x="9" y="153"/>
                    <a:pt x="9" y="153"/>
                    <a:pt x="9" y="153"/>
                  </a:cubicBezTo>
                  <a:cubicBezTo>
                    <a:pt x="8" y="153"/>
                    <a:pt x="8" y="153"/>
                    <a:pt x="8" y="152"/>
                  </a:cubicBezTo>
                  <a:cubicBezTo>
                    <a:pt x="8" y="143"/>
                    <a:pt x="8" y="143"/>
                    <a:pt x="8" y="143"/>
                  </a:cubicBezTo>
                  <a:cubicBezTo>
                    <a:pt x="8" y="142"/>
                    <a:pt x="8" y="141"/>
                    <a:pt x="9" y="141"/>
                  </a:cubicBezTo>
                  <a:cubicBezTo>
                    <a:pt x="47" y="141"/>
                    <a:pt x="47" y="141"/>
                    <a:pt x="47" y="141"/>
                  </a:cubicBezTo>
                  <a:cubicBezTo>
                    <a:pt x="47" y="141"/>
                    <a:pt x="48" y="142"/>
                    <a:pt x="48" y="143"/>
                  </a:cubicBezTo>
                  <a:lnTo>
                    <a:pt x="48" y="152"/>
                  </a:lnTo>
                  <a:close/>
                </a:path>
              </a:pathLst>
            </a:custGeom>
            <a:solidFill>
              <a:srgbClr val="15B0E8"/>
            </a:solidFill>
            <a:ln>
              <a:noFill/>
            </a:ln>
          </p:spPr>
          <p:txBody>
            <a:bodyPr vert="horz" wrap="square" lIns="358265" tIns="179138" rIns="358265" bIns="179138" numCol="1" anchor="t" anchorCtr="0" compatLnSpc="1">
              <a:prstTxWarp prst="textNoShape">
                <a:avLst/>
              </a:prstTxWarp>
            </a:bodyPr>
            <a:lstStyle/>
            <a:p>
              <a:pPr defTabSz="3582810">
                <a:defRPr/>
              </a:pPr>
              <a:endParaRPr lang="zh-CN" altLang="en-US" sz="600" kern="0">
                <a:solidFill>
                  <a:srgbClr val="1D1D1A"/>
                </a:solidFill>
                <a:latin typeface="+mj-lt"/>
                <a:ea typeface="微软雅黑" panose="020B0503020204020204" pitchFamily="34" charset="-122"/>
                <a:cs typeface="Arial" panose="020B0604020202020204" pitchFamily="34" charset="0"/>
              </a:endParaRPr>
            </a:p>
          </p:txBody>
        </p:sp>
        <p:grpSp>
          <p:nvGrpSpPr>
            <p:cNvPr id="37" name="组合 238">
              <a:extLst>
                <a:ext uri="{FF2B5EF4-FFF2-40B4-BE49-F238E27FC236}">
                  <a16:creationId xmlns:a16="http://schemas.microsoft.com/office/drawing/2014/main" id="{311B67E2-4428-01EB-F6B0-2719D62065A5}"/>
                </a:ext>
              </a:extLst>
            </p:cNvPr>
            <p:cNvGrpSpPr>
              <a:grpSpLocks noChangeAspect="1"/>
            </p:cNvGrpSpPr>
            <p:nvPr/>
          </p:nvGrpSpPr>
          <p:grpSpPr>
            <a:xfrm flipH="1">
              <a:off x="9181148" y="2799820"/>
              <a:ext cx="380252" cy="334464"/>
              <a:chOff x="13962063" y="646113"/>
              <a:chExt cx="5175250" cy="4800600"/>
            </a:xfrm>
            <a:solidFill>
              <a:srgbClr val="15B0E8"/>
            </a:solidFill>
          </p:grpSpPr>
          <p:sp>
            <p:nvSpPr>
              <p:cNvPr id="139" name="Freeform 6">
                <a:extLst>
                  <a:ext uri="{FF2B5EF4-FFF2-40B4-BE49-F238E27FC236}">
                    <a16:creationId xmlns:a16="http://schemas.microsoft.com/office/drawing/2014/main" id="{8A18BB64-D6B3-9C4B-E704-EF4489B4F548}"/>
                  </a:ext>
                </a:extLst>
              </p:cNvPr>
              <p:cNvSpPr>
                <a:spLocks/>
              </p:cNvSpPr>
              <p:nvPr/>
            </p:nvSpPr>
            <p:spPr bwMode="auto">
              <a:xfrm>
                <a:off x="14738350" y="2190751"/>
                <a:ext cx="1354137" cy="2078038"/>
              </a:xfrm>
              <a:custGeom>
                <a:avLst/>
                <a:gdLst>
                  <a:gd name="T0" fmla="*/ 361 w 361"/>
                  <a:gd name="T1" fmla="*/ 181 h 554"/>
                  <a:gd name="T2" fmla="*/ 180 w 361"/>
                  <a:gd name="T3" fmla="*/ 0 h 554"/>
                  <a:gd name="T4" fmla="*/ 0 w 361"/>
                  <a:gd name="T5" fmla="*/ 181 h 554"/>
                  <a:gd name="T6" fmla="*/ 74 w 361"/>
                  <a:gd name="T7" fmla="*/ 327 h 554"/>
                  <a:gd name="T8" fmla="*/ 74 w 361"/>
                  <a:gd name="T9" fmla="*/ 554 h 554"/>
                  <a:gd name="T10" fmla="*/ 287 w 361"/>
                  <a:gd name="T11" fmla="*/ 554 h 554"/>
                  <a:gd name="T12" fmla="*/ 287 w 361"/>
                  <a:gd name="T13" fmla="*/ 327 h 554"/>
                  <a:gd name="T14" fmla="*/ 361 w 361"/>
                  <a:gd name="T15" fmla="*/ 181 h 5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1" h="554">
                    <a:moveTo>
                      <a:pt x="361" y="181"/>
                    </a:moveTo>
                    <a:cubicBezTo>
                      <a:pt x="361" y="81"/>
                      <a:pt x="280" y="0"/>
                      <a:pt x="180" y="0"/>
                    </a:cubicBezTo>
                    <a:cubicBezTo>
                      <a:pt x="81" y="0"/>
                      <a:pt x="0" y="81"/>
                      <a:pt x="0" y="181"/>
                    </a:cubicBezTo>
                    <a:cubicBezTo>
                      <a:pt x="0" y="241"/>
                      <a:pt x="29" y="294"/>
                      <a:pt x="74" y="327"/>
                    </a:cubicBezTo>
                    <a:cubicBezTo>
                      <a:pt x="74" y="554"/>
                      <a:pt x="74" y="554"/>
                      <a:pt x="74" y="554"/>
                    </a:cubicBezTo>
                    <a:cubicBezTo>
                      <a:pt x="287" y="554"/>
                      <a:pt x="287" y="554"/>
                      <a:pt x="287" y="554"/>
                    </a:cubicBezTo>
                    <a:cubicBezTo>
                      <a:pt x="287" y="327"/>
                      <a:pt x="287" y="327"/>
                      <a:pt x="287" y="327"/>
                    </a:cubicBezTo>
                    <a:cubicBezTo>
                      <a:pt x="332" y="294"/>
                      <a:pt x="361" y="241"/>
                      <a:pt x="361" y="1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77670" tIns="238839" rIns="477670" bIns="238839" numCol="1" anchor="t" anchorCtr="0" compatLnSpc="1">
                <a:prstTxWarp prst="textNoShape">
                  <a:avLst/>
                </a:prstTxWarp>
                <a:noAutofit/>
              </a:bodyPr>
              <a:lstStyle/>
              <a:p>
                <a:pPr defTabSz="6369386">
                  <a:defRPr/>
                </a:pPr>
                <a:endParaRPr lang="zh-CN" altLang="en-US" sz="3198" kern="0" dirty="0">
                  <a:solidFill>
                    <a:prstClr val="black"/>
                  </a:solidFill>
                  <a:latin typeface="+mj-lt"/>
                  <a:ea typeface="微软雅黑" panose="020B0503020204020204" pitchFamily="34" charset="-122"/>
                  <a:cs typeface="Arial" panose="020B0604020202020204" pitchFamily="34" charset="0"/>
                </a:endParaRPr>
              </a:p>
            </p:txBody>
          </p:sp>
          <p:sp>
            <p:nvSpPr>
              <p:cNvPr id="140" name="Freeform 7">
                <a:extLst>
                  <a:ext uri="{FF2B5EF4-FFF2-40B4-BE49-F238E27FC236}">
                    <a16:creationId xmlns:a16="http://schemas.microsoft.com/office/drawing/2014/main" id="{5860A58F-8748-3D34-F3A8-E13D657DB90F}"/>
                  </a:ext>
                </a:extLst>
              </p:cNvPr>
              <p:cNvSpPr>
                <a:spLocks noEditPoints="1"/>
              </p:cNvSpPr>
              <p:nvPr/>
            </p:nvSpPr>
            <p:spPr bwMode="auto">
              <a:xfrm>
                <a:off x="13962063" y="646113"/>
                <a:ext cx="2906712" cy="2755900"/>
              </a:xfrm>
              <a:custGeom>
                <a:avLst/>
                <a:gdLst>
                  <a:gd name="T0" fmla="*/ 387 w 775"/>
                  <a:gd name="T1" fmla="*/ 0 h 735"/>
                  <a:gd name="T2" fmla="*/ 0 w 775"/>
                  <a:gd name="T3" fmla="*/ 387 h 735"/>
                  <a:gd name="T4" fmla="*/ 218 w 775"/>
                  <a:gd name="T5" fmla="*/ 735 h 735"/>
                  <a:gd name="T6" fmla="*/ 166 w 775"/>
                  <a:gd name="T7" fmla="*/ 593 h 735"/>
                  <a:gd name="T8" fmla="*/ 387 w 775"/>
                  <a:gd name="T9" fmla="*/ 372 h 735"/>
                  <a:gd name="T10" fmla="*/ 609 w 775"/>
                  <a:gd name="T11" fmla="*/ 593 h 735"/>
                  <a:gd name="T12" fmla="*/ 557 w 775"/>
                  <a:gd name="T13" fmla="*/ 735 h 735"/>
                  <a:gd name="T14" fmla="*/ 775 w 775"/>
                  <a:gd name="T15" fmla="*/ 387 h 735"/>
                  <a:gd name="T16" fmla="*/ 387 w 775"/>
                  <a:gd name="T17" fmla="*/ 0 h 735"/>
                  <a:gd name="T18" fmla="*/ 387 w 775"/>
                  <a:gd name="T19" fmla="*/ 246 h 735"/>
                  <a:gd name="T20" fmla="*/ 296 w 775"/>
                  <a:gd name="T21" fmla="*/ 155 h 735"/>
                  <a:gd name="T22" fmla="*/ 387 w 775"/>
                  <a:gd name="T23" fmla="*/ 63 h 735"/>
                  <a:gd name="T24" fmla="*/ 479 w 775"/>
                  <a:gd name="T25" fmla="*/ 155 h 735"/>
                  <a:gd name="T26" fmla="*/ 387 w 775"/>
                  <a:gd name="T27" fmla="*/ 246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5" h="735">
                    <a:moveTo>
                      <a:pt x="387" y="0"/>
                    </a:moveTo>
                    <a:cubicBezTo>
                      <a:pt x="174" y="0"/>
                      <a:pt x="0" y="173"/>
                      <a:pt x="0" y="387"/>
                    </a:cubicBezTo>
                    <a:cubicBezTo>
                      <a:pt x="0" y="540"/>
                      <a:pt x="89" y="672"/>
                      <a:pt x="218" y="735"/>
                    </a:cubicBezTo>
                    <a:cubicBezTo>
                      <a:pt x="186" y="697"/>
                      <a:pt x="166" y="647"/>
                      <a:pt x="166" y="593"/>
                    </a:cubicBezTo>
                    <a:cubicBezTo>
                      <a:pt x="166" y="471"/>
                      <a:pt x="265" y="372"/>
                      <a:pt x="387" y="372"/>
                    </a:cubicBezTo>
                    <a:cubicBezTo>
                      <a:pt x="510" y="372"/>
                      <a:pt x="609" y="471"/>
                      <a:pt x="609" y="593"/>
                    </a:cubicBezTo>
                    <a:cubicBezTo>
                      <a:pt x="609" y="647"/>
                      <a:pt x="589" y="697"/>
                      <a:pt x="557" y="735"/>
                    </a:cubicBezTo>
                    <a:cubicBezTo>
                      <a:pt x="686" y="672"/>
                      <a:pt x="775" y="540"/>
                      <a:pt x="775" y="387"/>
                    </a:cubicBezTo>
                    <a:cubicBezTo>
                      <a:pt x="775" y="173"/>
                      <a:pt x="601" y="0"/>
                      <a:pt x="387" y="0"/>
                    </a:cubicBezTo>
                    <a:close/>
                    <a:moveTo>
                      <a:pt x="387" y="246"/>
                    </a:moveTo>
                    <a:cubicBezTo>
                      <a:pt x="337" y="246"/>
                      <a:pt x="296" y="205"/>
                      <a:pt x="296" y="155"/>
                    </a:cubicBezTo>
                    <a:cubicBezTo>
                      <a:pt x="296" y="104"/>
                      <a:pt x="337" y="63"/>
                      <a:pt x="387" y="63"/>
                    </a:cubicBezTo>
                    <a:cubicBezTo>
                      <a:pt x="438" y="63"/>
                      <a:pt x="479" y="104"/>
                      <a:pt x="479" y="155"/>
                    </a:cubicBezTo>
                    <a:cubicBezTo>
                      <a:pt x="479" y="205"/>
                      <a:pt x="438" y="246"/>
                      <a:pt x="387" y="24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77670" tIns="238839" rIns="477670" bIns="238839" numCol="1" anchor="t" anchorCtr="0" compatLnSpc="1">
                <a:prstTxWarp prst="textNoShape">
                  <a:avLst/>
                </a:prstTxWarp>
                <a:noAutofit/>
              </a:bodyPr>
              <a:lstStyle/>
              <a:p>
                <a:pPr defTabSz="6369386">
                  <a:defRPr/>
                </a:pPr>
                <a:endParaRPr lang="zh-CN" altLang="en-US" sz="3198" kern="0" dirty="0">
                  <a:solidFill>
                    <a:prstClr val="black"/>
                  </a:solidFill>
                  <a:latin typeface="+mj-lt"/>
                  <a:ea typeface="微软雅黑" panose="020B0503020204020204" pitchFamily="34" charset="-122"/>
                  <a:cs typeface="Arial" panose="020B0604020202020204" pitchFamily="34" charset="0"/>
                </a:endParaRPr>
              </a:p>
            </p:txBody>
          </p:sp>
          <p:sp>
            <p:nvSpPr>
              <p:cNvPr id="141" name="Freeform 8">
                <a:extLst>
                  <a:ext uri="{FF2B5EF4-FFF2-40B4-BE49-F238E27FC236}">
                    <a16:creationId xmlns:a16="http://schemas.microsoft.com/office/drawing/2014/main" id="{22B5C405-9D9F-6ADF-5C97-75E9C5A78700}"/>
                  </a:ext>
                </a:extLst>
              </p:cNvPr>
              <p:cNvSpPr>
                <a:spLocks/>
              </p:cNvSpPr>
              <p:nvPr/>
            </p:nvSpPr>
            <p:spPr bwMode="auto">
              <a:xfrm>
                <a:off x="16816388" y="1155701"/>
                <a:ext cx="1162050" cy="1844675"/>
              </a:xfrm>
              <a:custGeom>
                <a:avLst/>
                <a:gdLst>
                  <a:gd name="T0" fmla="*/ 0 w 310"/>
                  <a:gd name="T1" fmla="*/ 0 h 492"/>
                  <a:gd name="T2" fmla="*/ 78 w 310"/>
                  <a:gd name="T3" fmla="*/ 254 h 492"/>
                  <a:gd name="T4" fmla="*/ 33 w 310"/>
                  <a:gd name="T5" fmla="*/ 431 h 492"/>
                  <a:gd name="T6" fmla="*/ 116 w 310"/>
                  <a:gd name="T7" fmla="*/ 492 h 492"/>
                  <a:gd name="T8" fmla="*/ 310 w 310"/>
                  <a:gd name="T9" fmla="*/ 224 h 492"/>
                  <a:gd name="T10" fmla="*/ 0 w 310"/>
                  <a:gd name="T11" fmla="*/ 0 h 492"/>
                </a:gdLst>
                <a:ahLst/>
                <a:cxnLst>
                  <a:cxn ang="0">
                    <a:pos x="T0" y="T1"/>
                  </a:cxn>
                  <a:cxn ang="0">
                    <a:pos x="T2" y="T3"/>
                  </a:cxn>
                  <a:cxn ang="0">
                    <a:pos x="T4" y="T5"/>
                  </a:cxn>
                  <a:cxn ang="0">
                    <a:pos x="T6" y="T7"/>
                  </a:cxn>
                  <a:cxn ang="0">
                    <a:pos x="T8" y="T9"/>
                  </a:cxn>
                  <a:cxn ang="0">
                    <a:pos x="T10" y="T11"/>
                  </a:cxn>
                </a:cxnLst>
                <a:rect l="0" t="0" r="r" b="b"/>
                <a:pathLst>
                  <a:path w="310" h="492">
                    <a:moveTo>
                      <a:pt x="0" y="0"/>
                    </a:moveTo>
                    <a:cubicBezTo>
                      <a:pt x="49" y="72"/>
                      <a:pt x="78" y="160"/>
                      <a:pt x="78" y="254"/>
                    </a:cubicBezTo>
                    <a:cubicBezTo>
                      <a:pt x="78" y="319"/>
                      <a:pt x="57" y="375"/>
                      <a:pt x="33" y="431"/>
                    </a:cubicBezTo>
                    <a:cubicBezTo>
                      <a:pt x="116" y="492"/>
                      <a:pt x="116" y="492"/>
                      <a:pt x="116" y="492"/>
                    </a:cubicBezTo>
                    <a:cubicBezTo>
                      <a:pt x="310" y="224"/>
                      <a:pt x="310" y="224"/>
                      <a:pt x="310" y="224"/>
                    </a:cubicBez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77670" tIns="238839" rIns="477670" bIns="238839" numCol="1" anchor="t" anchorCtr="0" compatLnSpc="1">
                <a:prstTxWarp prst="textNoShape">
                  <a:avLst/>
                </a:prstTxWarp>
                <a:noAutofit/>
              </a:bodyPr>
              <a:lstStyle/>
              <a:p>
                <a:pPr defTabSz="6369386">
                  <a:defRPr/>
                </a:pPr>
                <a:endParaRPr lang="zh-CN" altLang="en-US" sz="3198" kern="0" dirty="0">
                  <a:solidFill>
                    <a:prstClr val="black"/>
                  </a:solidFill>
                  <a:latin typeface="+mj-lt"/>
                  <a:ea typeface="微软雅黑" panose="020B0503020204020204" pitchFamily="34" charset="-122"/>
                  <a:cs typeface="Arial" panose="020B0604020202020204" pitchFamily="34" charset="0"/>
                </a:endParaRPr>
              </a:p>
            </p:txBody>
          </p:sp>
          <p:sp>
            <p:nvSpPr>
              <p:cNvPr id="142" name="Freeform 9">
                <a:extLst>
                  <a:ext uri="{FF2B5EF4-FFF2-40B4-BE49-F238E27FC236}">
                    <a16:creationId xmlns:a16="http://schemas.microsoft.com/office/drawing/2014/main" id="{969B14C1-CB54-620A-C176-D6F1B10943AE}"/>
                  </a:ext>
                </a:extLst>
              </p:cNvPr>
              <p:cNvSpPr>
                <a:spLocks noEditPoints="1"/>
              </p:cNvSpPr>
              <p:nvPr/>
            </p:nvSpPr>
            <p:spPr bwMode="auto">
              <a:xfrm>
                <a:off x="16981488" y="2168526"/>
                <a:ext cx="2155825" cy="2295525"/>
              </a:xfrm>
              <a:custGeom>
                <a:avLst/>
                <a:gdLst>
                  <a:gd name="T0" fmla="*/ 476 w 575"/>
                  <a:gd name="T1" fmla="*/ 59 h 612"/>
                  <a:gd name="T2" fmla="*/ 222 w 575"/>
                  <a:gd name="T3" fmla="*/ 100 h 612"/>
                  <a:gd name="T4" fmla="*/ 42 w 575"/>
                  <a:gd name="T5" fmla="*/ 349 h 612"/>
                  <a:gd name="T6" fmla="*/ 13 w 575"/>
                  <a:gd name="T7" fmla="*/ 500 h 612"/>
                  <a:gd name="T8" fmla="*/ 281 w 575"/>
                  <a:gd name="T9" fmla="*/ 612 h 612"/>
                  <a:gd name="T10" fmla="*/ 336 w 575"/>
                  <a:gd name="T11" fmla="*/ 562 h 612"/>
                  <a:gd name="T12" fmla="*/ 516 w 575"/>
                  <a:gd name="T13" fmla="*/ 313 h 612"/>
                  <a:gd name="T14" fmla="*/ 476 w 575"/>
                  <a:gd name="T15" fmla="*/ 59 h 612"/>
                  <a:gd name="T16" fmla="*/ 364 w 575"/>
                  <a:gd name="T17" fmla="*/ 259 h 612"/>
                  <a:gd name="T18" fmla="*/ 297 w 575"/>
                  <a:gd name="T19" fmla="*/ 192 h 612"/>
                  <a:gd name="T20" fmla="*/ 364 w 575"/>
                  <a:gd name="T21" fmla="*/ 125 h 612"/>
                  <a:gd name="T22" fmla="*/ 431 w 575"/>
                  <a:gd name="T23" fmla="*/ 192 h 612"/>
                  <a:gd name="T24" fmla="*/ 364 w 575"/>
                  <a:gd name="T25" fmla="*/ 259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5" h="612">
                    <a:moveTo>
                      <a:pt x="476" y="59"/>
                    </a:moveTo>
                    <a:cubicBezTo>
                      <a:pt x="394" y="0"/>
                      <a:pt x="281" y="19"/>
                      <a:pt x="222" y="100"/>
                    </a:cubicBezTo>
                    <a:cubicBezTo>
                      <a:pt x="42" y="349"/>
                      <a:pt x="42" y="349"/>
                      <a:pt x="42" y="349"/>
                    </a:cubicBezTo>
                    <a:cubicBezTo>
                      <a:pt x="9" y="394"/>
                      <a:pt x="0" y="450"/>
                      <a:pt x="13" y="500"/>
                    </a:cubicBezTo>
                    <a:cubicBezTo>
                      <a:pt x="117" y="501"/>
                      <a:pt x="212" y="544"/>
                      <a:pt x="281" y="612"/>
                    </a:cubicBezTo>
                    <a:cubicBezTo>
                      <a:pt x="302" y="599"/>
                      <a:pt x="321" y="583"/>
                      <a:pt x="336" y="562"/>
                    </a:cubicBezTo>
                    <a:cubicBezTo>
                      <a:pt x="516" y="313"/>
                      <a:pt x="516" y="313"/>
                      <a:pt x="516" y="313"/>
                    </a:cubicBezTo>
                    <a:cubicBezTo>
                      <a:pt x="575" y="232"/>
                      <a:pt x="557" y="118"/>
                      <a:pt x="476" y="59"/>
                    </a:cubicBezTo>
                    <a:close/>
                    <a:moveTo>
                      <a:pt x="364" y="259"/>
                    </a:moveTo>
                    <a:cubicBezTo>
                      <a:pt x="327" y="259"/>
                      <a:pt x="297" y="229"/>
                      <a:pt x="297" y="192"/>
                    </a:cubicBezTo>
                    <a:cubicBezTo>
                      <a:pt x="297" y="155"/>
                      <a:pt x="327" y="125"/>
                      <a:pt x="364" y="125"/>
                    </a:cubicBezTo>
                    <a:cubicBezTo>
                      <a:pt x="401" y="125"/>
                      <a:pt x="431" y="155"/>
                      <a:pt x="431" y="192"/>
                    </a:cubicBezTo>
                    <a:cubicBezTo>
                      <a:pt x="431" y="229"/>
                      <a:pt x="401" y="259"/>
                      <a:pt x="364" y="25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77670" tIns="238839" rIns="477670" bIns="238839" numCol="1" anchor="t" anchorCtr="0" compatLnSpc="1">
                <a:prstTxWarp prst="textNoShape">
                  <a:avLst/>
                </a:prstTxWarp>
                <a:noAutofit/>
              </a:bodyPr>
              <a:lstStyle/>
              <a:p>
                <a:pPr defTabSz="6369386">
                  <a:defRPr/>
                </a:pPr>
                <a:endParaRPr lang="zh-CN" altLang="en-US" sz="3198" kern="0" dirty="0">
                  <a:solidFill>
                    <a:prstClr val="black"/>
                  </a:solidFill>
                  <a:latin typeface="+mj-lt"/>
                  <a:ea typeface="微软雅黑" panose="020B0503020204020204" pitchFamily="34" charset="-122"/>
                  <a:cs typeface="Arial" panose="020B0604020202020204" pitchFamily="34" charset="0"/>
                </a:endParaRPr>
              </a:p>
            </p:txBody>
          </p:sp>
          <p:sp>
            <p:nvSpPr>
              <p:cNvPr id="143" name="Freeform 10">
                <a:extLst>
                  <a:ext uri="{FF2B5EF4-FFF2-40B4-BE49-F238E27FC236}">
                    <a16:creationId xmlns:a16="http://schemas.microsoft.com/office/drawing/2014/main" id="{54C68BE7-811A-764C-DCC6-74B1CC968D50}"/>
                  </a:ext>
                </a:extLst>
              </p:cNvPr>
              <p:cNvSpPr>
                <a:spLocks noEditPoints="1"/>
              </p:cNvSpPr>
              <p:nvPr/>
            </p:nvSpPr>
            <p:spPr bwMode="auto">
              <a:xfrm>
                <a:off x="15765463" y="4268788"/>
                <a:ext cx="2482850" cy="1177925"/>
              </a:xfrm>
              <a:custGeom>
                <a:avLst/>
                <a:gdLst>
                  <a:gd name="T0" fmla="*/ 331 w 662"/>
                  <a:gd name="T1" fmla="*/ 0 h 314"/>
                  <a:gd name="T2" fmla="*/ 0 w 662"/>
                  <a:gd name="T3" fmla="*/ 314 h 314"/>
                  <a:gd name="T4" fmla="*/ 662 w 662"/>
                  <a:gd name="T5" fmla="*/ 314 h 314"/>
                  <a:gd name="T6" fmla="*/ 331 w 662"/>
                  <a:gd name="T7" fmla="*/ 0 h 314"/>
                  <a:gd name="T8" fmla="*/ 331 w 662"/>
                  <a:gd name="T9" fmla="*/ 170 h 314"/>
                  <a:gd name="T10" fmla="*/ 272 w 662"/>
                  <a:gd name="T11" fmla="*/ 111 h 314"/>
                  <a:gd name="T12" fmla="*/ 331 w 662"/>
                  <a:gd name="T13" fmla="*/ 52 h 314"/>
                  <a:gd name="T14" fmla="*/ 390 w 662"/>
                  <a:gd name="T15" fmla="*/ 111 h 314"/>
                  <a:gd name="T16" fmla="*/ 331 w 662"/>
                  <a:gd name="T17" fmla="*/ 17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2" h="314">
                    <a:moveTo>
                      <a:pt x="331" y="0"/>
                    </a:moveTo>
                    <a:cubicBezTo>
                      <a:pt x="154" y="0"/>
                      <a:pt x="9" y="139"/>
                      <a:pt x="0" y="314"/>
                    </a:cubicBezTo>
                    <a:cubicBezTo>
                      <a:pt x="662" y="314"/>
                      <a:pt x="662" y="314"/>
                      <a:pt x="662" y="314"/>
                    </a:cubicBezTo>
                    <a:cubicBezTo>
                      <a:pt x="653" y="139"/>
                      <a:pt x="508" y="0"/>
                      <a:pt x="331" y="0"/>
                    </a:cubicBezTo>
                    <a:close/>
                    <a:moveTo>
                      <a:pt x="331" y="170"/>
                    </a:moveTo>
                    <a:cubicBezTo>
                      <a:pt x="298" y="170"/>
                      <a:pt x="272" y="144"/>
                      <a:pt x="272" y="111"/>
                    </a:cubicBezTo>
                    <a:cubicBezTo>
                      <a:pt x="272" y="78"/>
                      <a:pt x="298" y="52"/>
                      <a:pt x="331" y="52"/>
                    </a:cubicBezTo>
                    <a:cubicBezTo>
                      <a:pt x="364" y="52"/>
                      <a:pt x="390" y="78"/>
                      <a:pt x="390" y="111"/>
                    </a:cubicBezTo>
                    <a:cubicBezTo>
                      <a:pt x="390" y="144"/>
                      <a:pt x="364" y="170"/>
                      <a:pt x="331" y="1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77670" tIns="238839" rIns="477670" bIns="238839" numCol="1" anchor="t" anchorCtr="0" compatLnSpc="1">
                <a:prstTxWarp prst="textNoShape">
                  <a:avLst/>
                </a:prstTxWarp>
                <a:noAutofit/>
              </a:bodyPr>
              <a:lstStyle/>
              <a:p>
                <a:pPr defTabSz="6369386">
                  <a:defRPr/>
                </a:pPr>
                <a:endParaRPr lang="zh-CN" altLang="en-US" sz="3198" kern="0" dirty="0">
                  <a:solidFill>
                    <a:prstClr val="black"/>
                  </a:solidFill>
                  <a:latin typeface="+mj-lt"/>
                  <a:ea typeface="微软雅黑" panose="020B0503020204020204" pitchFamily="34" charset="-122"/>
                  <a:cs typeface="Arial" panose="020B0604020202020204" pitchFamily="34" charset="0"/>
                </a:endParaRPr>
              </a:p>
            </p:txBody>
          </p:sp>
        </p:grpSp>
        <p:sp>
          <p:nvSpPr>
            <p:cNvPr id="38" name="Pie 2">
              <a:extLst>
                <a:ext uri="{FF2B5EF4-FFF2-40B4-BE49-F238E27FC236}">
                  <a16:creationId xmlns:a16="http://schemas.microsoft.com/office/drawing/2014/main" id="{AF2A576B-848C-B551-78DD-9BE4C353BAB9}"/>
                </a:ext>
              </a:extLst>
            </p:cNvPr>
            <p:cNvSpPr/>
            <p:nvPr/>
          </p:nvSpPr>
          <p:spPr>
            <a:xfrm flipH="1">
              <a:off x="2442723" y="2334400"/>
              <a:ext cx="2880821" cy="2462132"/>
            </a:xfrm>
            <a:custGeom>
              <a:avLst/>
              <a:gdLst>
                <a:gd name="connsiteX0" fmla="*/ 724856 w 7635015"/>
                <a:gd name="connsiteY0" fmla="*/ 2123449 h 2677303"/>
                <a:gd name="connsiteX1" fmla="*/ 753143 w 7635015"/>
                <a:gd name="connsiteY1" fmla="*/ 540326 h 2677303"/>
                <a:gd name="connsiteX2" fmla="*/ 3817508 w 7635015"/>
                <a:gd name="connsiteY2" fmla="*/ 1338652 h 2677303"/>
                <a:gd name="connsiteX3" fmla="*/ 724856 w 7635015"/>
                <a:gd name="connsiteY3" fmla="*/ 2123449 h 2677303"/>
                <a:gd name="connsiteX0" fmla="*/ 640134 w 3917981"/>
                <a:gd name="connsiteY0" fmla="*/ 1490526 h 1490526"/>
                <a:gd name="connsiteX1" fmla="*/ 853616 w 3917981"/>
                <a:gd name="connsiteY1" fmla="*/ 0 h 1490526"/>
                <a:gd name="connsiteX2" fmla="*/ 3917981 w 3917981"/>
                <a:gd name="connsiteY2" fmla="*/ 798326 h 1490526"/>
                <a:gd name="connsiteX3" fmla="*/ 640134 w 3917981"/>
                <a:gd name="connsiteY3" fmla="*/ 1490526 h 1490526"/>
                <a:gd name="connsiteX0" fmla="*/ 753993 w 4031840"/>
                <a:gd name="connsiteY0" fmla="*/ 1490526 h 1490526"/>
                <a:gd name="connsiteX1" fmla="*/ 724406 w 4031840"/>
                <a:gd name="connsiteY1" fmla="*/ 0 h 1490526"/>
                <a:gd name="connsiteX2" fmla="*/ 4031840 w 4031840"/>
                <a:gd name="connsiteY2" fmla="*/ 798326 h 1490526"/>
                <a:gd name="connsiteX3" fmla="*/ 753993 w 4031840"/>
                <a:gd name="connsiteY3" fmla="*/ 1490526 h 1490526"/>
                <a:gd name="connsiteX0" fmla="*/ 651783 w 3929630"/>
                <a:gd name="connsiteY0" fmla="*/ 1490526 h 1490526"/>
                <a:gd name="connsiteX1" fmla="*/ 622196 w 3929630"/>
                <a:gd name="connsiteY1" fmla="*/ 0 h 1490526"/>
                <a:gd name="connsiteX2" fmla="*/ 3929630 w 3929630"/>
                <a:gd name="connsiteY2" fmla="*/ 798326 h 1490526"/>
                <a:gd name="connsiteX3" fmla="*/ 651783 w 3929630"/>
                <a:gd name="connsiteY3" fmla="*/ 1490526 h 1490526"/>
                <a:gd name="connsiteX0" fmla="*/ 533184 w 3811031"/>
                <a:gd name="connsiteY0" fmla="*/ 1490526 h 1490526"/>
                <a:gd name="connsiteX1" fmla="*/ 503597 w 3811031"/>
                <a:gd name="connsiteY1" fmla="*/ 0 h 1490526"/>
                <a:gd name="connsiteX2" fmla="*/ 3811031 w 3811031"/>
                <a:gd name="connsiteY2" fmla="*/ 798326 h 1490526"/>
                <a:gd name="connsiteX3" fmla="*/ 533184 w 3811031"/>
                <a:gd name="connsiteY3" fmla="*/ 1490526 h 1490526"/>
                <a:gd name="connsiteX0" fmla="*/ 533184 w 3805241"/>
                <a:gd name="connsiteY0" fmla="*/ 1490526 h 1490526"/>
                <a:gd name="connsiteX1" fmla="*/ 503597 w 3805241"/>
                <a:gd name="connsiteY1" fmla="*/ 0 h 1490526"/>
                <a:gd name="connsiteX2" fmla="*/ 3805241 w 3805241"/>
                <a:gd name="connsiteY2" fmla="*/ 751571 h 1490526"/>
                <a:gd name="connsiteX3" fmla="*/ 533184 w 3805241"/>
                <a:gd name="connsiteY3" fmla="*/ 1490526 h 1490526"/>
                <a:gd name="connsiteX0" fmla="*/ 516582 w 3820479"/>
                <a:gd name="connsiteY0" fmla="*/ 1490526 h 1490526"/>
                <a:gd name="connsiteX1" fmla="*/ 518835 w 3820479"/>
                <a:gd name="connsiteY1" fmla="*/ 0 h 1490526"/>
                <a:gd name="connsiteX2" fmla="*/ 3820479 w 3820479"/>
                <a:gd name="connsiteY2" fmla="*/ 751571 h 1490526"/>
                <a:gd name="connsiteX3" fmla="*/ 516582 w 3820479"/>
                <a:gd name="connsiteY3" fmla="*/ 1490526 h 1490526"/>
                <a:gd name="connsiteX0" fmla="*/ 515101 w 3818998"/>
                <a:gd name="connsiteY0" fmla="*/ 1490526 h 1490526"/>
                <a:gd name="connsiteX1" fmla="*/ 520249 w 3818998"/>
                <a:gd name="connsiteY1" fmla="*/ 0 h 1490526"/>
                <a:gd name="connsiteX2" fmla="*/ 3818998 w 3818998"/>
                <a:gd name="connsiteY2" fmla="*/ 751571 h 1490526"/>
                <a:gd name="connsiteX3" fmla="*/ 515101 w 3818998"/>
                <a:gd name="connsiteY3" fmla="*/ 1490526 h 1490526"/>
                <a:gd name="connsiteX0" fmla="*/ 515101 w 3809653"/>
                <a:gd name="connsiteY0" fmla="*/ 1490526 h 1490526"/>
                <a:gd name="connsiteX1" fmla="*/ 520249 w 3809653"/>
                <a:gd name="connsiteY1" fmla="*/ 0 h 1490526"/>
                <a:gd name="connsiteX2" fmla="*/ 3809653 w 3809653"/>
                <a:gd name="connsiteY2" fmla="*/ 743779 h 1490526"/>
                <a:gd name="connsiteX3" fmla="*/ 515101 w 3809653"/>
                <a:gd name="connsiteY3" fmla="*/ 1490526 h 1490526"/>
                <a:gd name="connsiteX0" fmla="*/ 515101 w 3491948"/>
                <a:gd name="connsiteY0" fmla="*/ 1490526 h 1490526"/>
                <a:gd name="connsiteX1" fmla="*/ 520249 w 3491948"/>
                <a:gd name="connsiteY1" fmla="*/ 0 h 1490526"/>
                <a:gd name="connsiteX2" fmla="*/ 3491948 w 3491948"/>
                <a:gd name="connsiteY2" fmla="*/ 745727 h 1490526"/>
                <a:gd name="connsiteX3" fmla="*/ 515101 w 3491948"/>
                <a:gd name="connsiteY3" fmla="*/ 1490526 h 1490526"/>
                <a:gd name="connsiteX0" fmla="*/ 522319 w 3499166"/>
                <a:gd name="connsiteY0" fmla="*/ 1488578 h 1488578"/>
                <a:gd name="connsiteX1" fmla="*/ 513449 w 3499166"/>
                <a:gd name="connsiteY1" fmla="*/ 0 h 1488578"/>
                <a:gd name="connsiteX2" fmla="*/ 3499166 w 3499166"/>
                <a:gd name="connsiteY2" fmla="*/ 743779 h 1488578"/>
                <a:gd name="connsiteX3" fmla="*/ 522319 w 3499166"/>
                <a:gd name="connsiteY3" fmla="*/ 1488578 h 1488578"/>
                <a:gd name="connsiteX0" fmla="*/ 519902 w 3496749"/>
                <a:gd name="connsiteY0" fmla="*/ 1482733 h 1482733"/>
                <a:gd name="connsiteX1" fmla="*/ 515704 w 3496749"/>
                <a:gd name="connsiteY1" fmla="*/ 0 h 1482733"/>
                <a:gd name="connsiteX2" fmla="*/ 3496749 w 3496749"/>
                <a:gd name="connsiteY2" fmla="*/ 737934 h 1482733"/>
                <a:gd name="connsiteX3" fmla="*/ 519902 w 3496749"/>
                <a:gd name="connsiteY3" fmla="*/ 1482733 h 1482733"/>
                <a:gd name="connsiteX0" fmla="*/ 522322 w 3494495"/>
                <a:gd name="connsiteY0" fmla="*/ 1476888 h 1476888"/>
                <a:gd name="connsiteX1" fmla="*/ 513450 w 3494495"/>
                <a:gd name="connsiteY1" fmla="*/ 0 h 1476888"/>
                <a:gd name="connsiteX2" fmla="*/ 3494495 w 3494495"/>
                <a:gd name="connsiteY2" fmla="*/ 737934 h 1476888"/>
                <a:gd name="connsiteX3" fmla="*/ 522322 w 3494495"/>
                <a:gd name="connsiteY3" fmla="*/ 1476888 h 1476888"/>
              </a:gdLst>
              <a:ahLst/>
              <a:cxnLst>
                <a:cxn ang="0">
                  <a:pos x="connsiteX0" y="connsiteY0"/>
                </a:cxn>
                <a:cxn ang="0">
                  <a:pos x="connsiteX1" y="connsiteY1"/>
                </a:cxn>
                <a:cxn ang="0">
                  <a:pos x="connsiteX2" y="connsiteY2"/>
                </a:cxn>
                <a:cxn ang="0">
                  <a:pos x="connsiteX3" y="connsiteY3"/>
                </a:cxn>
              </a:cxnLst>
              <a:rect l="l" t="t" r="r" b="b"/>
              <a:pathLst>
                <a:path w="3494495" h="1476888">
                  <a:moveTo>
                    <a:pt x="522322" y="1476888"/>
                  </a:moveTo>
                  <a:cubicBezTo>
                    <a:pt x="-141975" y="1061435"/>
                    <a:pt x="-202410" y="468997"/>
                    <a:pt x="513450" y="0"/>
                  </a:cubicBezTo>
                  <a:lnTo>
                    <a:pt x="3494495" y="737934"/>
                  </a:lnTo>
                  <a:lnTo>
                    <a:pt x="522322" y="1476888"/>
                  </a:lnTo>
                  <a:close/>
                </a:path>
              </a:pathLst>
            </a:custGeom>
            <a:gradFill flip="none" rotWithShape="1">
              <a:gsLst>
                <a:gs pos="31000">
                  <a:srgbClr val="FFFFFF"/>
                </a:gs>
                <a:gs pos="99000">
                  <a:srgbClr val="84D0A2">
                    <a:lumMod val="20000"/>
                    <a:lumOff val="80000"/>
                  </a:srgbClr>
                </a:gs>
              </a:gsLst>
              <a:lin ang="10800000" scaled="0"/>
              <a:tileRect/>
            </a:gradFill>
            <a:ln w="9525" cap="flat" cmpd="sng" algn="ctr">
              <a:noFill/>
              <a:prstDash val="solid"/>
              <a:round/>
              <a:headEnd type="none" w="med" len="med"/>
              <a:tailEnd type="none" w="med" len="med"/>
            </a:ln>
            <a:effectLst/>
          </p:spPr>
          <p:txBody>
            <a:bodyPr lIns="636831" tIns="318417" rIns="636831" bIns="318417"/>
            <a:lstStyle/>
            <a:p>
              <a:pPr defTabSz="6369438" fontAlgn="ctr">
                <a:defRPr/>
              </a:pPr>
              <a:endParaRPr lang="en-US" sz="2798" kern="0">
                <a:solidFill>
                  <a:srgbClr val="FFFFFF"/>
                </a:solidFill>
                <a:latin typeface="+mj-lt"/>
                <a:ea typeface="微软雅黑" panose="020B0503020204020204" pitchFamily="34" charset="-122"/>
                <a:cs typeface="Arial" panose="020B0604020202020204" pitchFamily="34" charset="0"/>
              </a:endParaRPr>
            </a:p>
          </p:txBody>
        </p:sp>
        <p:grpSp>
          <p:nvGrpSpPr>
            <p:cNvPr id="39" name="组合 227">
              <a:extLst>
                <a:ext uri="{FF2B5EF4-FFF2-40B4-BE49-F238E27FC236}">
                  <a16:creationId xmlns:a16="http://schemas.microsoft.com/office/drawing/2014/main" id="{52FB1FF9-2FD0-6AD8-9839-0E5A026F5FC6}"/>
                </a:ext>
              </a:extLst>
            </p:cNvPr>
            <p:cNvGrpSpPr>
              <a:grpSpLocks noChangeAspect="1"/>
            </p:cNvGrpSpPr>
            <p:nvPr/>
          </p:nvGrpSpPr>
          <p:grpSpPr>
            <a:xfrm flipH="1">
              <a:off x="4903727" y="3090477"/>
              <a:ext cx="250929" cy="298274"/>
              <a:chOff x="2770188" y="8586781"/>
              <a:chExt cx="455613" cy="517525"/>
            </a:xfrm>
            <a:solidFill>
              <a:srgbClr val="15B0E8"/>
            </a:solidFill>
            <a:effectLst>
              <a:outerShdw blurRad="63500" sx="102000" sy="102000" algn="ctr" rotWithShape="0">
                <a:prstClr val="black">
                  <a:alpha val="40000"/>
                </a:prstClr>
              </a:outerShdw>
            </a:effectLst>
          </p:grpSpPr>
          <p:sp>
            <p:nvSpPr>
              <p:cNvPr id="136" name="Freeform 6">
                <a:extLst>
                  <a:ext uri="{FF2B5EF4-FFF2-40B4-BE49-F238E27FC236}">
                    <a16:creationId xmlns:a16="http://schemas.microsoft.com/office/drawing/2014/main" id="{7A3BEF86-5175-9AD8-50C4-82D23B57699E}"/>
                  </a:ext>
                </a:extLst>
              </p:cNvPr>
              <p:cNvSpPr>
                <a:spLocks noEditPoints="1"/>
              </p:cNvSpPr>
              <p:nvPr/>
            </p:nvSpPr>
            <p:spPr bwMode="auto">
              <a:xfrm>
                <a:off x="2803526" y="8586781"/>
                <a:ext cx="379413" cy="517525"/>
              </a:xfrm>
              <a:custGeom>
                <a:avLst/>
                <a:gdLst/>
                <a:ahLst/>
                <a:cxnLst>
                  <a:cxn ang="0">
                    <a:pos x="1988" y="2624"/>
                  </a:cxn>
                  <a:cxn ang="0">
                    <a:pos x="1649" y="2624"/>
                  </a:cxn>
                  <a:cxn ang="0">
                    <a:pos x="1301" y="970"/>
                  </a:cxn>
                  <a:cxn ang="0">
                    <a:pos x="1396" y="741"/>
                  </a:cxn>
                  <a:cxn ang="0">
                    <a:pos x="1191" y="438"/>
                  </a:cxn>
                  <a:cxn ang="0">
                    <a:pos x="1191" y="125"/>
                  </a:cxn>
                  <a:cxn ang="0">
                    <a:pos x="1071" y="0"/>
                  </a:cxn>
                  <a:cxn ang="0">
                    <a:pos x="951" y="125"/>
                  </a:cxn>
                  <a:cxn ang="0">
                    <a:pos x="951" y="438"/>
                  </a:cxn>
                  <a:cxn ang="0">
                    <a:pos x="746" y="741"/>
                  </a:cxn>
                  <a:cxn ang="0">
                    <a:pos x="840" y="970"/>
                  </a:cxn>
                  <a:cxn ang="0">
                    <a:pos x="475" y="2624"/>
                  </a:cxn>
                  <a:cxn ang="0">
                    <a:pos x="112" y="2624"/>
                  </a:cxn>
                  <a:cxn ang="0">
                    <a:pos x="0" y="2743"/>
                  </a:cxn>
                  <a:cxn ang="0">
                    <a:pos x="112" y="2863"/>
                  </a:cxn>
                  <a:cxn ang="0">
                    <a:pos x="1988" y="2863"/>
                  </a:cxn>
                  <a:cxn ang="0">
                    <a:pos x="2100" y="2743"/>
                  </a:cxn>
                  <a:cxn ang="0">
                    <a:pos x="1988" y="2624"/>
                  </a:cxn>
                  <a:cxn ang="0">
                    <a:pos x="1071" y="1066"/>
                  </a:cxn>
                  <a:cxn ang="0">
                    <a:pos x="1109" y="1064"/>
                  </a:cxn>
                  <a:cxn ang="0">
                    <a:pos x="1186" y="1456"/>
                  </a:cxn>
                  <a:cxn ang="0">
                    <a:pos x="953" y="1456"/>
                  </a:cxn>
                  <a:cxn ang="0">
                    <a:pos x="1035" y="1064"/>
                  </a:cxn>
                  <a:cxn ang="0">
                    <a:pos x="1071" y="1066"/>
                  </a:cxn>
                  <a:cxn ang="0">
                    <a:pos x="912" y="1657"/>
                  </a:cxn>
                  <a:cxn ang="0">
                    <a:pos x="1225" y="1657"/>
                  </a:cxn>
                  <a:cxn ang="0">
                    <a:pos x="1291" y="1991"/>
                  </a:cxn>
                  <a:cxn ang="0">
                    <a:pos x="842" y="1991"/>
                  </a:cxn>
                  <a:cxn ang="0">
                    <a:pos x="912" y="1657"/>
                  </a:cxn>
                  <a:cxn ang="0">
                    <a:pos x="801" y="2184"/>
                  </a:cxn>
                  <a:cxn ang="0">
                    <a:pos x="815" y="2185"/>
                  </a:cxn>
                  <a:cxn ang="0">
                    <a:pos x="1316" y="2185"/>
                  </a:cxn>
                  <a:cxn ang="0">
                    <a:pos x="1329" y="2184"/>
                  </a:cxn>
                  <a:cxn ang="0">
                    <a:pos x="1415" y="2624"/>
                  </a:cxn>
                  <a:cxn ang="0">
                    <a:pos x="710" y="2624"/>
                  </a:cxn>
                  <a:cxn ang="0">
                    <a:pos x="801" y="2184"/>
                  </a:cxn>
                  <a:cxn ang="0">
                    <a:pos x="382" y="1162"/>
                  </a:cxn>
                  <a:cxn ang="0">
                    <a:pos x="383" y="1161"/>
                  </a:cxn>
                  <a:cxn ang="0">
                    <a:pos x="477" y="1116"/>
                  </a:cxn>
                  <a:cxn ang="0">
                    <a:pos x="503" y="1019"/>
                  </a:cxn>
                  <a:cxn ang="0">
                    <a:pos x="506" y="1016"/>
                  </a:cxn>
                  <a:cxn ang="0">
                    <a:pos x="369" y="724"/>
                  </a:cxn>
                  <a:cxn ang="0">
                    <a:pos x="489" y="446"/>
                  </a:cxn>
                  <a:cxn ang="0">
                    <a:pos x="491" y="445"/>
                  </a:cxn>
                  <a:cxn ang="0">
                    <a:pos x="469" y="354"/>
                  </a:cxn>
                  <a:cxn ang="0">
                    <a:pos x="383" y="314"/>
                  </a:cxn>
                  <a:cxn ang="0">
                    <a:pos x="383" y="313"/>
                  </a:cxn>
                  <a:cxn ang="0">
                    <a:pos x="186" y="739"/>
                  </a:cxn>
                  <a:cxn ang="0">
                    <a:pos x="382" y="1162"/>
                  </a:cxn>
                  <a:cxn ang="0">
                    <a:pos x="382" y="1162"/>
                  </a:cxn>
                  <a:cxn ang="0">
                    <a:pos x="382" y="1162"/>
                  </a:cxn>
                </a:cxnLst>
                <a:rect l="0" t="0" r="r" b="b"/>
                <a:pathLst>
                  <a:path w="2100" h="2863">
                    <a:moveTo>
                      <a:pt x="1988" y="2624"/>
                    </a:moveTo>
                    <a:cubicBezTo>
                      <a:pt x="1649" y="2624"/>
                      <a:pt x="1649" y="2624"/>
                      <a:pt x="1649" y="2624"/>
                    </a:cubicBezTo>
                    <a:cubicBezTo>
                      <a:pt x="1301" y="970"/>
                      <a:pt x="1301" y="970"/>
                      <a:pt x="1301" y="970"/>
                    </a:cubicBezTo>
                    <a:cubicBezTo>
                      <a:pt x="1360" y="912"/>
                      <a:pt x="1396" y="830"/>
                      <a:pt x="1396" y="741"/>
                    </a:cubicBezTo>
                    <a:cubicBezTo>
                      <a:pt x="1396" y="603"/>
                      <a:pt x="1311" y="486"/>
                      <a:pt x="1191" y="438"/>
                    </a:cubicBezTo>
                    <a:cubicBezTo>
                      <a:pt x="1191" y="125"/>
                      <a:pt x="1191" y="125"/>
                      <a:pt x="1191" y="125"/>
                    </a:cubicBezTo>
                    <a:cubicBezTo>
                      <a:pt x="1191" y="56"/>
                      <a:pt x="1137" y="0"/>
                      <a:pt x="1071" y="0"/>
                    </a:cubicBezTo>
                    <a:cubicBezTo>
                      <a:pt x="1005" y="0"/>
                      <a:pt x="951" y="56"/>
                      <a:pt x="951" y="125"/>
                    </a:cubicBezTo>
                    <a:cubicBezTo>
                      <a:pt x="951" y="438"/>
                      <a:pt x="951" y="438"/>
                      <a:pt x="951" y="438"/>
                    </a:cubicBezTo>
                    <a:cubicBezTo>
                      <a:pt x="831" y="486"/>
                      <a:pt x="746" y="603"/>
                      <a:pt x="746" y="741"/>
                    </a:cubicBezTo>
                    <a:cubicBezTo>
                      <a:pt x="746" y="830"/>
                      <a:pt x="782" y="911"/>
                      <a:pt x="840" y="970"/>
                    </a:cubicBezTo>
                    <a:cubicBezTo>
                      <a:pt x="475" y="2624"/>
                      <a:pt x="475" y="2624"/>
                      <a:pt x="475" y="2624"/>
                    </a:cubicBezTo>
                    <a:cubicBezTo>
                      <a:pt x="112" y="2624"/>
                      <a:pt x="112" y="2624"/>
                      <a:pt x="112" y="2624"/>
                    </a:cubicBezTo>
                    <a:cubicBezTo>
                      <a:pt x="51" y="2624"/>
                      <a:pt x="0" y="2678"/>
                      <a:pt x="0" y="2743"/>
                    </a:cubicBezTo>
                    <a:cubicBezTo>
                      <a:pt x="0" y="2809"/>
                      <a:pt x="51" y="2863"/>
                      <a:pt x="112" y="2863"/>
                    </a:cubicBezTo>
                    <a:cubicBezTo>
                      <a:pt x="1988" y="2863"/>
                      <a:pt x="1988" y="2863"/>
                      <a:pt x="1988" y="2863"/>
                    </a:cubicBezTo>
                    <a:cubicBezTo>
                      <a:pt x="2049" y="2863"/>
                      <a:pt x="2100" y="2809"/>
                      <a:pt x="2100" y="2743"/>
                    </a:cubicBezTo>
                    <a:cubicBezTo>
                      <a:pt x="2100" y="2678"/>
                      <a:pt x="2049" y="2624"/>
                      <a:pt x="1988" y="2624"/>
                    </a:cubicBezTo>
                    <a:close/>
                    <a:moveTo>
                      <a:pt x="1071" y="1066"/>
                    </a:moveTo>
                    <a:cubicBezTo>
                      <a:pt x="1084" y="1066"/>
                      <a:pt x="1096" y="1065"/>
                      <a:pt x="1109" y="1064"/>
                    </a:cubicBezTo>
                    <a:cubicBezTo>
                      <a:pt x="1186" y="1456"/>
                      <a:pt x="1186" y="1456"/>
                      <a:pt x="1186" y="1456"/>
                    </a:cubicBezTo>
                    <a:cubicBezTo>
                      <a:pt x="953" y="1456"/>
                      <a:pt x="953" y="1456"/>
                      <a:pt x="953" y="1456"/>
                    </a:cubicBezTo>
                    <a:cubicBezTo>
                      <a:pt x="1035" y="1064"/>
                      <a:pt x="1035" y="1064"/>
                      <a:pt x="1035" y="1064"/>
                    </a:cubicBezTo>
                    <a:cubicBezTo>
                      <a:pt x="1047" y="1065"/>
                      <a:pt x="1059" y="1066"/>
                      <a:pt x="1071" y="1066"/>
                    </a:cubicBezTo>
                    <a:close/>
                    <a:moveTo>
                      <a:pt x="912" y="1657"/>
                    </a:moveTo>
                    <a:cubicBezTo>
                      <a:pt x="1225" y="1657"/>
                      <a:pt x="1225" y="1657"/>
                      <a:pt x="1225" y="1657"/>
                    </a:cubicBezTo>
                    <a:cubicBezTo>
                      <a:pt x="1291" y="1991"/>
                      <a:pt x="1291" y="1991"/>
                      <a:pt x="1291" y="1991"/>
                    </a:cubicBezTo>
                    <a:cubicBezTo>
                      <a:pt x="842" y="1991"/>
                      <a:pt x="842" y="1991"/>
                      <a:pt x="842" y="1991"/>
                    </a:cubicBezTo>
                    <a:lnTo>
                      <a:pt x="912" y="1657"/>
                    </a:lnTo>
                    <a:close/>
                    <a:moveTo>
                      <a:pt x="801" y="2184"/>
                    </a:moveTo>
                    <a:cubicBezTo>
                      <a:pt x="806" y="2185"/>
                      <a:pt x="811" y="2185"/>
                      <a:pt x="815" y="2185"/>
                    </a:cubicBezTo>
                    <a:cubicBezTo>
                      <a:pt x="1316" y="2185"/>
                      <a:pt x="1316" y="2185"/>
                      <a:pt x="1316" y="2185"/>
                    </a:cubicBezTo>
                    <a:cubicBezTo>
                      <a:pt x="1320" y="2185"/>
                      <a:pt x="1325" y="2185"/>
                      <a:pt x="1329" y="2184"/>
                    </a:cubicBezTo>
                    <a:cubicBezTo>
                      <a:pt x="1415" y="2624"/>
                      <a:pt x="1415" y="2624"/>
                      <a:pt x="1415" y="2624"/>
                    </a:cubicBezTo>
                    <a:cubicBezTo>
                      <a:pt x="710" y="2624"/>
                      <a:pt x="710" y="2624"/>
                      <a:pt x="710" y="2624"/>
                    </a:cubicBezTo>
                    <a:lnTo>
                      <a:pt x="801" y="2184"/>
                    </a:lnTo>
                    <a:close/>
                    <a:moveTo>
                      <a:pt x="382" y="1162"/>
                    </a:moveTo>
                    <a:cubicBezTo>
                      <a:pt x="383" y="1161"/>
                      <a:pt x="383" y="1161"/>
                      <a:pt x="383" y="1161"/>
                    </a:cubicBezTo>
                    <a:cubicBezTo>
                      <a:pt x="403" y="1175"/>
                      <a:pt x="446" y="1156"/>
                      <a:pt x="477" y="1116"/>
                    </a:cubicBezTo>
                    <a:cubicBezTo>
                      <a:pt x="508" y="1079"/>
                      <a:pt x="518" y="1037"/>
                      <a:pt x="503" y="1019"/>
                    </a:cubicBezTo>
                    <a:cubicBezTo>
                      <a:pt x="506" y="1016"/>
                      <a:pt x="506" y="1016"/>
                      <a:pt x="506" y="1016"/>
                    </a:cubicBezTo>
                    <a:cubicBezTo>
                      <a:pt x="422" y="945"/>
                      <a:pt x="369" y="840"/>
                      <a:pt x="369" y="724"/>
                    </a:cubicBezTo>
                    <a:cubicBezTo>
                      <a:pt x="369" y="614"/>
                      <a:pt x="415" y="517"/>
                      <a:pt x="489" y="446"/>
                    </a:cubicBezTo>
                    <a:cubicBezTo>
                      <a:pt x="489" y="446"/>
                      <a:pt x="490" y="446"/>
                      <a:pt x="491" y="445"/>
                    </a:cubicBezTo>
                    <a:cubicBezTo>
                      <a:pt x="509" y="431"/>
                      <a:pt x="499" y="390"/>
                      <a:pt x="469" y="354"/>
                    </a:cubicBezTo>
                    <a:cubicBezTo>
                      <a:pt x="439" y="319"/>
                      <a:pt x="402" y="301"/>
                      <a:pt x="383" y="314"/>
                    </a:cubicBezTo>
                    <a:cubicBezTo>
                      <a:pt x="383" y="313"/>
                      <a:pt x="383" y="313"/>
                      <a:pt x="383" y="313"/>
                    </a:cubicBezTo>
                    <a:cubicBezTo>
                      <a:pt x="262" y="416"/>
                      <a:pt x="186" y="569"/>
                      <a:pt x="186" y="739"/>
                    </a:cubicBezTo>
                    <a:cubicBezTo>
                      <a:pt x="186" y="907"/>
                      <a:pt x="262" y="1058"/>
                      <a:pt x="382" y="1162"/>
                    </a:cubicBezTo>
                    <a:close/>
                    <a:moveTo>
                      <a:pt x="382" y="1162"/>
                    </a:moveTo>
                    <a:cubicBezTo>
                      <a:pt x="382" y="1162"/>
                      <a:pt x="382" y="1162"/>
                      <a:pt x="382" y="1162"/>
                    </a:cubicBezTo>
                  </a:path>
                </a:pathLst>
              </a:custGeom>
              <a:grpFill/>
              <a:ln w="9525">
                <a:noFill/>
                <a:round/>
                <a:headEnd/>
                <a:tailEnd/>
              </a:ln>
            </p:spPr>
            <p:txBody>
              <a:bodyPr vert="horz" wrap="square" lIns="477686" tIns="238844" rIns="477686" bIns="238844" numCol="1" anchor="t" anchorCtr="0" compatLnSpc="1">
                <a:prstTxWarp prst="textNoShape">
                  <a:avLst/>
                </a:prstTxWarp>
              </a:bodyPr>
              <a:lstStyle/>
              <a:p>
                <a:pPr defTabSz="4777489">
                  <a:defRPr/>
                </a:pPr>
                <a:endParaRPr lang="zh-CN" altLang="en-US" sz="1398" kern="0">
                  <a:solidFill>
                    <a:prstClr val="white"/>
                  </a:solidFill>
                  <a:latin typeface="+mj-lt"/>
                  <a:ea typeface="微软雅黑" panose="020B0503020204020204" pitchFamily="34" charset="-122"/>
                  <a:cs typeface="Arial" panose="020B0604020202020204" pitchFamily="34" charset="0"/>
                </a:endParaRPr>
              </a:p>
            </p:txBody>
          </p:sp>
          <p:sp>
            <p:nvSpPr>
              <p:cNvPr id="137" name="Freeform 7">
                <a:extLst>
                  <a:ext uri="{FF2B5EF4-FFF2-40B4-BE49-F238E27FC236}">
                    <a16:creationId xmlns:a16="http://schemas.microsoft.com/office/drawing/2014/main" id="{2162C1B2-9AA7-470D-1E6E-72E67DC02FF3}"/>
                  </a:ext>
                </a:extLst>
              </p:cNvPr>
              <p:cNvSpPr>
                <a:spLocks noEditPoints="1"/>
              </p:cNvSpPr>
              <p:nvPr/>
            </p:nvSpPr>
            <p:spPr bwMode="auto">
              <a:xfrm>
                <a:off x="2770188" y="8604251"/>
                <a:ext cx="388938" cy="234950"/>
              </a:xfrm>
              <a:custGeom>
                <a:avLst/>
                <a:gdLst/>
                <a:ahLst/>
                <a:cxnLst>
                  <a:cxn ang="0">
                    <a:pos x="295" y="1283"/>
                  </a:cxn>
                  <a:cxn ang="0">
                    <a:pos x="298" y="1287"/>
                  </a:cxn>
                  <a:cxn ang="0">
                    <a:pos x="394" y="1243"/>
                  </a:cxn>
                  <a:cxn ang="0">
                    <a:pos x="418" y="1143"/>
                  </a:cxn>
                  <a:cxn ang="0">
                    <a:pos x="419" y="1142"/>
                  </a:cxn>
                  <a:cxn ang="0">
                    <a:pos x="190" y="648"/>
                  </a:cxn>
                  <a:cxn ang="0">
                    <a:pos x="423" y="152"/>
                  </a:cxn>
                  <a:cxn ang="0">
                    <a:pos x="422" y="151"/>
                  </a:cxn>
                  <a:cxn ang="0">
                    <a:pos x="395" y="55"/>
                  </a:cxn>
                  <a:cxn ang="0">
                    <a:pos x="306" y="7"/>
                  </a:cxn>
                  <a:cxn ang="0">
                    <a:pos x="305" y="5"/>
                  </a:cxn>
                  <a:cxn ang="0">
                    <a:pos x="300" y="10"/>
                  </a:cxn>
                  <a:cxn ang="0">
                    <a:pos x="299" y="11"/>
                  </a:cxn>
                  <a:cxn ang="0">
                    <a:pos x="297" y="12"/>
                  </a:cxn>
                  <a:cxn ang="0">
                    <a:pos x="1" y="649"/>
                  </a:cxn>
                  <a:cxn ang="0">
                    <a:pos x="295" y="1283"/>
                  </a:cxn>
                  <a:cxn ang="0">
                    <a:pos x="2152" y="649"/>
                  </a:cxn>
                  <a:cxn ang="0">
                    <a:pos x="1956" y="225"/>
                  </a:cxn>
                  <a:cxn ang="0">
                    <a:pos x="1955" y="226"/>
                  </a:cxn>
                  <a:cxn ang="0">
                    <a:pos x="1861" y="271"/>
                  </a:cxn>
                  <a:cxn ang="0">
                    <a:pos x="1835" y="368"/>
                  </a:cxn>
                  <a:cxn ang="0">
                    <a:pos x="1832" y="371"/>
                  </a:cxn>
                  <a:cxn ang="0">
                    <a:pos x="1969" y="663"/>
                  </a:cxn>
                  <a:cxn ang="0">
                    <a:pos x="1850" y="940"/>
                  </a:cxn>
                  <a:cxn ang="0">
                    <a:pos x="1847" y="942"/>
                  </a:cxn>
                  <a:cxn ang="0">
                    <a:pos x="1869" y="1032"/>
                  </a:cxn>
                  <a:cxn ang="0">
                    <a:pos x="1955" y="1073"/>
                  </a:cxn>
                  <a:cxn ang="0">
                    <a:pos x="1955" y="1074"/>
                  </a:cxn>
                  <a:cxn ang="0">
                    <a:pos x="2152" y="649"/>
                  </a:cxn>
                  <a:cxn ang="0">
                    <a:pos x="2152" y="649"/>
                  </a:cxn>
                  <a:cxn ang="0">
                    <a:pos x="2152" y="649"/>
                  </a:cxn>
                </a:cxnLst>
                <a:rect l="0" t="0" r="r" b="b"/>
                <a:pathLst>
                  <a:path w="2152" h="1303">
                    <a:moveTo>
                      <a:pt x="295" y="1283"/>
                    </a:moveTo>
                    <a:cubicBezTo>
                      <a:pt x="296" y="1284"/>
                      <a:pt x="297" y="1286"/>
                      <a:pt x="298" y="1287"/>
                    </a:cubicBezTo>
                    <a:cubicBezTo>
                      <a:pt x="319" y="1303"/>
                      <a:pt x="361" y="1283"/>
                      <a:pt x="394" y="1243"/>
                    </a:cubicBezTo>
                    <a:cubicBezTo>
                      <a:pt x="427" y="1203"/>
                      <a:pt x="437" y="1159"/>
                      <a:pt x="418" y="1143"/>
                    </a:cubicBezTo>
                    <a:cubicBezTo>
                      <a:pt x="419" y="1142"/>
                      <a:pt x="419" y="1142"/>
                      <a:pt x="419" y="1142"/>
                    </a:cubicBezTo>
                    <a:cubicBezTo>
                      <a:pt x="279" y="1021"/>
                      <a:pt x="190" y="845"/>
                      <a:pt x="190" y="648"/>
                    </a:cubicBezTo>
                    <a:cubicBezTo>
                      <a:pt x="190" y="449"/>
                      <a:pt x="281" y="272"/>
                      <a:pt x="423" y="152"/>
                    </a:cubicBezTo>
                    <a:cubicBezTo>
                      <a:pt x="422" y="151"/>
                      <a:pt x="422" y="151"/>
                      <a:pt x="422" y="151"/>
                    </a:cubicBezTo>
                    <a:cubicBezTo>
                      <a:pt x="435" y="131"/>
                      <a:pt x="424" y="91"/>
                      <a:pt x="395" y="55"/>
                    </a:cubicBezTo>
                    <a:cubicBezTo>
                      <a:pt x="366" y="19"/>
                      <a:pt x="329" y="0"/>
                      <a:pt x="306" y="7"/>
                    </a:cubicBezTo>
                    <a:cubicBezTo>
                      <a:pt x="305" y="5"/>
                      <a:pt x="305" y="5"/>
                      <a:pt x="305" y="5"/>
                    </a:cubicBezTo>
                    <a:cubicBezTo>
                      <a:pt x="303" y="7"/>
                      <a:pt x="302" y="8"/>
                      <a:pt x="300" y="10"/>
                    </a:cubicBezTo>
                    <a:cubicBezTo>
                      <a:pt x="300" y="10"/>
                      <a:pt x="299" y="10"/>
                      <a:pt x="299" y="11"/>
                    </a:cubicBezTo>
                    <a:cubicBezTo>
                      <a:pt x="298" y="11"/>
                      <a:pt x="298" y="12"/>
                      <a:pt x="297" y="12"/>
                    </a:cubicBezTo>
                    <a:cubicBezTo>
                      <a:pt x="116" y="167"/>
                      <a:pt x="1" y="395"/>
                      <a:pt x="1" y="649"/>
                    </a:cubicBezTo>
                    <a:cubicBezTo>
                      <a:pt x="0" y="901"/>
                      <a:pt x="114" y="1128"/>
                      <a:pt x="295" y="1283"/>
                    </a:cubicBezTo>
                    <a:close/>
                    <a:moveTo>
                      <a:pt x="2152" y="649"/>
                    </a:moveTo>
                    <a:cubicBezTo>
                      <a:pt x="2152" y="480"/>
                      <a:pt x="2076" y="328"/>
                      <a:pt x="1956" y="225"/>
                    </a:cubicBezTo>
                    <a:cubicBezTo>
                      <a:pt x="1955" y="226"/>
                      <a:pt x="1955" y="226"/>
                      <a:pt x="1955" y="226"/>
                    </a:cubicBezTo>
                    <a:cubicBezTo>
                      <a:pt x="1935" y="211"/>
                      <a:pt x="1892" y="231"/>
                      <a:pt x="1861" y="271"/>
                    </a:cubicBezTo>
                    <a:cubicBezTo>
                      <a:pt x="1830" y="308"/>
                      <a:pt x="1820" y="350"/>
                      <a:pt x="1835" y="368"/>
                    </a:cubicBezTo>
                    <a:cubicBezTo>
                      <a:pt x="1832" y="371"/>
                      <a:pt x="1832" y="371"/>
                      <a:pt x="1832" y="371"/>
                    </a:cubicBezTo>
                    <a:cubicBezTo>
                      <a:pt x="1916" y="442"/>
                      <a:pt x="1969" y="547"/>
                      <a:pt x="1969" y="663"/>
                    </a:cubicBezTo>
                    <a:cubicBezTo>
                      <a:pt x="1969" y="772"/>
                      <a:pt x="1923" y="870"/>
                      <a:pt x="1850" y="940"/>
                    </a:cubicBezTo>
                    <a:cubicBezTo>
                      <a:pt x="1849" y="941"/>
                      <a:pt x="1848" y="941"/>
                      <a:pt x="1847" y="942"/>
                    </a:cubicBezTo>
                    <a:cubicBezTo>
                      <a:pt x="1829" y="956"/>
                      <a:pt x="1839" y="996"/>
                      <a:pt x="1869" y="1032"/>
                    </a:cubicBezTo>
                    <a:cubicBezTo>
                      <a:pt x="1899" y="1068"/>
                      <a:pt x="1936" y="1086"/>
                      <a:pt x="1955" y="1073"/>
                    </a:cubicBezTo>
                    <a:cubicBezTo>
                      <a:pt x="1955" y="1074"/>
                      <a:pt x="1955" y="1074"/>
                      <a:pt x="1955" y="1074"/>
                    </a:cubicBezTo>
                    <a:cubicBezTo>
                      <a:pt x="2075" y="971"/>
                      <a:pt x="2152" y="818"/>
                      <a:pt x="2152" y="649"/>
                    </a:cubicBezTo>
                    <a:close/>
                    <a:moveTo>
                      <a:pt x="2152" y="649"/>
                    </a:moveTo>
                    <a:cubicBezTo>
                      <a:pt x="2152" y="649"/>
                      <a:pt x="2152" y="649"/>
                      <a:pt x="2152" y="649"/>
                    </a:cubicBezTo>
                  </a:path>
                </a:pathLst>
              </a:custGeom>
              <a:grpFill/>
              <a:ln w="9525">
                <a:noFill/>
                <a:round/>
                <a:headEnd/>
                <a:tailEnd/>
              </a:ln>
            </p:spPr>
            <p:txBody>
              <a:bodyPr vert="horz" wrap="square" lIns="477686" tIns="238844" rIns="477686" bIns="238844" numCol="1" anchor="t" anchorCtr="0" compatLnSpc="1">
                <a:prstTxWarp prst="textNoShape">
                  <a:avLst/>
                </a:prstTxWarp>
              </a:bodyPr>
              <a:lstStyle/>
              <a:p>
                <a:pPr defTabSz="4777489">
                  <a:defRPr/>
                </a:pPr>
                <a:endParaRPr lang="zh-CN" altLang="en-US" sz="1398" kern="0">
                  <a:solidFill>
                    <a:prstClr val="white"/>
                  </a:solidFill>
                  <a:latin typeface="+mj-lt"/>
                  <a:ea typeface="微软雅黑" panose="020B0503020204020204" pitchFamily="34" charset="-122"/>
                  <a:cs typeface="Arial" panose="020B0604020202020204" pitchFamily="34" charset="0"/>
                </a:endParaRPr>
              </a:p>
            </p:txBody>
          </p:sp>
          <p:sp>
            <p:nvSpPr>
              <p:cNvPr id="138" name="Freeform 8">
                <a:extLst>
                  <a:ext uri="{FF2B5EF4-FFF2-40B4-BE49-F238E27FC236}">
                    <a16:creationId xmlns:a16="http://schemas.microsoft.com/office/drawing/2014/main" id="{47317074-6462-B9A2-989C-EC6A5534A934}"/>
                  </a:ext>
                </a:extLst>
              </p:cNvPr>
              <p:cNvSpPr>
                <a:spLocks noEditPoints="1"/>
              </p:cNvSpPr>
              <p:nvPr/>
            </p:nvSpPr>
            <p:spPr bwMode="auto">
              <a:xfrm>
                <a:off x="3148013" y="8602663"/>
                <a:ext cx="77788" cy="234950"/>
              </a:xfrm>
              <a:custGeom>
                <a:avLst/>
                <a:gdLst/>
                <a:ahLst/>
                <a:cxnLst>
                  <a:cxn ang="0">
                    <a:pos x="437" y="653"/>
                  </a:cxn>
                  <a:cxn ang="0">
                    <a:pos x="142" y="20"/>
                  </a:cxn>
                  <a:cxn ang="0">
                    <a:pos x="139" y="16"/>
                  </a:cxn>
                  <a:cxn ang="0">
                    <a:pos x="42" y="60"/>
                  </a:cxn>
                  <a:cxn ang="0">
                    <a:pos x="18" y="160"/>
                  </a:cxn>
                  <a:cxn ang="0">
                    <a:pos x="17" y="161"/>
                  </a:cxn>
                  <a:cxn ang="0">
                    <a:pos x="246" y="655"/>
                  </a:cxn>
                  <a:cxn ang="0">
                    <a:pos x="14" y="1151"/>
                  </a:cxn>
                  <a:cxn ang="0">
                    <a:pos x="15" y="1152"/>
                  </a:cxn>
                  <a:cxn ang="0">
                    <a:pos x="42" y="1248"/>
                  </a:cxn>
                  <a:cxn ang="0">
                    <a:pos x="130" y="1296"/>
                  </a:cxn>
                  <a:cxn ang="0">
                    <a:pos x="132" y="1298"/>
                  </a:cxn>
                  <a:cxn ang="0">
                    <a:pos x="137" y="1293"/>
                  </a:cxn>
                  <a:cxn ang="0">
                    <a:pos x="138" y="1292"/>
                  </a:cxn>
                  <a:cxn ang="0">
                    <a:pos x="140" y="1290"/>
                  </a:cxn>
                  <a:cxn ang="0">
                    <a:pos x="436" y="655"/>
                  </a:cxn>
                  <a:cxn ang="0">
                    <a:pos x="436" y="653"/>
                  </a:cxn>
                  <a:cxn ang="0">
                    <a:pos x="437" y="653"/>
                  </a:cxn>
                  <a:cxn ang="0">
                    <a:pos x="437" y="653"/>
                  </a:cxn>
                  <a:cxn ang="0">
                    <a:pos x="437" y="653"/>
                  </a:cxn>
                </a:cxnLst>
                <a:rect l="0" t="0" r="r" b="b"/>
                <a:pathLst>
                  <a:path w="437" h="1303">
                    <a:moveTo>
                      <a:pt x="437" y="653"/>
                    </a:moveTo>
                    <a:cubicBezTo>
                      <a:pt x="437" y="400"/>
                      <a:pt x="322" y="174"/>
                      <a:pt x="142" y="20"/>
                    </a:cubicBezTo>
                    <a:cubicBezTo>
                      <a:pt x="141" y="19"/>
                      <a:pt x="140" y="17"/>
                      <a:pt x="139" y="16"/>
                    </a:cubicBezTo>
                    <a:cubicBezTo>
                      <a:pt x="118" y="0"/>
                      <a:pt x="75" y="20"/>
                      <a:pt x="42" y="60"/>
                    </a:cubicBezTo>
                    <a:cubicBezTo>
                      <a:pt x="10" y="99"/>
                      <a:pt x="0" y="144"/>
                      <a:pt x="18" y="160"/>
                    </a:cubicBezTo>
                    <a:cubicBezTo>
                      <a:pt x="17" y="161"/>
                      <a:pt x="17" y="161"/>
                      <a:pt x="17" y="161"/>
                    </a:cubicBezTo>
                    <a:cubicBezTo>
                      <a:pt x="158" y="281"/>
                      <a:pt x="246" y="458"/>
                      <a:pt x="246" y="655"/>
                    </a:cubicBezTo>
                    <a:cubicBezTo>
                      <a:pt x="246" y="854"/>
                      <a:pt x="156" y="1031"/>
                      <a:pt x="14" y="1151"/>
                    </a:cubicBezTo>
                    <a:cubicBezTo>
                      <a:pt x="15" y="1152"/>
                      <a:pt x="15" y="1152"/>
                      <a:pt x="15" y="1152"/>
                    </a:cubicBezTo>
                    <a:cubicBezTo>
                      <a:pt x="1" y="1171"/>
                      <a:pt x="13" y="1212"/>
                      <a:pt x="42" y="1248"/>
                    </a:cubicBezTo>
                    <a:cubicBezTo>
                      <a:pt x="71" y="1284"/>
                      <a:pt x="108" y="1303"/>
                      <a:pt x="130" y="1296"/>
                    </a:cubicBezTo>
                    <a:cubicBezTo>
                      <a:pt x="132" y="1298"/>
                      <a:pt x="132" y="1298"/>
                      <a:pt x="132" y="1298"/>
                    </a:cubicBezTo>
                    <a:cubicBezTo>
                      <a:pt x="133" y="1296"/>
                      <a:pt x="135" y="1295"/>
                      <a:pt x="137" y="1293"/>
                    </a:cubicBezTo>
                    <a:cubicBezTo>
                      <a:pt x="137" y="1293"/>
                      <a:pt x="138" y="1293"/>
                      <a:pt x="138" y="1292"/>
                    </a:cubicBezTo>
                    <a:cubicBezTo>
                      <a:pt x="139" y="1292"/>
                      <a:pt x="139" y="1291"/>
                      <a:pt x="140" y="1290"/>
                    </a:cubicBezTo>
                    <a:cubicBezTo>
                      <a:pt x="321" y="1136"/>
                      <a:pt x="436" y="909"/>
                      <a:pt x="436" y="655"/>
                    </a:cubicBezTo>
                    <a:cubicBezTo>
                      <a:pt x="436" y="653"/>
                      <a:pt x="436" y="653"/>
                      <a:pt x="436" y="653"/>
                    </a:cubicBezTo>
                    <a:lnTo>
                      <a:pt x="437" y="653"/>
                    </a:lnTo>
                    <a:close/>
                    <a:moveTo>
                      <a:pt x="437" y="653"/>
                    </a:moveTo>
                    <a:cubicBezTo>
                      <a:pt x="437" y="653"/>
                      <a:pt x="437" y="653"/>
                      <a:pt x="437" y="653"/>
                    </a:cubicBezTo>
                  </a:path>
                </a:pathLst>
              </a:custGeom>
              <a:grpFill/>
              <a:ln w="9525">
                <a:noFill/>
                <a:round/>
                <a:headEnd/>
                <a:tailEnd/>
              </a:ln>
            </p:spPr>
            <p:txBody>
              <a:bodyPr vert="horz" wrap="square" lIns="477686" tIns="238844" rIns="477686" bIns="238844" numCol="1" anchor="t" anchorCtr="0" compatLnSpc="1">
                <a:prstTxWarp prst="textNoShape">
                  <a:avLst/>
                </a:prstTxWarp>
              </a:bodyPr>
              <a:lstStyle/>
              <a:p>
                <a:pPr defTabSz="4777489">
                  <a:defRPr/>
                </a:pPr>
                <a:endParaRPr lang="zh-CN" altLang="en-US" sz="1398" kern="0">
                  <a:solidFill>
                    <a:prstClr val="white"/>
                  </a:solidFill>
                  <a:latin typeface="+mj-lt"/>
                  <a:ea typeface="微软雅黑" panose="020B0503020204020204" pitchFamily="34" charset="-122"/>
                  <a:cs typeface="Arial" panose="020B0604020202020204" pitchFamily="34" charset="0"/>
                </a:endParaRPr>
              </a:p>
            </p:txBody>
          </p:sp>
        </p:grpSp>
        <p:grpSp>
          <p:nvGrpSpPr>
            <p:cNvPr id="40" name="组合 227">
              <a:extLst>
                <a:ext uri="{FF2B5EF4-FFF2-40B4-BE49-F238E27FC236}">
                  <a16:creationId xmlns:a16="http://schemas.microsoft.com/office/drawing/2014/main" id="{BBA74CE8-1EF8-EB11-9486-E199347A52C6}"/>
                </a:ext>
              </a:extLst>
            </p:cNvPr>
            <p:cNvGrpSpPr>
              <a:grpSpLocks noChangeAspect="1"/>
            </p:cNvGrpSpPr>
            <p:nvPr/>
          </p:nvGrpSpPr>
          <p:grpSpPr>
            <a:xfrm flipH="1">
              <a:off x="4903727" y="3756171"/>
              <a:ext cx="250929" cy="298274"/>
              <a:chOff x="2770188" y="8586796"/>
              <a:chExt cx="455613" cy="517526"/>
            </a:xfrm>
            <a:solidFill>
              <a:srgbClr val="15B0E8"/>
            </a:solidFill>
            <a:effectLst>
              <a:outerShdw blurRad="63500" sx="102000" sy="102000" algn="ctr" rotWithShape="0">
                <a:prstClr val="black">
                  <a:alpha val="40000"/>
                </a:prstClr>
              </a:outerShdw>
            </a:effectLst>
          </p:grpSpPr>
          <p:sp>
            <p:nvSpPr>
              <p:cNvPr id="133" name="Freeform 6">
                <a:extLst>
                  <a:ext uri="{FF2B5EF4-FFF2-40B4-BE49-F238E27FC236}">
                    <a16:creationId xmlns:a16="http://schemas.microsoft.com/office/drawing/2014/main" id="{9B0F3897-32CE-C8E1-36AA-7D6DCA02691F}"/>
                  </a:ext>
                </a:extLst>
              </p:cNvPr>
              <p:cNvSpPr>
                <a:spLocks noEditPoints="1"/>
              </p:cNvSpPr>
              <p:nvPr/>
            </p:nvSpPr>
            <p:spPr bwMode="auto">
              <a:xfrm>
                <a:off x="2803526" y="8586796"/>
                <a:ext cx="379413" cy="517526"/>
              </a:xfrm>
              <a:custGeom>
                <a:avLst/>
                <a:gdLst/>
                <a:ahLst/>
                <a:cxnLst>
                  <a:cxn ang="0">
                    <a:pos x="1988" y="2624"/>
                  </a:cxn>
                  <a:cxn ang="0">
                    <a:pos x="1649" y="2624"/>
                  </a:cxn>
                  <a:cxn ang="0">
                    <a:pos x="1301" y="970"/>
                  </a:cxn>
                  <a:cxn ang="0">
                    <a:pos x="1396" y="741"/>
                  </a:cxn>
                  <a:cxn ang="0">
                    <a:pos x="1191" y="438"/>
                  </a:cxn>
                  <a:cxn ang="0">
                    <a:pos x="1191" y="125"/>
                  </a:cxn>
                  <a:cxn ang="0">
                    <a:pos x="1071" y="0"/>
                  </a:cxn>
                  <a:cxn ang="0">
                    <a:pos x="951" y="125"/>
                  </a:cxn>
                  <a:cxn ang="0">
                    <a:pos x="951" y="438"/>
                  </a:cxn>
                  <a:cxn ang="0">
                    <a:pos x="746" y="741"/>
                  </a:cxn>
                  <a:cxn ang="0">
                    <a:pos x="840" y="970"/>
                  </a:cxn>
                  <a:cxn ang="0">
                    <a:pos x="475" y="2624"/>
                  </a:cxn>
                  <a:cxn ang="0">
                    <a:pos x="112" y="2624"/>
                  </a:cxn>
                  <a:cxn ang="0">
                    <a:pos x="0" y="2743"/>
                  </a:cxn>
                  <a:cxn ang="0">
                    <a:pos x="112" y="2863"/>
                  </a:cxn>
                  <a:cxn ang="0">
                    <a:pos x="1988" y="2863"/>
                  </a:cxn>
                  <a:cxn ang="0">
                    <a:pos x="2100" y="2743"/>
                  </a:cxn>
                  <a:cxn ang="0">
                    <a:pos x="1988" y="2624"/>
                  </a:cxn>
                  <a:cxn ang="0">
                    <a:pos x="1071" y="1066"/>
                  </a:cxn>
                  <a:cxn ang="0">
                    <a:pos x="1109" y="1064"/>
                  </a:cxn>
                  <a:cxn ang="0">
                    <a:pos x="1186" y="1456"/>
                  </a:cxn>
                  <a:cxn ang="0">
                    <a:pos x="953" y="1456"/>
                  </a:cxn>
                  <a:cxn ang="0">
                    <a:pos x="1035" y="1064"/>
                  </a:cxn>
                  <a:cxn ang="0">
                    <a:pos x="1071" y="1066"/>
                  </a:cxn>
                  <a:cxn ang="0">
                    <a:pos x="912" y="1657"/>
                  </a:cxn>
                  <a:cxn ang="0">
                    <a:pos x="1225" y="1657"/>
                  </a:cxn>
                  <a:cxn ang="0">
                    <a:pos x="1291" y="1991"/>
                  </a:cxn>
                  <a:cxn ang="0">
                    <a:pos x="842" y="1991"/>
                  </a:cxn>
                  <a:cxn ang="0">
                    <a:pos x="912" y="1657"/>
                  </a:cxn>
                  <a:cxn ang="0">
                    <a:pos x="801" y="2184"/>
                  </a:cxn>
                  <a:cxn ang="0">
                    <a:pos x="815" y="2185"/>
                  </a:cxn>
                  <a:cxn ang="0">
                    <a:pos x="1316" y="2185"/>
                  </a:cxn>
                  <a:cxn ang="0">
                    <a:pos x="1329" y="2184"/>
                  </a:cxn>
                  <a:cxn ang="0">
                    <a:pos x="1415" y="2624"/>
                  </a:cxn>
                  <a:cxn ang="0">
                    <a:pos x="710" y="2624"/>
                  </a:cxn>
                  <a:cxn ang="0">
                    <a:pos x="801" y="2184"/>
                  </a:cxn>
                  <a:cxn ang="0">
                    <a:pos x="382" y="1162"/>
                  </a:cxn>
                  <a:cxn ang="0">
                    <a:pos x="383" y="1161"/>
                  </a:cxn>
                  <a:cxn ang="0">
                    <a:pos x="477" y="1116"/>
                  </a:cxn>
                  <a:cxn ang="0">
                    <a:pos x="503" y="1019"/>
                  </a:cxn>
                  <a:cxn ang="0">
                    <a:pos x="506" y="1016"/>
                  </a:cxn>
                  <a:cxn ang="0">
                    <a:pos x="369" y="724"/>
                  </a:cxn>
                  <a:cxn ang="0">
                    <a:pos x="489" y="446"/>
                  </a:cxn>
                  <a:cxn ang="0">
                    <a:pos x="491" y="445"/>
                  </a:cxn>
                  <a:cxn ang="0">
                    <a:pos x="469" y="354"/>
                  </a:cxn>
                  <a:cxn ang="0">
                    <a:pos x="383" y="314"/>
                  </a:cxn>
                  <a:cxn ang="0">
                    <a:pos x="383" y="313"/>
                  </a:cxn>
                  <a:cxn ang="0">
                    <a:pos x="186" y="739"/>
                  </a:cxn>
                  <a:cxn ang="0">
                    <a:pos x="382" y="1162"/>
                  </a:cxn>
                  <a:cxn ang="0">
                    <a:pos x="382" y="1162"/>
                  </a:cxn>
                  <a:cxn ang="0">
                    <a:pos x="382" y="1162"/>
                  </a:cxn>
                </a:cxnLst>
                <a:rect l="0" t="0" r="r" b="b"/>
                <a:pathLst>
                  <a:path w="2100" h="2863">
                    <a:moveTo>
                      <a:pt x="1988" y="2624"/>
                    </a:moveTo>
                    <a:cubicBezTo>
                      <a:pt x="1649" y="2624"/>
                      <a:pt x="1649" y="2624"/>
                      <a:pt x="1649" y="2624"/>
                    </a:cubicBezTo>
                    <a:cubicBezTo>
                      <a:pt x="1301" y="970"/>
                      <a:pt x="1301" y="970"/>
                      <a:pt x="1301" y="970"/>
                    </a:cubicBezTo>
                    <a:cubicBezTo>
                      <a:pt x="1360" y="912"/>
                      <a:pt x="1396" y="830"/>
                      <a:pt x="1396" y="741"/>
                    </a:cubicBezTo>
                    <a:cubicBezTo>
                      <a:pt x="1396" y="603"/>
                      <a:pt x="1311" y="486"/>
                      <a:pt x="1191" y="438"/>
                    </a:cubicBezTo>
                    <a:cubicBezTo>
                      <a:pt x="1191" y="125"/>
                      <a:pt x="1191" y="125"/>
                      <a:pt x="1191" y="125"/>
                    </a:cubicBezTo>
                    <a:cubicBezTo>
                      <a:pt x="1191" y="56"/>
                      <a:pt x="1137" y="0"/>
                      <a:pt x="1071" y="0"/>
                    </a:cubicBezTo>
                    <a:cubicBezTo>
                      <a:pt x="1005" y="0"/>
                      <a:pt x="951" y="56"/>
                      <a:pt x="951" y="125"/>
                    </a:cubicBezTo>
                    <a:cubicBezTo>
                      <a:pt x="951" y="438"/>
                      <a:pt x="951" y="438"/>
                      <a:pt x="951" y="438"/>
                    </a:cubicBezTo>
                    <a:cubicBezTo>
                      <a:pt x="831" y="486"/>
                      <a:pt x="746" y="603"/>
                      <a:pt x="746" y="741"/>
                    </a:cubicBezTo>
                    <a:cubicBezTo>
                      <a:pt x="746" y="830"/>
                      <a:pt x="782" y="911"/>
                      <a:pt x="840" y="970"/>
                    </a:cubicBezTo>
                    <a:cubicBezTo>
                      <a:pt x="475" y="2624"/>
                      <a:pt x="475" y="2624"/>
                      <a:pt x="475" y="2624"/>
                    </a:cubicBezTo>
                    <a:cubicBezTo>
                      <a:pt x="112" y="2624"/>
                      <a:pt x="112" y="2624"/>
                      <a:pt x="112" y="2624"/>
                    </a:cubicBezTo>
                    <a:cubicBezTo>
                      <a:pt x="51" y="2624"/>
                      <a:pt x="0" y="2678"/>
                      <a:pt x="0" y="2743"/>
                    </a:cubicBezTo>
                    <a:cubicBezTo>
                      <a:pt x="0" y="2809"/>
                      <a:pt x="51" y="2863"/>
                      <a:pt x="112" y="2863"/>
                    </a:cubicBezTo>
                    <a:cubicBezTo>
                      <a:pt x="1988" y="2863"/>
                      <a:pt x="1988" y="2863"/>
                      <a:pt x="1988" y="2863"/>
                    </a:cubicBezTo>
                    <a:cubicBezTo>
                      <a:pt x="2049" y="2863"/>
                      <a:pt x="2100" y="2809"/>
                      <a:pt x="2100" y="2743"/>
                    </a:cubicBezTo>
                    <a:cubicBezTo>
                      <a:pt x="2100" y="2678"/>
                      <a:pt x="2049" y="2624"/>
                      <a:pt x="1988" y="2624"/>
                    </a:cubicBezTo>
                    <a:close/>
                    <a:moveTo>
                      <a:pt x="1071" y="1066"/>
                    </a:moveTo>
                    <a:cubicBezTo>
                      <a:pt x="1084" y="1066"/>
                      <a:pt x="1096" y="1065"/>
                      <a:pt x="1109" y="1064"/>
                    </a:cubicBezTo>
                    <a:cubicBezTo>
                      <a:pt x="1186" y="1456"/>
                      <a:pt x="1186" y="1456"/>
                      <a:pt x="1186" y="1456"/>
                    </a:cubicBezTo>
                    <a:cubicBezTo>
                      <a:pt x="953" y="1456"/>
                      <a:pt x="953" y="1456"/>
                      <a:pt x="953" y="1456"/>
                    </a:cubicBezTo>
                    <a:cubicBezTo>
                      <a:pt x="1035" y="1064"/>
                      <a:pt x="1035" y="1064"/>
                      <a:pt x="1035" y="1064"/>
                    </a:cubicBezTo>
                    <a:cubicBezTo>
                      <a:pt x="1047" y="1065"/>
                      <a:pt x="1059" y="1066"/>
                      <a:pt x="1071" y="1066"/>
                    </a:cubicBezTo>
                    <a:close/>
                    <a:moveTo>
                      <a:pt x="912" y="1657"/>
                    </a:moveTo>
                    <a:cubicBezTo>
                      <a:pt x="1225" y="1657"/>
                      <a:pt x="1225" y="1657"/>
                      <a:pt x="1225" y="1657"/>
                    </a:cubicBezTo>
                    <a:cubicBezTo>
                      <a:pt x="1291" y="1991"/>
                      <a:pt x="1291" y="1991"/>
                      <a:pt x="1291" y="1991"/>
                    </a:cubicBezTo>
                    <a:cubicBezTo>
                      <a:pt x="842" y="1991"/>
                      <a:pt x="842" y="1991"/>
                      <a:pt x="842" y="1991"/>
                    </a:cubicBezTo>
                    <a:lnTo>
                      <a:pt x="912" y="1657"/>
                    </a:lnTo>
                    <a:close/>
                    <a:moveTo>
                      <a:pt x="801" y="2184"/>
                    </a:moveTo>
                    <a:cubicBezTo>
                      <a:pt x="806" y="2185"/>
                      <a:pt x="811" y="2185"/>
                      <a:pt x="815" y="2185"/>
                    </a:cubicBezTo>
                    <a:cubicBezTo>
                      <a:pt x="1316" y="2185"/>
                      <a:pt x="1316" y="2185"/>
                      <a:pt x="1316" y="2185"/>
                    </a:cubicBezTo>
                    <a:cubicBezTo>
                      <a:pt x="1320" y="2185"/>
                      <a:pt x="1325" y="2185"/>
                      <a:pt x="1329" y="2184"/>
                    </a:cubicBezTo>
                    <a:cubicBezTo>
                      <a:pt x="1415" y="2624"/>
                      <a:pt x="1415" y="2624"/>
                      <a:pt x="1415" y="2624"/>
                    </a:cubicBezTo>
                    <a:cubicBezTo>
                      <a:pt x="710" y="2624"/>
                      <a:pt x="710" y="2624"/>
                      <a:pt x="710" y="2624"/>
                    </a:cubicBezTo>
                    <a:lnTo>
                      <a:pt x="801" y="2184"/>
                    </a:lnTo>
                    <a:close/>
                    <a:moveTo>
                      <a:pt x="382" y="1162"/>
                    </a:moveTo>
                    <a:cubicBezTo>
                      <a:pt x="383" y="1161"/>
                      <a:pt x="383" y="1161"/>
                      <a:pt x="383" y="1161"/>
                    </a:cubicBezTo>
                    <a:cubicBezTo>
                      <a:pt x="403" y="1175"/>
                      <a:pt x="446" y="1156"/>
                      <a:pt x="477" y="1116"/>
                    </a:cubicBezTo>
                    <a:cubicBezTo>
                      <a:pt x="508" y="1079"/>
                      <a:pt x="518" y="1037"/>
                      <a:pt x="503" y="1019"/>
                    </a:cubicBezTo>
                    <a:cubicBezTo>
                      <a:pt x="506" y="1016"/>
                      <a:pt x="506" y="1016"/>
                      <a:pt x="506" y="1016"/>
                    </a:cubicBezTo>
                    <a:cubicBezTo>
                      <a:pt x="422" y="945"/>
                      <a:pt x="369" y="840"/>
                      <a:pt x="369" y="724"/>
                    </a:cubicBezTo>
                    <a:cubicBezTo>
                      <a:pt x="369" y="614"/>
                      <a:pt x="415" y="517"/>
                      <a:pt x="489" y="446"/>
                    </a:cubicBezTo>
                    <a:cubicBezTo>
                      <a:pt x="489" y="446"/>
                      <a:pt x="490" y="446"/>
                      <a:pt x="491" y="445"/>
                    </a:cubicBezTo>
                    <a:cubicBezTo>
                      <a:pt x="509" y="431"/>
                      <a:pt x="499" y="390"/>
                      <a:pt x="469" y="354"/>
                    </a:cubicBezTo>
                    <a:cubicBezTo>
                      <a:pt x="439" y="319"/>
                      <a:pt x="402" y="301"/>
                      <a:pt x="383" y="314"/>
                    </a:cubicBezTo>
                    <a:cubicBezTo>
                      <a:pt x="383" y="313"/>
                      <a:pt x="383" y="313"/>
                      <a:pt x="383" y="313"/>
                    </a:cubicBezTo>
                    <a:cubicBezTo>
                      <a:pt x="262" y="416"/>
                      <a:pt x="186" y="569"/>
                      <a:pt x="186" y="739"/>
                    </a:cubicBezTo>
                    <a:cubicBezTo>
                      <a:pt x="186" y="907"/>
                      <a:pt x="262" y="1058"/>
                      <a:pt x="382" y="1162"/>
                    </a:cubicBezTo>
                    <a:close/>
                    <a:moveTo>
                      <a:pt x="382" y="1162"/>
                    </a:moveTo>
                    <a:cubicBezTo>
                      <a:pt x="382" y="1162"/>
                      <a:pt x="382" y="1162"/>
                      <a:pt x="382" y="1162"/>
                    </a:cubicBezTo>
                  </a:path>
                </a:pathLst>
              </a:custGeom>
              <a:grpFill/>
              <a:ln w="9525">
                <a:noFill/>
                <a:round/>
                <a:headEnd/>
                <a:tailEnd/>
              </a:ln>
            </p:spPr>
            <p:txBody>
              <a:bodyPr vert="horz" wrap="square" lIns="477686" tIns="238844" rIns="477686" bIns="238844" numCol="1" anchor="t" anchorCtr="0" compatLnSpc="1">
                <a:prstTxWarp prst="textNoShape">
                  <a:avLst/>
                </a:prstTxWarp>
              </a:bodyPr>
              <a:lstStyle/>
              <a:p>
                <a:pPr defTabSz="4777489">
                  <a:defRPr/>
                </a:pPr>
                <a:endParaRPr lang="zh-CN" altLang="en-US" sz="1398" kern="0">
                  <a:solidFill>
                    <a:prstClr val="white"/>
                  </a:solidFill>
                  <a:latin typeface="+mj-lt"/>
                  <a:ea typeface="微软雅黑" panose="020B0503020204020204" pitchFamily="34" charset="-122"/>
                  <a:cs typeface="Arial" panose="020B0604020202020204" pitchFamily="34" charset="0"/>
                </a:endParaRPr>
              </a:p>
            </p:txBody>
          </p:sp>
          <p:sp>
            <p:nvSpPr>
              <p:cNvPr id="134" name="Freeform 7">
                <a:extLst>
                  <a:ext uri="{FF2B5EF4-FFF2-40B4-BE49-F238E27FC236}">
                    <a16:creationId xmlns:a16="http://schemas.microsoft.com/office/drawing/2014/main" id="{B79D4014-E33A-9F8E-7B4F-889FEB9A86A0}"/>
                  </a:ext>
                </a:extLst>
              </p:cNvPr>
              <p:cNvSpPr>
                <a:spLocks noEditPoints="1"/>
              </p:cNvSpPr>
              <p:nvPr/>
            </p:nvSpPr>
            <p:spPr bwMode="auto">
              <a:xfrm>
                <a:off x="2770188" y="8604251"/>
                <a:ext cx="388938" cy="234950"/>
              </a:xfrm>
              <a:custGeom>
                <a:avLst/>
                <a:gdLst/>
                <a:ahLst/>
                <a:cxnLst>
                  <a:cxn ang="0">
                    <a:pos x="295" y="1283"/>
                  </a:cxn>
                  <a:cxn ang="0">
                    <a:pos x="298" y="1287"/>
                  </a:cxn>
                  <a:cxn ang="0">
                    <a:pos x="394" y="1243"/>
                  </a:cxn>
                  <a:cxn ang="0">
                    <a:pos x="418" y="1143"/>
                  </a:cxn>
                  <a:cxn ang="0">
                    <a:pos x="419" y="1142"/>
                  </a:cxn>
                  <a:cxn ang="0">
                    <a:pos x="190" y="648"/>
                  </a:cxn>
                  <a:cxn ang="0">
                    <a:pos x="423" y="152"/>
                  </a:cxn>
                  <a:cxn ang="0">
                    <a:pos x="422" y="151"/>
                  </a:cxn>
                  <a:cxn ang="0">
                    <a:pos x="395" y="55"/>
                  </a:cxn>
                  <a:cxn ang="0">
                    <a:pos x="306" y="7"/>
                  </a:cxn>
                  <a:cxn ang="0">
                    <a:pos x="305" y="5"/>
                  </a:cxn>
                  <a:cxn ang="0">
                    <a:pos x="300" y="10"/>
                  </a:cxn>
                  <a:cxn ang="0">
                    <a:pos x="299" y="11"/>
                  </a:cxn>
                  <a:cxn ang="0">
                    <a:pos x="297" y="12"/>
                  </a:cxn>
                  <a:cxn ang="0">
                    <a:pos x="1" y="649"/>
                  </a:cxn>
                  <a:cxn ang="0">
                    <a:pos x="295" y="1283"/>
                  </a:cxn>
                  <a:cxn ang="0">
                    <a:pos x="2152" y="649"/>
                  </a:cxn>
                  <a:cxn ang="0">
                    <a:pos x="1956" y="225"/>
                  </a:cxn>
                  <a:cxn ang="0">
                    <a:pos x="1955" y="226"/>
                  </a:cxn>
                  <a:cxn ang="0">
                    <a:pos x="1861" y="271"/>
                  </a:cxn>
                  <a:cxn ang="0">
                    <a:pos x="1835" y="368"/>
                  </a:cxn>
                  <a:cxn ang="0">
                    <a:pos x="1832" y="371"/>
                  </a:cxn>
                  <a:cxn ang="0">
                    <a:pos x="1969" y="663"/>
                  </a:cxn>
                  <a:cxn ang="0">
                    <a:pos x="1850" y="940"/>
                  </a:cxn>
                  <a:cxn ang="0">
                    <a:pos x="1847" y="942"/>
                  </a:cxn>
                  <a:cxn ang="0">
                    <a:pos x="1869" y="1032"/>
                  </a:cxn>
                  <a:cxn ang="0">
                    <a:pos x="1955" y="1073"/>
                  </a:cxn>
                  <a:cxn ang="0">
                    <a:pos x="1955" y="1074"/>
                  </a:cxn>
                  <a:cxn ang="0">
                    <a:pos x="2152" y="649"/>
                  </a:cxn>
                  <a:cxn ang="0">
                    <a:pos x="2152" y="649"/>
                  </a:cxn>
                  <a:cxn ang="0">
                    <a:pos x="2152" y="649"/>
                  </a:cxn>
                </a:cxnLst>
                <a:rect l="0" t="0" r="r" b="b"/>
                <a:pathLst>
                  <a:path w="2152" h="1303">
                    <a:moveTo>
                      <a:pt x="295" y="1283"/>
                    </a:moveTo>
                    <a:cubicBezTo>
                      <a:pt x="296" y="1284"/>
                      <a:pt x="297" y="1286"/>
                      <a:pt x="298" y="1287"/>
                    </a:cubicBezTo>
                    <a:cubicBezTo>
                      <a:pt x="319" y="1303"/>
                      <a:pt x="361" y="1283"/>
                      <a:pt x="394" y="1243"/>
                    </a:cubicBezTo>
                    <a:cubicBezTo>
                      <a:pt x="427" y="1203"/>
                      <a:pt x="437" y="1159"/>
                      <a:pt x="418" y="1143"/>
                    </a:cubicBezTo>
                    <a:cubicBezTo>
                      <a:pt x="419" y="1142"/>
                      <a:pt x="419" y="1142"/>
                      <a:pt x="419" y="1142"/>
                    </a:cubicBezTo>
                    <a:cubicBezTo>
                      <a:pt x="279" y="1021"/>
                      <a:pt x="190" y="845"/>
                      <a:pt x="190" y="648"/>
                    </a:cubicBezTo>
                    <a:cubicBezTo>
                      <a:pt x="190" y="449"/>
                      <a:pt x="281" y="272"/>
                      <a:pt x="423" y="152"/>
                    </a:cubicBezTo>
                    <a:cubicBezTo>
                      <a:pt x="422" y="151"/>
                      <a:pt x="422" y="151"/>
                      <a:pt x="422" y="151"/>
                    </a:cubicBezTo>
                    <a:cubicBezTo>
                      <a:pt x="435" y="131"/>
                      <a:pt x="424" y="91"/>
                      <a:pt x="395" y="55"/>
                    </a:cubicBezTo>
                    <a:cubicBezTo>
                      <a:pt x="366" y="19"/>
                      <a:pt x="329" y="0"/>
                      <a:pt x="306" y="7"/>
                    </a:cubicBezTo>
                    <a:cubicBezTo>
                      <a:pt x="305" y="5"/>
                      <a:pt x="305" y="5"/>
                      <a:pt x="305" y="5"/>
                    </a:cubicBezTo>
                    <a:cubicBezTo>
                      <a:pt x="303" y="7"/>
                      <a:pt x="302" y="8"/>
                      <a:pt x="300" y="10"/>
                    </a:cubicBezTo>
                    <a:cubicBezTo>
                      <a:pt x="300" y="10"/>
                      <a:pt x="299" y="10"/>
                      <a:pt x="299" y="11"/>
                    </a:cubicBezTo>
                    <a:cubicBezTo>
                      <a:pt x="298" y="11"/>
                      <a:pt x="298" y="12"/>
                      <a:pt x="297" y="12"/>
                    </a:cubicBezTo>
                    <a:cubicBezTo>
                      <a:pt x="116" y="167"/>
                      <a:pt x="1" y="395"/>
                      <a:pt x="1" y="649"/>
                    </a:cubicBezTo>
                    <a:cubicBezTo>
                      <a:pt x="0" y="901"/>
                      <a:pt x="114" y="1128"/>
                      <a:pt x="295" y="1283"/>
                    </a:cubicBezTo>
                    <a:close/>
                    <a:moveTo>
                      <a:pt x="2152" y="649"/>
                    </a:moveTo>
                    <a:cubicBezTo>
                      <a:pt x="2152" y="480"/>
                      <a:pt x="2076" y="328"/>
                      <a:pt x="1956" y="225"/>
                    </a:cubicBezTo>
                    <a:cubicBezTo>
                      <a:pt x="1955" y="226"/>
                      <a:pt x="1955" y="226"/>
                      <a:pt x="1955" y="226"/>
                    </a:cubicBezTo>
                    <a:cubicBezTo>
                      <a:pt x="1935" y="211"/>
                      <a:pt x="1892" y="231"/>
                      <a:pt x="1861" y="271"/>
                    </a:cubicBezTo>
                    <a:cubicBezTo>
                      <a:pt x="1830" y="308"/>
                      <a:pt x="1820" y="350"/>
                      <a:pt x="1835" y="368"/>
                    </a:cubicBezTo>
                    <a:cubicBezTo>
                      <a:pt x="1832" y="371"/>
                      <a:pt x="1832" y="371"/>
                      <a:pt x="1832" y="371"/>
                    </a:cubicBezTo>
                    <a:cubicBezTo>
                      <a:pt x="1916" y="442"/>
                      <a:pt x="1969" y="547"/>
                      <a:pt x="1969" y="663"/>
                    </a:cubicBezTo>
                    <a:cubicBezTo>
                      <a:pt x="1969" y="772"/>
                      <a:pt x="1923" y="870"/>
                      <a:pt x="1850" y="940"/>
                    </a:cubicBezTo>
                    <a:cubicBezTo>
                      <a:pt x="1849" y="941"/>
                      <a:pt x="1848" y="941"/>
                      <a:pt x="1847" y="942"/>
                    </a:cubicBezTo>
                    <a:cubicBezTo>
                      <a:pt x="1829" y="956"/>
                      <a:pt x="1839" y="996"/>
                      <a:pt x="1869" y="1032"/>
                    </a:cubicBezTo>
                    <a:cubicBezTo>
                      <a:pt x="1899" y="1068"/>
                      <a:pt x="1936" y="1086"/>
                      <a:pt x="1955" y="1073"/>
                    </a:cubicBezTo>
                    <a:cubicBezTo>
                      <a:pt x="1955" y="1074"/>
                      <a:pt x="1955" y="1074"/>
                      <a:pt x="1955" y="1074"/>
                    </a:cubicBezTo>
                    <a:cubicBezTo>
                      <a:pt x="2075" y="971"/>
                      <a:pt x="2152" y="818"/>
                      <a:pt x="2152" y="649"/>
                    </a:cubicBezTo>
                    <a:close/>
                    <a:moveTo>
                      <a:pt x="2152" y="649"/>
                    </a:moveTo>
                    <a:cubicBezTo>
                      <a:pt x="2152" y="649"/>
                      <a:pt x="2152" y="649"/>
                      <a:pt x="2152" y="649"/>
                    </a:cubicBezTo>
                  </a:path>
                </a:pathLst>
              </a:custGeom>
              <a:grpFill/>
              <a:ln w="9525">
                <a:noFill/>
                <a:round/>
                <a:headEnd/>
                <a:tailEnd/>
              </a:ln>
            </p:spPr>
            <p:txBody>
              <a:bodyPr vert="horz" wrap="square" lIns="477686" tIns="238844" rIns="477686" bIns="238844" numCol="1" anchor="t" anchorCtr="0" compatLnSpc="1">
                <a:prstTxWarp prst="textNoShape">
                  <a:avLst/>
                </a:prstTxWarp>
              </a:bodyPr>
              <a:lstStyle/>
              <a:p>
                <a:pPr defTabSz="4777489">
                  <a:defRPr/>
                </a:pPr>
                <a:endParaRPr lang="zh-CN" altLang="en-US" sz="1398" kern="0">
                  <a:solidFill>
                    <a:prstClr val="white"/>
                  </a:solidFill>
                  <a:latin typeface="+mj-lt"/>
                  <a:ea typeface="微软雅黑" panose="020B0503020204020204" pitchFamily="34" charset="-122"/>
                  <a:cs typeface="Arial" panose="020B0604020202020204" pitchFamily="34" charset="0"/>
                </a:endParaRPr>
              </a:p>
            </p:txBody>
          </p:sp>
          <p:sp>
            <p:nvSpPr>
              <p:cNvPr id="135" name="Freeform 8">
                <a:extLst>
                  <a:ext uri="{FF2B5EF4-FFF2-40B4-BE49-F238E27FC236}">
                    <a16:creationId xmlns:a16="http://schemas.microsoft.com/office/drawing/2014/main" id="{01132BF0-56A5-8613-108B-D67777022CA9}"/>
                  </a:ext>
                </a:extLst>
              </p:cNvPr>
              <p:cNvSpPr>
                <a:spLocks noEditPoints="1"/>
              </p:cNvSpPr>
              <p:nvPr/>
            </p:nvSpPr>
            <p:spPr bwMode="auto">
              <a:xfrm>
                <a:off x="3148013" y="8602663"/>
                <a:ext cx="77788" cy="234950"/>
              </a:xfrm>
              <a:custGeom>
                <a:avLst/>
                <a:gdLst/>
                <a:ahLst/>
                <a:cxnLst>
                  <a:cxn ang="0">
                    <a:pos x="437" y="653"/>
                  </a:cxn>
                  <a:cxn ang="0">
                    <a:pos x="142" y="20"/>
                  </a:cxn>
                  <a:cxn ang="0">
                    <a:pos x="139" y="16"/>
                  </a:cxn>
                  <a:cxn ang="0">
                    <a:pos x="42" y="60"/>
                  </a:cxn>
                  <a:cxn ang="0">
                    <a:pos x="18" y="160"/>
                  </a:cxn>
                  <a:cxn ang="0">
                    <a:pos x="17" y="161"/>
                  </a:cxn>
                  <a:cxn ang="0">
                    <a:pos x="246" y="655"/>
                  </a:cxn>
                  <a:cxn ang="0">
                    <a:pos x="14" y="1151"/>
                  </a:cxn>
                  <a:cxn ang="0">
                    <a:pos x="15" y="1152"/>
                  </a:cxn>
                  <a:cxn ang="0">
                    <a:pos x="42" y="1248"/>
                  </a:cxn>
                  <a:cxn ang="0">
                    <a:pos x="130" y="1296"/>
                  </a:cxn>
                  <a:cxn ang="0">
                    <a:pos x="132" y="1298"/>
                  </a:cxn>
                  <a:cxn ang="0">
                    <a:pos x="137" y="1293"/>
                  </a:cxn>
                  <a:cxn ang="0">
                    <a:pos x="138" y="1292"/>
                  </a:cxn>
                  <a:cxn ang="0">
                    <a:pos x="140" y="1290"/>
                  </a:cxn>
                  <a:cxn ang="0">
                    <a:pos x="436" y="655"/>
                  </a:cxn>
                  <a:cxn ang="0">
                    <a:pos x="436" y="653"/>
                  </a:cxn>
                  <a:cxn ang="0">
                    <a:pos x="437" y="653"/>
                  </a:cxn>
                  <a:cxn ang="0">
                    <a:pos x="437" y="653"/>
                  </a:cxn>
                  <a:cxn ang="0">
                    <a:pos x="437" y="653"/>
                  </a:cxn>
                </a:cxnLst>
                <a:rect l="0" t="0" r="r" b="b"/>
                <a:pathLst>
                  <a:path w="437" h="1303">
                    <a:moveTo>
                      <a:pt x="437" y="653"/>
                    </a:moveTo>
                    <a:cubicBezTo>
                      <a:pt x="437" y="400"/>
                      <a:pt x="322" y="174"/>
                      <a:pt x="142" y="20"/>
                    </a:cubicBezTo>
                    <a:cubicBezTo>
                      <a:pt x="141" y="19"/>
                      <a:pt x="140" y="17"/>
                      <a:pt x="139" y="16"/>
                    </a:cubicBezTo>
                    <a:cubicBezTo>
                      <a:pt x="118" y="0"/>
                      <a:pt x="75" y="20"/>
                      <a:pt x="42" y="60"/>
                    </a:cubicBezTo>
                    <a:cubicBezTo>
                      <a:pt x="10" y="99"/>
                      <a:pt x="0" y="144"/>
                      <a:pt x="18" y="160"/>
                    </a:cubicBezTo>
                    <a:cubicBezTo>
                      <a:pt x="17" y="161"/>
                      <a:pt x="17" y="161"/>
                      <a:pt x="17" y="161"/>
                    </a:cubicBezTo>
                    <a:cubicBezTo>
                      <a:pt x="158" y="281"/>
                      <a:pt x="246" y="458"/>
                      <a:pt x="246" y="655"/>
                    </a:cubicBezTo>
                    <a:cubicBezTo>
                      <a:pt x="246" y="854"/>
                      <a:pt x="156" y="1031"/>
                      <a:pt x="14" y="1151"/>
                    </a:cubicBezTo>
                    <a:cubicBezTo>
                      <a:pt x="15" y="1152"/>
                      <a:pt x="15" y="1152"/>
                      <a:pt x="15" y="1152"/>
                    </a:cubicBezTo>
                    <a:cubicBezTo>
                      <a:pt x="1" y="1171"/>
                      <a:pt x="13" y="1212"/>
                      <a:pt x="42" y="1248"/>
                    </a:cubicBezTo>
                    <a:cubicBezTo>
                      <a:pt x="71" y="1284"/>
                      <a:pt x="108" y="1303"/>
                      <a:pt x="130" y="1296"/>
                    </a:cubicBezTo>
                    <a:cubicBezTo>
                      <a:pt x="132" y="1298"/>
                      <a:pt x="132" y="1298"/>
                      <a:pt x="132" y="1298"/>
                    </a:cubicBezTo>
                    <a:cubicBezTo>
                      <a:pt x="133" y="1296"/>
                      <a:pt x="135" y="1295"/>
                      <a:pt x="137" y="1293"/>
                    </a:cubicBezTo>
                    <a:cubicBezTo>
                      <a:pt x="137" y="1293"/>
                      <a:pt x="138" y="1293"/>
                      <a:pt x="138" y="1292"/>
                    </a:cubicBezTo>
                    <a:cubicBezTo>
                      <a:pt x="139" y="1292"/>
                      <a:pt x="139" y="1291"/>
                      <a:pt x="140" y="1290"/>
                    </a:cubicBezTo>
                    <a:cubicBezTo>
                      <a:pt x="321" y="1136"/>
                      <a:pt x="436" y="909"/>
                      <a:pt x="436" y="655"/>
                    </a:cubicBezTo>
                    <a:cubicBezTo>
                      <a:pt x="436" y="653"/>
                      <a:pt x="436" y="653"/>
                      <a:pt x="436" y="653"/>
                    </a:cubicBezTo>
                    <a:lnTo>
                      <a:pt x="437" y="653"/>
                    </a:lnTo>
                    <a:close/>
                    <a:moveTo>
                      <a:pt x="437" y="653"/>
                    </a:moveTo>
                    <a:cubicBezTo>
                      <a:pt x="437" y="653"/>
                      <a:pt x="437" y="653"/>
                      <a:pt x="437" y="653"/>
                    </a:cubicBezTo>
                  </a:path>
                </a:pathLst>
              </a:custGeom>
              <a:grpFill/>
              <a:ln w="9525">
                <a:noFill/>
                <a:round/>
                <a:headEnd/>
                <a:tailEnd/>
              </a:ln>
            </p:spPr>
            <p:txBody>
              <a:bodyPr vert="horz" wrap="square" lIns="477686" tIns="238844" rIns="477686" bIns="238844" numCol="1" anchor="t" anchorCtr="0" compatLnSpc="1">
                <a:prstTxWarp prst="textNoShape">
                  <a:avLst/>
                </a:prstTxWarp>
              </a:bodyPr>
              <a:lstStyle/>
              <a:p>
                <a:pPr defTabSz="4777489">
                  <a:defRPr/>
                </a:pPr>
                <a:endParaRPr lang="zh-CN" altLang="en-US" sz="1398" kern="0">
                  <a:solidFill>
                    <a:prstClr val="white"/>
                  </a:solidFill>
                  <a:latin typeface="+mj-lt"/>
                  <a:ea typeface="微软雅黑" panose="020B0503020204020204" pitchFamily="34" charset="-122"/>
                  <a:cs typeface="Arial" panose="020B0604020202020204" pitchFamily="34" charset="0"/>
                </a:endParaRPr>
              </a:p>
            </p:txBody>
          </p:sp>
        </p:grpSp>
        <p:sp>
          <p:nvSpPr>
            <p:cNvPr id="41" name="Freeform 6">
              <a:extLst>
                <a:ext uri="{FF2B5EF4-FFF2-40B4-BE49-F238E27FC236}">
                  <a16:creationId xmlns:a16="http://schemas.microsoft.com/office/drawing/2014/main" id="{B102C12A-AE8B-17AC-6170-83BAE31A28DD}"/>
                </a:ext>
              </a:extLst>
            </p:cNvPr>
            <p:cNvSpPr>
              <a:spLocks noChangeAspect="1" noEditPoints="1"/>
            </p:cNvSpPr>
            <p:nvPr/>
          </p:nvSpPr>
          <p:spPr bwMode="auto">
            <a:xfrm>
              <a:off x="4485617" y="4018378"/>
              <a:ext cx="367395" cy="372514"/>
            </a:xfrm>
            <a:custGeom>
              <a:avLst/>
              <a:gdLst/>
              <a:ahLst/>
              <a:cxnLst>
                <a:cxn ang="0">
                  <a:pos x="12772" y="618"/>
                </a:cxn>
                <a:cxn ang="0">
                  <a:pos x="0" y="15651"/>
                </a:cxn>
                <a:cxn ang="0">
                  <a:pos x="1941" y="4867"/>
                </a:cxn>
                <a:cxn ang="0">
                  <a:pos x="5964" y="4867"/>
                </a:cxn>
                <a:cxn ang="0">
                  <a:pos x="7512" y="618"/>
                </a:cxn>
                <a:cxn ang="0">
                  <a:pos x="1277" y="12419"/>
                </a:cxn>
                <a:cxn ang="0">
                  <a:pos x="5523" y="7916"/>
                </a:cxn>
                <a:cxn ang="0">
                  <a:pos x="4108" y="7916"/>
                </a:cxn>
                <a:cxn ang="0">
                  <a:pos x="2692" y="7916"/>
                </a:cxn>
                <a:cxn ang="0">
                  <a:pos x="1277" y="7916"/>
                </a:cxn>
                <a:cxn ang="0">
                  <a:pos x="5523" y="9417"/>
                </a:cxn>
                <a:cxn ang="0">
                  <a:pos x="4108" y="9417"/>
                </a:cxn>
                <a:cxn ang="0">
                  <a:pos x="2692" y="9417"/>
                </a:cxn>
                <a:cxn ang="0">
                  <a:pos x="1277" y="9417"/>
                </a:cxn>
                <a:cxn ang="0">
                  <a:pos x="5523" y="10919"/>
                </a:cxn>
                <a:cxn ang="0">
                  <a:pos x="4108" y="10919"/>
                </a:cxn>
                <a:cxn ang="0">
                  <a:pos x="2692" y="10919"/>
                </a:cxn>
                <a:cxn ang="0">
                  <a:pos x="1277" y="10919"/>
                </a:cxn>
                <a:cxn ang="0">
                  <a:pos x="5523" y="12419"/>
                </a:cxn>
                <a:cxn ang="0">
                  <a:pos x="4108" y="12419"/>
                </a:cxn>
                <a:cxn ang="0">
                  <a:pos x="2692" y="12419"/>
                </a:cxn>
                <a:cxn ang="0">
                  <a:pos x="8086" y="1911"/>
                </a:cxn>
                <a:cxn ang="0">
                  <a:pos x="8086" y="12419"/>
                </a:cxn>
                <a:cxn ang="0">
                  <a:pos x="9500" y="12419"/>
                </a:cxn>
                <a:cxn ang="0">
                  <a:pos x="10915" y="12419"/>
                </a:cxn>
                <a:cxn ang="0">
                  <a:pos x="12331" y="12419"/>
                </a:cxn>
                <a:cxn ang="0">
                  <a:pos x="8086" y="10919"/>
                </a:cxn>
                <a:cxn ang="0">
                  <a:pos x="9500" y="10919"/>
                </a:cxn>
                <a:cxn ang="0">
                  <a:pos x="10915" y="10919"/>
                </a:cxn>
                <a:cxn ang="0">
                  <a:pos x="12331" y="10919"/>
                </a:cxn>
                <a:cxn ang="0">
                  <a:pos x="8086" y="9417"/>
                </a:cxn>
                <a:cxn ang="0">
                  <a:pos x="9500" y="9417"/>
                </a:cxn>
                <a:cxn ang="0">
                  <a:pos x="10915" y="9417"/>
                </a:cxn>
                <a:cxn ang="0">
                  <a:pos x="12331" y="9417"/>
                </a:cxn>
                <a:cxn ang="0">
                  <a:pos x="8086" y="7916"/>
                </a:cxn>
                <a:cxn ang="0">
                  <a:pos x="9500" y="7916"/>
                </a:cxn>
                <a:cxn ang="0">
                  <a:pos x="10915" y="7916"/>
                </a:cxn>
                <a:cxn ang="0">
                  <a:pos x="12331" y="7916"/>
                </a:cxn>
                <a:cxn ang="0">
                  <a:pos x="8086" y="6414"/>
                </a:cxn>
                <a:cxn ang="0">
                  <a:pos x="9500" y="6414"/>
                </a:cxn>
                <a:cxn ang="0">
                  <a:pos x="10915" y="6414"/>
                </a:cxn>
                <a:cxn ang="0">
                  <a:pos x="12331" y="6414"/>
                </a:cxn>
                <a:cxn ang="0">
                  <a:pos x="8086" y="4914"/>
                </a:cxn>
                <a:cxn ang="0">
                  <a:pos x="9500" y="4914"/>
                </a:cxn>
                <a:cxn ang="0">
                  <a:pos x="10915" y="4914"/>
                </a:cxn>
                <a:cxn ang="0">
                  <a:pos x="12331" y="4914"/>
                </a:cxn>
                <a:cxn ang="0">
                  <a:pos x="8086" y="3413"/>
                </a:cxn>
                <a:cxn ang="0">
                  <a:pos x="9500" y="3413"/>
                </a:cxn>
                <a:cxn ang="0">
                  <a:pos x="10915" y="3413"/>
                </a:cxn>
                <a:cxn ang="0">
                  <a:pos x="9500" y="1911"/>
                </a:cxn>
                <a:cxn ang="0">
                  <a:pos x="10915" y="1911"/>
                </a:cxn>
                <a:cxn ang="0">
                  <a:pos x="12331" y="1911"/>
                </a:cxn>
                <a:cxn ang="0">
                  <a:pos x="12331" y="3413"/>
                </a:cxn>
              </a:cxnLst>
              <a:rect l="0" t="0" r="r" b="b"/>
              <a:pathLst>
                <a:path w="16169" h="15651">
                  <a:moveTo>
                    <a:pt x="7512" y="618"/>
                  </a:moveTo>
                  <a:lnTo>
                    <a:pt x="8749" y="618"/>
                  </a:lnTo>
                  <a:lnTo>
                    <a:pt x="8749" y="0"/>
                  </a:lnTo>
                  <a:lnTo>
                    <a:pt x="12772" y="0"/>
                  </a:lnTo>
                  <a:lnTo>
                    <a:pt x="12772" y="618"/>
                  </a:lnTo>
                  <a:lnTo>
                    <a:pt x="14010" y="618"/>
                  </a:lnTo>
                  <a:lnTo>
                    <a:pt x="14010" y="13875"/>
                  </a:lnTo>
                  <a:lnTo>
                    <a:pt x="16169" y="13875"/>
                  </a:lnTo>
                  <a:lnTo>
                    <a:pt x="16169" y="15651"/>
                  </a:lnTo>
                  <a:lnTo>
                    <a:pt x="0" y="15651"/>
                  </a:lnTo>
                  <a:lnTo>
                    <a:pt x="0" y="13875"/>
                  </a:lnTo>
                  <a:lnTo>
                    <a:pt x="781" y="13875"/>
                  </a:lnTo>
                  <a:lnTo>
                    <a:pt x="781" y="6103"/>
                  </a:lnTo>
                  <a:lnTo>
                    <a:pt x="1941" y="6103"/>
                  </a:lnTo>
                  <a:lnTo>
                    <a:pt x="1941" y="4867"/>
                  </a:lnTo>
                  <a:lnTo>
                    <a:pt x="4469" y="4867"/>
                  </a:lnTo>
                  <a:lnTo>
                    <a:pt x="4469" y="2808"/>
                  </a:lnTo>
                  <a:lnTo>
                    <a:pt x="5088" y="2808"/>
                  </a:lnTo>
                  <a:lnTo>
                    <a:pt x="5088" y="4867"/>
                  </a:lnTo>
                  <a:lnTo>
                    <a:pt x="5964" y="4867"/>
                  </a:lnTo>
                  <a:lnTo>
                    <a:pt x="5964" y="6103"/>
                  </a:lnTo>
                  <a:lnTo>
                    <a:pt x="7124" y="6103"/>
                  </a:lnTo>
                  <a:lnTo>
                    <a:pt x="7124" y="13875"/>
                  </a:lnTo>
                  <a:lnTo>
                    <a:pt x="7512" y="13875"/>
                  </a:lnTo>
                  <a:lnTo>
                    <a:pt x="7512" y="618"/>
                  </a:lnTo>
                  <a:close/>
                  <a:moveTo>
                    <a:pt x="1277" y="12419"/>
                  </a:moveTo>
                  <a:lnTo>
                    <a:pt x="2383" y="12419"/>
                  </a:lnTo>
                  <a:lnTo>
                    <a:pt x="2383" y="13523"/>
                  </a:lnTo>
                  <a:lnTo>
                    <a:pt x="1277" y="13523"/>
                  </a:lnTo>
                  <a:lnTo>
                    <a:pt x="1277" y="12419"/>
                  </a:lnTo>
                  <a:close/>
                  <a:moveTo>
                    <a:pt x="5523" y="7916"/>
                  </a:moveTo>
                  <a:lnTo>
                    <a:pt x="6628" y="7916"/>
                  </a:lnTo>
                  <a:lnTo>
                    <a:pt x="6628" y="9020"/>
                  </a:lnTo>
                  <a:lnTo>
                    <a:pt x="5523" y="9020"/>
                  </a:lnTo>
                  <a:lnTo>
                    <a:pt x="5523" y="7916"/>
                  </a:lnTo>
                  <a:close/>
                  <a:moveTo>
                    <a:pt x="4108" y="7916"/>
                  </a:moveTo>
                  <a:lnTo>
                    <a:pt x="5213" y="7916"/>
                  </a:lnTo>
                  <a:lnTo>
                    <a:pt x="5213" y="9020"/>
                  </a:lnTo>
                  <a:lnTo>
                    <a:pt x="4108" y="9020"/>
                  </a:lnTo>
                  <a:lnTo>
                    <a:pt x="4108" y="7916"/>
                  </a:lnTo>
                  <a:close/>
                  <a:moveTo>
                    <a:pt x="2692" y="7916"/>
                  </a:moveTo>
                  <a:lnTo>
                    <a:pt x="3798" y="7916"/>
                  </a:lnTo>
                  <a:lnTo>
                    <a:pt x="3798" y="9020"/>
                  </a:lnTo>
                  <a:lnTo>
                    <a:pt x="2692" y="9020"/>
                  </a:lnTo>
                  <a:lnTo>
                    <a:pt x="2692" y="7916"/>
                  </a:lnTo>
                  <a:close/>
                  <a:moveTo>
                    <a:pt x="1277" y="7916"/>
                  </a:moveTo>
                  <a:lnTo>
                    <a:pt x="2383" y="7916"/>
                  </a:lnTo>
                  <a:lnTo>
                    <a:pt x="2383" y="9020"/>
                  </a:lnTo>
                  <a:lnTo>
                    <a:pt x="1277" y="9020"/>
                  </a:lnTo>
                  <a:lnTo>
                    <a:pt x="1277" y="7916"/>
                  </a:lnTo>
                  <a:close/>
                  <a:moveTo>
                    <a:pt x="5523" y="9417"/>
                  </a:moveTo>
                  <a:lnTo>
                    <a:pt x="6628" y="9417"/>
                  </a:lnTo>
                  <a:lnTo>
                    <a:pt x="6628" y="10521"/>
                  </a:lnTo>
                  <a:lnTo>
                    <a:pt x="5523" y="10521"/>
                  </a:lnTo>
                  <a:lnTo>
                    <a:pt x="5523" y="9417"/>
                  </a:lnTo>
                  <a:close/>
                  <a:moveTo>
                    <a:pt x="4108" y="9417"/>
                  </a:moveTo>
                  <a:lnTo>
                    <a:pt x="5213" y="9417"/>
                  </a:lnTo>
                  <a:lnTo>
                    <a:pt x="5213" y="10521"/>
                  </a:lnTo>
                  <a:lnTo>
                    <a:pt x="4108" y="10521"/>
                  </a:lnTo>
                  <a:lnTo>
                    <a:pt x="4108" y="9417"/>
                  </a:lnTo>
                  <a:close/>
                  <a:moveTo>
                    <a:pt x="2692" y="9417"/>
                  </a:moveTo>
                  <a:lnTo>
                    <a:pt x="3798" y="9417"/>
                  </a:lnTo>
                  <a:lnTo>
                    <a:pt x="3798" y="10521"/>
                  </a:lnTo>
                  <a:lnTo>
                    <a:pt x="2692" y="10521"/>
                  </a:lnTo>
                  <a:lnTo>
                    <a:pt x="2692" y="9417"/>
                  </a:lnTo>
                  <a:close/>
                  <a:moveTo>
                    <a:pt x="1277" y="9417"/>
                  </a:moveTo>
                  <a:lnTo>
                    <a:pt x="2383" y="9417"/>
                  </a:lnTo>
                  <a:lnTo>
                    <a:pt x="2383" y="10521"/>
                  </a:lnTo>
                  <a:lnTo>
                    <a:pt x="1277" y="10521"/>
                  </a:lnTo>
                  <a:lnTo>
                    <a:pt x="1277" y="9417"/>
                  </a:lnTo>
                  <a:close/>
                  <a:moveTo>
                    <a:pt x="5523" y="10919"/>
                  </a:moveTo>
                  <a:lnTo>
                    <a:pt x="6628" y="10919"/>
                  </a:lnTo>
                  <a:lnTo>
                    <a:pt x="6628" y="12023"/>
                  </a:lnTo>
                  <a:lnTo>
                    <a:pt x="5523" y="12023"/>
                  </a:lnTo>
                  <a:lnTo>
                    <a:pt x="5523" y="10919"/>
                  </a:lnTo>
                  <a:close/>
                  <a:moveTo>
                    <a:pt x="4108" y="10919"/>
                  </a:moveTo>
                  <a:lnTo>
                    <a:pt x="5213" y="10919"/>
                  </a:lnTo>
                  <a:lnTo>
                    <a:pt x="5213" y="12023"/>
                  </a:lnTo>
                  <a:lnTo>
                    <a:pt x="4108" y="12023"/>
                  </a:lnTo>
                  <a:lnTo>
                    <a:pt x="4108" y="10919"/>
                  </a:lnTo>
                  <a:close/>
                  <a:moveTo>
                    <a:pt x="2692" y="10919"/>
                  </a:moveTo>
                  <a:lnTo>
                    <a:pt x="3798" y="10919"/>
                  </a:lnTo>
                  <a:lnTo>
                    <a:pt x="3798" y="12023"/>
                  </a:lnTo>
                  <a:lnTo>
                    <a:pt x="2692" y="12023"/>
                  </a:lnTo>
                  <a:lnTo>
                    <a:pt x="2692" y="10919"/>
                  </a:lnTo>
                  <a:close/>
                  <a:moveTo>
                    <a:pt x="1277" y="10919"/>
                  </a:moveTo>
                  <a:lnTo>
                    <a:pt x="2383" y="10919"/>
                  </a:lnTo>
                  <a:lnTo>
                    <a:pt x="2383" y="12023"/>
                  </a:lnTo>
                  <a:lnTo>
                    <a:pt x="1277" y="12023"/>
                  </a:lnTo>
                  <a:lnTo>
                    <a:pt x="1277" y="10919"/>
                  </a:lnTo>
                  <a:close/>
                  <a:moveTo>
                    <a:pt x="5523" y="12419"/>
                  </a:moveTo>
                  <a:lnTo>
                    <a:pt x="6628" y="12419"/>
                  </a:lnTo>
                  <a:lnTo>
                    <a:pt x="6628" y="13523"/>
                  </a:lnTo>
                  <a:lnTo>
                    <a:pt x="5523" y="13523"/>
                  </a:lnTo>
                  <a:lnTo>
                    <a:pt x="5523" y="12419"/>
                  </a:lnTo>
                  <a:close/>
                  <a:moveTo>
                    <a:pt x="4108" y="12419"/>
                  </a:moveTo>
                  <a:lnTo>
                    <a:pt x="5213" y="12419"/>
                  </a:lnTo>
                  <a:lnTo>
                    <a:pt x="5213" y="13523"/>
                  </a:lnTo>
                  <a:lnTo>
                    <a:pt x="4108" y="13523"/>
                  </a:lnTo>
                  <a:lnTo>
                    <a:pt x="4108" y="12419"/>
                  </a:lnTo>
                  <a:close/>
                  <a:moveTo>
                    <a:pt x="2692" y="12419"/>
                  </a:moveTo>
                  <a:lnTo>
                    <a:pt x="3798" y="12419"/>
                  </a:lnTo>
                  <a:lnTo>
                    <a:pt x="3798" y="13523"/>
                  </a:lnTo>
                  <a:lnTo>
                    <a:pt x="2692" y="13523"/>
                  </a:lnTo>
                  <a:lnTo>
                    <a:pt x="2692" y="12419"/>
                  </a:lnTo>
                  <a:close/>
                  <a:moveTo>
                    <a:pt x="8086" y="1911"/>
                  </a:moveTo>
                  <a:lnTo>
                    <a:pt x="9191" y="1911"/>
                  </a:lnTo>
                  <a:lnTo>
                    <a:pt x="9191" y="3015"/>
                  </a:lnTo>
                  <a:lnTo>
                    <a:pt x="8086" y="3015"/>
                  </a:lnTo>
                  <a:lnTo>
                    <a:pt x="8086" y="1911"/>
                  </a:lnTo>
                  <a:close/>
                  <a:moveTo>
                    <a:pt x="8086" y="12419"/>
                  </a:moveTo>
                  <a:lnTo>
                    <a:pt x="9191" y="12419"/>
                  </a:lnTo>
                  <a:lnTo>
                    <a:pt x="9191" y="13523"/>
                  </a:lnTo>
                  <a:lnTo>
                    <a:pt x="8086" y="13523"/>
                  </a:lnTo>
                  <a:lnTo>
                    <a:pt x="8086" y="12419"/>
                  </a:lnTo>
                  <a:close/>
                  <a:moveTo>
                    <a:pt x="9500" y="12419"/>
                  </a:moveTo>
                  <a:lnTo>
                    <a:pt x="10606" y="12419"/>
                  </a:lnTo>
                  <a:lnTo>
                    <a:pt x="10606" y="13523"/>
                  </a:lnTo>
                  <a:lnTo>
                    <a:pt x="9500" y="13523"/>
                  </a:lnTo>
                  <a:lnTo>
                    <a:pt x="9500" y="12419"/>
                  </a:lnTo>
                  <a:close/>
                  <a:moveTo>
                    <a:pt x="10915" y="12419"/>
                  </a:moveTo>
                  <a:lnTo>
                    <a:pt x="12021" y="12419"/>
                  </a:lnTo>
                  <a:lnTo>
                    <a:pt x="12021" y="13523"/>
                  </a:lnTo>
                  <a:lnTo>
                    <a:pt x="10915" y="13523"/>
                  </a:lnTo>
                  <a:lnTo>
                    <a:pt x="10915" y="12419"/>
                  </a:lnTo>
                  <a:close/>
                  <a:moveTo>
                    <a:pt x="12331" y="12419"/>
                  </a:moveTo>
                  <a:lnTo>
                    <a:pt x="13436" y="12419"/>
                  </a:lnTo>
                  <a:lnTo>
                    <a:pt x="13436" y="13523"/>
                  </a:lnTo>
                  <a:lnTo>
                    <a:pt x="12331" y="13523"/>
                  </a:lnTo>
                  <a:lnTo>
                    <a:pt x="12331" y="12419"/>
                  </a:lnTo>
                  <a:close/>
                  <a:moveTo>
                    <a:pt x="8086" y="10919"/>
                  </a:moveTo>
                  <a:lnTo>
                    <a:pt x="9191" y="10919"/>
                  </a:lnTo>
                  <a:lnTo>
                    <a:pt x="9191" y="12023"/>
                  </a:lnTo>
                  <a:lnTo>
                    <a:pt x="8086" y="12023"/>
                  </a:lnTo>
                  <a:lnTo>
                    <a:pt x="8086" y="10919"/>
                  </a:lnTo>
                  <a:close/>
                  <a:moveTo>
                    <a:pt x="9500" y="10919"/>
                  </a:moveTo>
                  <a:lnTo>
                    <a:pt x="10606" y="10919"/>
                  </a:lnTo>
                  <a:lnTo>
                    <a:pt x="10606" y="12023"/>
                  </a:lnTo>
                  <a:lnTo>
                    <a:pt x="9500" y="12023"/>
                  </a:lnTo>
                  <a:lnTo>
                    <a:pt x="9500" y="10919"/>
                  </a:lnTo>
                  <a:close/>
                  <a:moveTo>
                    <a:pt x="10915" y="10919"/>
                  </a:moveTo>
                  <a:lnTo>
                    <a:pt x="12021" y="10919"/>
                  </a:lnTo>
                  <a:lnTo>
                    <a:pt x="12021" y="12023"/>
                  </a:lnTo>
                  <a:lnTo>
                    <a:pt x="10915" y="12023"/>
                  </a:lnTo>
                  <a:lnTo>
                    <a:pt x="10915" y="10919"/>
                  </a:lnTo>
                  <a:close/>
                  <a:moveTo>
                    <a:pt x="12331" y="10919"/>
                  </a:moveTo>
                  <a:lnTo>
                    <a:pt x="13436" y="10919"/>
                  </a:lnTo>
                  <a:lnTo>
                    <a:pt x="13436" y="12023"/>
                  </a:lnTo>
                  <a:lnTo>
                    <a:pt x="12331" y="12023"/>
                  </a:lnTo>
                  <a:lnTo>
                    <a:pt x="12331" y="10919"/>
                  </a:lnTo>
                  <a:close/>
                  <a:moveTo>
                    <a:pt x="8086" y="9417"/>
                  </a:moveTo>
                  <a:lnTo>
                    <a:pt x="9191" y="9417"/>
                  </a:lnTo>
                  <a:lnTo>
                    <a:pt x="9191" y="10521"/>
                  </a:lnTo>
                  <a:lnTo>
                    <a:pt x="8086" y="10521"/>
                  </a:lnTo>
                  <a:lnTo>
                    <a:pt x="8086" y="9417"/>
                  </a:lnTo>
                  <a:close/>
                  <a:moveTo>
                    <a:pt x="9500" y="9417"/>
                  </a:moveTo>
                  <a:lnTo>
                    <a:pt x="10606" y="9417"/>
                  </a:lnTo>
                  <a:lnTo>
                    <a:pt x="10606" y="10521"/>
                  </a:lnTo>
                  <a:lnTo>
                    <a:pt x="9500" y="10521"/>
                  </a:lnTo>
                  <a:lnTo>
                    <a:pt x="9500" y="9417"/>
                  </a:lnTo>
                  <a:close/>
                  <a:moveTo>
                    <a:pt x="10915" y="9417"/>
                  </a:moveTo>
                  <a:lnTo>
                    <a:pt x="12021" y="9417"/>
                  </a:lnTo>
                  <a:lnTo>
                    <a:pt x="12021" y="10521"/>
                  </a:lnTo>
                  <a:lnTo>
                    <a:pt x="10915" y="10521"/>
                  </a:lnTo>
                  <a:lnTo>
                    <a:pt x="10915" y="9417"/>
                  </a:lnTo>
                  <a:close/>
                  <a:moveTo>
                    <a:pt x="12331" y="9417"/>
                  </a:moveTo>
                  <a:lnTo>
                    <a:pt x="13436" y="9417"/>
                  </a:lnTo>
                  <a:lnTo>
                    <a:pt x="13436" y="10521"/>
                  </a:lnTo>
                  <a:lnTo>
                    <a:pt x="12331" y="10521"/>
                  </a:lnTo>
                  <a:lnTo>
                    <a:pt x="12331" y="9417"/>
                  </a:lnTo>
                  <a:close/>
                  <a:moveTo>
                    <a:pt x="8086" y="7916"/>
                  </a:moveTo>
                  <a:lnTo>
                    <a:pt x="9191" y="7916"/>
                  </a:lnTo>
                  <a:lnTo>
                    <a:pt x="9191" y="9020"/>
                  </a:lnTo>
                  <a:lnTo>
                    <a:pt x="8086" y="9020"/>
                  </a:lnTo>
                  <a:lnTo>
                    <a:pt x="8086" y="7916"/>
                  </a:lnTo>
                  <a:close/>
                  <a:moveTo>
                    <a:pt x="9500" y="7916"/>
                  </a:moveTo>
                  <a:lnTo>
                    <a:pt x="10606" y="7916"/>
                  </a:lnTo>
                  <a:lnTo>
                    <a:pt x="10606" y="9020"/>
                  </a:lnTo>
                  <a:lnTo>
                    <a:pt x="9500" y="9020"/>
                  </a:lnTo>
                  <a:lnTo>
                    <a:pt x="9500" y="7916"/>
                  </a:lnTo>
                  <a:close/>
                  <a:moveTo>
                    <a:pt x="10915" y="7916"/>
                  </a:moveTo>
                  <a:lnTo>
                    <a:pt x="12021" y="7916"/>
                  </a:lnTo>
                  <a:lnTo>
                    <a:pt x="12021" y="9020"/>
                  </a:lnTo>
                  <a:lnTo>
                    <a:pt x="10915" y="9020"/>
                  </a:lnTo>
                  <a:lnTo>
                    <a:pt x="10915" y="7916"/>
                  </a:lnTo>
                  <a:close/>
                  <a:moveTo>
                    <a:pt x="12331" y="7916"/>
                  </a:moveTo>
                  <a:lnTo>
                    <a:pt x="13436" y="7916"/>
                  </a:lnTo>
                  <a:lnTo>
                    <a:pt x="13436" y="9020"/>
                  </a:lnTo>
                  <a:lnTo>
                    <a:pt x="12331" y="9020"/>
                  </a:lnTo>
                  <a:lnTo>
                    <a:pt x="12331" y="7916"/>
                  </a:lnTo>
                  <a:close/>
                  <a:moveTo>
                    <a:pt x="8086" y="6414"/>
                  </a:moveTo>
                  <a:lnTo>
                    <a:pt x="9191" y="6414"/>
                  </a:lnTo>
                  <a:lnTo>
                    <a:pt x="9191" y="7518"/>
                  </a:lnTo>
                  <a:lnTo>
                    <a:pt x="8086" y="7518"/>
                  </a:lnTo>
                  <a:lnTo>
                    <a:pt x="8086" y="6414"/>
                  </a:lnTo>
                  <a:close/>
                  <a:moveTo>
                    <a:pt x="9500" y="6414"/>
                  </a:moveTo>
                  <a:lnTo>
                    <a:pt x="10606" y="6414"/>
                  </a:lnTo>
                  <a:lnTo>
                    <a:pt x="10606" y="7518"/>
                  </a:lnTo>
                  <a:lnTo>
                    <a:pt x="9500" y="7518"/>
                  </a:lnTo>
                  <a:lnTo>
                    <a:pt x="9500" y="6414"/>
                  </a:lnTo>
                  <a:close/>
                  <a:moveTo>
                    <a:pt x="10915" y="6414"/>
                  </a:moveTo>
                  <a:lnTo>
                    <a:pt x="12021" y="6414"/>
                  </a:lnTo>
                  <a:lnTo>
                    <a:pt x="12021" y="7518"/>
                  </a:lnTo>
                  <a:lnTo>
                    <a:pt x="10915" y="7518"/>
                  </a:lnTo>
                  <a:lnTo>
                    <a:pt x="10915" y="6414"/>
                  </a:lnTo>
                  <a:close/>
                  <a:moveTo>
                    <a:pt x="12331" y="6414"/>
                  </a:moveTo>
                  <a:lnTo>
                    <a:pt x="13436" y="6414"/>
                  </a:lnTo>
                  <a:lnTo>
                    <a:pt x="13436" y="7518"/>
                  </a:lnTo>
                  <a:lnTo>
                    <a:pt x="12331" y="7518"/>
                  </a:lnTo>
                  <a:lnTo>
                    <a:pt x="12331" y="6414"/>
                  </a:lnTo>
                  <a:close/>
                  <a:moveTo>
                    <a:pt x="8086" y="4914"/>
                  </a:moveTo>
                  <a:lnTo>
                    <a:pt x="9191" y="4914"/>
                  </a:lnTo>
                  <a:lnTo>
                    <a:pt x="9191" y="6018"/>
                  </a:lnTo>
                  <a:lnTo>
                    <a:pt x="8086" y="6018"/>
                  </a:lnTo>
                  <a:lnTo>
                    <a:pt x="8086" y="4914"/>
                  </a:lnTo>
                  <a:close/>
                  <a:moveTo>
                    <a:pt x="9500" y="4914"/>
                  </a:moveTo>
                  <a:lnTo>
                    <a:pt x="10606" y="4914"/>
                  </a:lnTo>
                  <a:lnTo>
                    <a:pt x="10606" y="6018"/>
                  </a:lnTo>
                  <a:lnTo>
                    <a:pt x="9500" y="6018"/>
                  </a:lnTo>
                  <a:lnTo>
                    <a:pt x="9500" y="4914"/>
                  </a:lnTo>
                  <a:close/>
                  <a:moveTo>
                    <a:pt x="10915" y="4914"/>
                  </a:moveTo>
                  <a:lnTo>
                    <a:pt x="12021" y="4914"/>
                  </a:lnTo>
                  <a:lnTo>
                    <a:pt x="12021" y="6018"/>
                  </a:lnTo>
                  <a:lnTo>
                    <a:pt x="10915" y="6018"/>
                  </a:lnTo>
                  <a:lnTo>
                    <a:pt x="10915" y="4914"/>
                  </a:lnTo>
                  <a:close/>
                  <a:moveTo>
                    <a:pt x="12331" y="4914"/>
                  </a:moveTo>
                  <a:lnTo>
                    <a:pt x="13436" y="4914"/>
                  </a:lnTo>
                  <a:lnTo>
                    <a:pt x="13436" y="6018"/>
                  </a:lnTo>
                  <a:lnTo>
                    <a:pt x="12331" y="6018"/>
                  </a:lnTo>
                  <a:lnTo>
                    <a:pt x="12331" y="4914"/>
                  </a:lnTo>
                  <a:close/>
                  <a:moveTo>
                    <a:pt x="8086" y="3413"/>
                  </a:moveTo>
                  <a:lnTo>
                    <a:pt x="9191" y="3413"/>
                  </a:lnTo>
                  <a:lnTo>
                    <a:pt x="9191" y="4516"/>
                  </a:lnTo>
                  <a:lnTo>
                    <a:pt x="8086" y="4516"/>
                  </a:lnTo>
                  <a:lnTo>
                    <a:pt x="8086" y="3413"/>
                  </a:lnTo>
                  <a:close/>
                  <a:moveTo>
                    <a:pt x="9500" y="3413"/>
                  </a:moveTo>
                  <a:lnTo>
                    <a:pt x="10606" y="3413"/>
                  </a:lnTo>
                  <a:lnTo>
                    <a:pt x="10606" y="4516"/>
                  </a:lnTo>
                  <a:lnTo>
                    <a:pt x="9500" y="4516"/>
                  </a:lnTo>
                  <a:lnTo>
                    <a:pt x="9500" y="3413"/>
                  </a:lnTo>
                  <a:close/>
                  <a:moveTo>
                    <a:pt x="10915" y="3413"/>
                  </a:moveTo>
                  <a:lnTo>
                    <a:pt x="12021" y="3413"/>
                  </a:lnTo>
                  <a:lnTo>
                    <a:pt x="12021" y="4516"/>
                  </a:lnTo>
                  <a:lnTo>
                    <a:pt x="10915" y="4516"/>
                  </a:lnTo>
                  <a:lnTo>
                    <a:pt x="10915" y="3413"/>
                  </a:lnTo>
                  <a:close/>
                  <a:moveTo>
                    <a:pt x="9500" y="1911"/>
                  </a:moveTo>
                  <a:lnTo>
                    <a:pt x="10606" y="1911"/>
                  </a:lnTo>
                  <a:lnTo>
                    <a:pt x="10606" y="3015"/>
                  </a:lnTo>
                  <a:lnTo>
                    <a:pt x="9500" y="3015"/>
                  </a:lnTo>
                  <a:lnTo>
                    <a:pt x="9500" y="1911"/>
                  </a:lnTo>
                  <a:close/>
                  <a:moveTo>
                    <a:pt x="10915" y="1911"/>
                  </a:moveTo>
                  <a:lnTo>
                    <a:pt x="12021" y="1911"/>
                  </a:lnTo>
                  <a:lnTo>
                    <a:pt x="12021" y="3015"/>
                  </a:lnTo>
                  <a:lnTo>
                    <a:pt x="10915" y="3015"/>
                  </a:lnTo>
                  <a:lnTo>
                    <a:pt x="10915" y="1911"/>
                  </a:lnTo>
                  <a:close/>
                  <a:moveTo>
                    <a:pt x="12331" y="1911"/>
                  </a:moveTo>
                  <a:lnTo>
                    <a:pt x="13436" y="1911"/>
                  </a:lnTo>
                  <a:lnTo>
                    <a:pt x="13436" y="3015"/>
                  </a:lnTo>
                  <a:lnTo>
                    <a:pt x="12331" y="3015"/>
                  </a:lnTo>
                  <a:lnTo>
                    <a:pt x="12331" y="1911"/>
                  </a:lnTo>
                  <a:close/>
                  <a:moveTo>
                    <a:pt x="12331" y="3413"/>
                  </a:moveTo>
                  <a:lnTo>
                    <a:pt x="13436" y="3413"/>
                  </a:lnTo>
                  <a:lnTo>
                    <a:pt x="13436" y="4516"/>
                  </a:lnTo>
                  <a:lnTo>
                    <a:pt x="12331" y="4516"/>
                  </a:lnTo>
                  <a:lnTo>
                    <a:pt x="12331" y="3413"/>
                  </a:lnTo>
                  <a:close/>
                </a:path>
              </a:pathLst>
            </a:custGeom>
            <a:solidFill>
              <a:srgbClr val="15B0E8"/>
            </a:solidFill>
            <a:ln w="9525">
              <a:noFill/>
              <a:round/>
              <a:headEnd/>
              <a:tailEnd/>
            </a:ln>
            <a:effectLst>
              <a:outerShdw blurRad="63500" sx="102000" sy="102000" algn="ctr" rotWithShape="0">
                <a:prstClr val="black">
                  <a:alpha val="40000"/>
                </a:prstClr>
              </a:outerShdw>
            </a:effectLst>
          </p:spPr>
          <p:txBody>
            <a:bodyPr vert="horz" wrap="square" lIns="477749" tIns="238875" rIns="477749" bIns="238875" numCol="1" anchor="t" anchorCtr="0" compatLnSpc="1">
              <a:prstTxWarp prst="textNoShape">
                <a:avLst/>
              </a:prstTxWarp>
            </a:bodyPr>
            <a:lstStyle/>
            <a:p>
              <a:pPr defTabSz="4777965">
                <a:defRPr/>
              </a:pPr>
              <a:endParaRPr lang="zh-CN" altLang="en-US" sz="1998" kern="0">
                <a:solidFill>
                  <a:srgbClr val="1D1D1A"/>
                </a:solidFill>
                <a:latin typeface="+mj-lt"/>
                <a:ea typeface="微软雅黑" panose="020B0503020204020204" pitchFamily="34" charset="-122"/>
                <a:cs typeface="Arial" panose="020B0604020202020204" pitchFamily="34" charset="0"/>
              </a:endParaRPr>
            </a:p>
          </p:txBody>
        </p:sp>
        <p:sp>
          <p:nvSpPr>
            <p:cNvPr id="42" name="Freeform 6">
              <a:extLst>
                <a:ext uri="{FF2B5EF4-FFF2-40B4-BE49-F238E27FC236}">
                  <a16:creationId xmlns:a16="http://schemas.microsoft.com/office/drawing/2014/main" id="{96DA4755-D65C-0482-0451-6FD482F55B87}"/>
                </a:ext>
              </a:extLst>
            </p:cNvPr>
            <p:cNvSpPr>
              <a:spLocks noChangeAspect="1" noEditPoints="1"/>
            </p:cNvSpPr>
            <p:nvPr/>
          </p:nvSpPr>
          <p:spPr bwMode="auto">
            <a:xfrm>
              <a:off x="4485617" y="2740041"/>
              <a:ext cx="367395" cy="372514"/>
            </a:xfrm>
            <a:custGeom>
              <a:avLst/>
              <a:gdLst/>
              <a:ahLst/>
              <a:cxnLst>
                <a:cxn ang="0">
                  <a:pos x="12772" y="618"/>
                </a:cxn>
                <a:cxn ang="0">
                  <a:pos x="0" y="15651"/>
                </a:cxn>
                <a:cxn ang="0">
                  <a:pos x="1941" y="4867"/>
                </a:cxn>
                <a:cxn ang="0">
                  <a:pos x="5964" y="4867"/>
                </a:cxn>
                <a:cxn ang="0">
                  <a:pos x="7512" y="618"/>
                </a:cxn>
                <a:cxn ang="0">
                  <a:pos x="1277" y="12419"/>
                </a:cxn>
                <a:cxn ang="0">
                  <a:pos x="5523" y="7916"/>
                </a:cxn>
                <a:cxn ang="0">
                  <a:pos x="4108" y="7916"/>
                </a:cxn>
                <a:cxn ang="0">
                  <a:pos x="2692" y="7916"/>
                </a:cxn>
                <a:cxn ang="0">
                  <a:pos x="1277" y="7916"/>
                </a:cxn>
                <a:cxn ang="0">
                  <a:pos x="5523" y="9417"/>
                </a:cxn>
                <a:cxn ang="0">
                  <a:pos x="4108" y="9417"/>
                </a:cxn>
                <a:cxn ang="0">
                  <a:pos x="2692" y="9417"/>
                </a:cxn>
                <a:cxn ang="0">
                  <a:pos x="1277" y="9417"/>
                </a:cxn>
                <a:cxn ang="0">
                  <a:pos x="5523" y="10919"/>
                </a:cxn>
                <a:cxn ang="0">
                  <a:pos x="4108" y="10919"/>
                </a:cxn>
                <a:cxn ang="0">
                  <a:pos x="2692" y="10919"/>
                </a:cxn>
                <a:cxn ang="0">
                  <a:pos x="1277" y="10919"/>
                </a:cxn>
                <a:cxn ang="0">
                  <a:pos x="5523" y="12419"/>
                </a:cxn>
                <a:cxn ang="0">
                  <a:pos x="4108" y="12419"/>
                </a:cxn>
                <a:cxn ang="0">
                  <a:pos x="2692" y="12419"/>
                </a:cxn>
                <a:cxn ang="0">
                  <a:pos x="8086" y="1911"/>
                </a:cxn>
                <a:cxn ang="0">
                  <a:pos x="8086" y="12419"/>
                </a:cxn>
                <a:cxn ang="0">
                  <a:pos x="9500" y="12419"/>
                </a:cxn>
                <a:cxn ang="0">
                  <a:pos x="10915" y="12419"/>
                </a:cxn>
                <a:cxn ang="0">
                  <a:pos x="12331" y="12419"/>
                </a:cxn>
                <a:cxn ang="0">
                  <a:pos x="8086" y="10919"/>
                </a:cxn>
                <a:cxn ang="0">
                  <a:pos x="9500" y="10919"/>
                </a:cxn>
                <a:cxn ang="0">
                  <a:pos x="10915" y="10919"/>
                </a:cxn>
                <a:cxn ang="0">
                  <a:pos x="12331" y="10919"/>
                </a:cxn>
                <a:cxn ang="0">
                  <a:pos x="8086" y="9417"/>
                </a:cxn>
                <a:cxn ang="0">
                  <a:pos x="9500" y="9417"/>
                </a:cxn>
                <a:cxn ang="0">
                  <a:pos x="10915" y="9417"/>
                </a:cxn>
                <a:cxn ang="0">
                  <a:pos x="12331" y="9417"/>
                </a:cxn>
                <a:cxn ang="0">
                  <a:pos x="8086" y="7916"/>
                </a:cxn>
                <a:cxn ang="0">
                  <a:pos x="9500" y="7916"/>
                </a:cxn>
                <a:cxn ang="0">
                  <a:pos x="10915" y="7916"/>
                </a:cxn>
                <a:cxn ang="0">
                  <a:pos x="12331" y="7916"/>
                </a:cxn>
                <a:cxn ang="0">
                  <a:pos x="8086" y="6414"/>
                </a:cxn>
                <a:cxn ang="0">
                  <a:pos x="9500" y="6414"/>
                </a:cxn>
                <a:cxn ang="0">
                  <a:pos x="10915" y="6414"/>
                </a:cxn>
                <a:cxn ang="0">
                  <a:pos x="12331" y="6414"/>
                </a:cxn>
                <a:cxn ang="0">
                  <a:pos x="8086" y="4914"/>
                </a:cxn>
                <a:cxn ang="0">
                  <a:pos x="9500" y="4914"/>
                </a:cxn>
                <a:cxn ang="0">
                  <a:pos x="10915" y="4914"/>
                </a:cxn>
                <a:cxn ang="0">
                  <a:pos x="12331" y="4914"/>
                </a:cxn>
                <a:cxn ang="0">
                  <a:pos x="8086" y="3413"/>
                </a:cxn>
                <a:cxn ang="0">
                  <a:pos x="9500" y="3413"/>
                </a:cxn>
                <a:cxn ang="0">
                  <a:pos x="10915" y="3413"/>
                </a:cxn>
                <a:cxn ang="0">
                  <a:pos x="9500" y="1911"/>
                </a:cxn>
                <a:cxn ang="0">
                  <a:pos x="10915" y="1911"/>
                </a:cxn>
                <a:cxn ang="0">
                  <a:pos x="12331" y="1911"/>
                </a:cxn>
                <a:cxn ang="0">
                  <a:pos x="12331" y="3413"/>
                </a:cxn>
              </a:cxnLst>
              <a:rect l="0" t="0" r="r" b="b"/>
              <a:pathLst>
                <a:path w="16169" h="15651">
                  <a:moveTo>
                    <a:pt x="7512" y="618"/>
                  </a:moveTo>
                  <a:lnTo>
                    <a:pt x="8749" y="618"/>
                  </a:lnTo>
                  <a:lnTo>
                    <a:pt x="8749" y="0"/>
                  </a:lnTo>
                  <a:lnTo>
                    <a:pt x="12772" y="0"/>
                  </a:lnTo>
                  <a:lnTo>
                    <a:pt x="12772" y="618"/>
                  </a:lnTo>
                  <a:lnTo>
                    <a:pt x="14010" y="618"/>
                  </a:lnTo>
                  <a:lnTo>
                    <a:pt x="14010" y="13875"/>
                  </a:lnTo>
                  <a:lnTo>
                    <a:pt x="16169" y="13875"/>
                  </a:lnTo>
                  <a:lnTo>
                    <a:pt x="16169" y="15651"/>
                  </a:lnTo>
                  <a:lnTo>
                    <a:pt x="0" y="15651"/>
                  </a:lnTo>
                  <a:lnTo>
                    <a:pt x="0" y="13875"/>
                  </a:lnTo>
                  <a:lnTo>
                    <a:pt x="781" y="13875"/>
                  </a:lnTo>
                  <a:lnTo>
                    <a:pt x="781" y="6103"/>
                  </a:lnTo>
                  <a:lnTo>
                    <a:pt x="1941" y="6103"/>
                  </a:lnTo>
                  <a:lnTo>
                    <a:pt x="1941" y="4867"/>
                  </a:lnTo>
                  <a:lnTo>
                    <a:pt x="4469" y="4867"/>
                  </a:lnTo>
                  <a:lnTo>
                    <a:pt x="4469" y="2808"/>
                  </a:lnTo>
                  <a:lnTo>
                    <a:pt x="5088" y="2808"/>
                  </a:lnTo>
                  <a:lnTo>
                    <a:pt x="5088" y="4867"/>
                  </a:lnTo>
                  <a:lnTo>
                    <a:pt x="5964" y="4867"/>
                  </a:lnTo>
                  <a:lnTo>
                    <a:pt x="5964" y="6103"/>
                  </a:lnTo>
                  <a:lnTo>
                    <a:pt x="7124" y="6103"/>
                  </a:lnTo>
                  <a:lnTo>
                    <a:pt x="7124" y="13875"/>
                  </a:lnTo>
                  <a:lnTo>
                    <a:pt x="7512" y="13875"/>
                  </a:lnTo>
                  <a:lnTo>
                    <a:pt x="7512" y="618"/>
                  </a:lnTo>
                  <a:close/>
                  <a:moveTo>
                    <a:pt x="1277" y="12419"/>
                  </a:moveTo>
                  <a:lnTo>
                    <a:pt x="2383" y="12419"/>
                  </a:lnTo>
                  <a:lnTo>
                    <a:pt x="2383" y="13523"/>
                  </a:lnTo>
                  <a:lnTo>
                    <a:pt x="1277" y="13523"/>
                  </a:lnTo>
                  <a:lnTo>
                    <a:pt x="1277" y="12419"/>
                  </a:lnTo>
                  <a:close/>
                  <a:moveTo>
                    <a:pt x="5523" y="7916"/>
                  </a:moveTo>
                  <a:lnTo>
                    <a:pt x="6628" y="7916"/>
                  </a:lnTo>
                  <a:lnTo>
                    <a:pt x="6628" y="9020"/>
                  </a:lnTo>
                  <a:lnTo>
                    <a:pt x="5523" y="9020"/>
                  </a:lnTo>
                  <a:lnTo>
                    <a:pt x="5523" y="7916"/>
                  </a:lnTo>
                  <a:close/>
                  <a:moveTo>
                    <a:pt x="4108" y="7916"/>
                  </a:moveTo>
                  <a:lnTo>
                    <a:pt x="5213" y="7916"/>
                  </a:lnTo>
                  <a:lnTo>
                    <a:pt x="5213" y="9020"/>
                  </a:lnTo>
                  <a:lnTo>
                    <a:pt x="4108" y="9020"/>
                  </a:lnTo>
                  <a:lnTo>
                    <a:pt x="4108" y="7916"/>
                  </a:lnTo>
                  <a:close/>
                  <a:moveTo>
                    <a:pt x="2692" y="7916"/>
                  </a:moveTo>
                  <a:lnTo>
                    <a:pt x="3798" y="7916"/>
                  </a:lnTo>
                  <a:lnTo>
                    <a:pt x="3798" y="9020"/>
                  </a:lnTo>
                  <a:lnTo>
                    <a:pt x="2692" y="9020"/>
                  </a:lnTo>
                  <a:lnTo>
                    <a:pt x="2692" y="7916"/>
                  </a:lnTo>
                  <a:close/>
                  <a:moveTo>
                    <a:pt x="1277" y="7916"/>
                  </a:moveTo>
                  <a:lnTo>
                    <a:pt x="2383" y="7916"/>
                  </a:lnTo>
                  <a:lnTo>
                    <a:pt x="2383" y="9020"/>
                  </a:lnTo>
                  <a:lnTo>
                    <a:pt x="1277" y="9020"/>
                  </a:lnTo>
                  <a:lnTo>
                    <a:pt x="1277" y="7916"/>
                  </a:lnTo>
                  <a:close/>
                  <a:moveTo>
                    <a:pt x="5523" y="9417"/>
                  </a:moveTo>
                  <a:lnTo>
                    <a:pt x="6628" y="9417"/>
                  </a:lnTo>
                  <a:lnTo>
                    <a:pt x="6628" y="10521"/>
                  </a:lnTo>
                  <a:lnTo>
                    <a:pt x="5523" y="10521"/>
                  </a:lnTo>
                  <a:lnTo>
                    <a:pt x="5523" y="9417"/>
                  </a:lnTo>
                  <a:close/>
                  <a:moveTo>
                    <a:pt x="4108" y="9417"/>
                  </a:moveTo>
                  <a:lnTo>
                    <a:pt x="5213" y="9417"/>
                  </a:lnTo>
                  <a:lnTo>
                    <a:pt x="5213" y="10521"/>
                  </a:lnTo>
                  <a:lnTo>
                    <a:pt x="4108" y="10521"/>
                  </a:lnTo>
                  <a:lnTo>
                    <a:pt x="4108" y="9417"/>
                  </a:lnTo>
                  <a:close/>
                  <a:moveTo>
                    <a:pt x="2692" y="9417"/>
                  </a:moveTo>
                  <a:lnTo>
                    <a:pt x="3798" y="9417"/>
                  </a:lnTo>
                  <a:lnTo>
                    <a:pt x="3798" y="10521"/>
                  </a:lnTo>
                  <a:lnTo>
                    <a:pt x="2692" y="10521"/>
                  </a:lnTo>
                  <a:lnTo>
                    <a:pt x="2692" y="9417"/>
                  </a:lnTo>
                  <a:close/>
                  <a:moveTo>
                    <a:pt x="1277" y="9417"/>
                  </a:moveTo>
                  <a:lnTo>
                    <a:pt x="2383" y="9417"/>
                  </a:lnTo>
                  <a:lnTo>
                    <a:pt x="2383" y="10521"/>
                  </a:lnTo>
                  <a:lnTo>
                    <a:pt x="1277" y="10521"/>
                  </a:lnTo>
                  <a:lnTo>
                    <a:pt x="1277" y="9417"/>
                  </a:lnTo>
                  <a:close/>
                  <a:moveTo>
                    <a:pt x="5523" y="10919"/>
                  </a:moveTo>
                  <a:lnTo>
                    <a:pt x="6628" y="10919"/>
                  </a:lnTo>
                  <a:lnTo>
                    <a:pt x="6628" y="12023"/>
                  </a:lnTo>
                  <a:lnTo>
                    <a:pt x="5523" y="12023"/>
                  </a:lnTo>
                  <a:lnTo>
                    <a:pt x="5523" y="10919"/>
                  </a:lnTo>
                  <a:close/>
                  <a:moveTo>
                    <a:pt x="4108" y="10919"/>
                  </a:moveTo>
                  <a:lnTo>
                    <a:pt x="5213" y="10919"/>
                  </a:lnTo>
                  <a:lnTo>
                    <a:pt x="5213" y="12023"/>
                  </a:lnTo>
                  <a:lnTo>
                    <a:pt x="4108" y="12023"/>
                  </a:lnTo>
                  <a:lnTo>
                    <a:pt x="4108" y="10919"/>
                  </a:lnTo>
                  <a:close/>
                  <a:moveTo>
                    <a:pt x="2692" y="10919"/>
                  </a:moveTo>
                  <a:lnTo>
                    <a:pt x="3798" y="10919"/>
                  </a:lnTo>
                  <a:lnTo>
                    <a:pt x="3798" y="12023"/>
                  </a:lnTo>
                  <a:lnTo>
                    <a:pt x="2692" y="12023"/>
                  </a:lnTo>
                  <a:lnTo>
                    <a:pt x="2692" y="10919"/>
                  </a:lnTo>
                  <a:close/>
                  <a:moveTo>
                    <a:pt x="1277" y="10919"/>
                  </a:moveTo>
                  <a:lnTo>
                    <a:pt x="2383" y="10919"/>
                  </a:lnTo>
                  <a:lnTo>
                    <a:pt x="2383" y="12023"/>
                  </a:lnTo>
                  <a:lnTo>
                    <a:pt x="1277" y="12023"/>
                  </a:lnTo>
                  <a:lnTo>
                    <a:pt x="1277" y="10919"/>
                  </a:lnTo>
                  <a:close/>
                  <a:moveTo>
                    <a:pt x="5523" y="12419"/>
                  </a:moveTo>
                  <a:lnTo>
                    <a:pt x="6628" y="12419"/>
                  </a:lnTo>
                  <a:lnTo>
                    <a:pt x="6628" y="13523"/>
                  </a:lnTo>
                  <a:lnTo>
                    <a:pt x="5523" y="13523"/>
                  </a:lnTo>
                  <a:lnTo>
                    <a:pt x="5523" y="12419"/>
                  </a:lnTo>
                  <a:close/>
                  <a:moveTo>
                    <a:pt x="4108" y="12419"/>
                  </a:moveTo>
                  <a:lnTo>
                    <a:pt x="5213" y="12419"/>
                  </a:lnTo>
                  <a:lnTo>
                    <a:pt x="5213" y="13523"/>
                  </a:lnTo>
                  <a:lnTo>
                    <a:pt x="4108" y="13523"/>
                  </a:lnTo>
                  <a:lnTo>
                    <a:pt x="4108" y="12419"/>
                  </a:lnTo>
                  <a:close/>
                  <a:moveTo>
                    <a:pt x="2692" y="12419"/>
                  </a:moveTo>
                  <a:lnTo>
                    <a:pt x="3798" y="12419"/>
                  </a:lnTo>
                  <a:lnTo>
                    <a:pt x="3798" y="13523"/>
                  </a:lnTo>
                  <a:lnTo>
                    <a:pt x="2692" y="13523"/>
                  </a:lnTo>
                  <a:lnTo>
                    <a:pt x="2692" y="12419"/>
                  </a:lnTo>
                  <a:close/>
                  <a:moveTo>
                    <a:pt x="8086" y="1911"/>
                  </a:moveTo>
                  <a:lnTo>
                    <a:pt x="9191" y="1911"/>
                  </a:lnTo>
                  <a:lnTo>
                    <a:pt x="9191" y="3015"/>
                  </a:lnTo>
                  <a:lnTo>
                    <a:pt x="8086" y="3015"/>
                  </a:lnTo>
                  <a:lnTo>
                    <a:pt x="8086" y="1911"/>
                  </a:lnTo>
                  <a:close/>
                  <a:moveTo>
                    <a:pt x="8086" y="12419"/>
                  </a:moveTo>
                  <a:lnTo>
                    <a:pt x="9191" y="12419"/>
                  </a:lnTo>
                  <a:lnTo>
                    <a:pt x="9191" y="13523"/>
                  </a:lnTo>
                  <a:lnTo>
                    <a:pt x="8086" y="13523"/>
                  </a:lnTo>
                  <a:lnTo>
                    <a:pt x="8086" y="12419"/>
                  </a:lnTo>
                  <a:close/>
                  <a:moveTo>
                    <a:pt x="9500" y="12419"/>
                  </a:moveTo>
                  <a:lnTo>
                    <a:pt x="10606" y="12419"/>
                  </a:lnTo>
                  <a:lnTo>
                    <a:pt x="10606" y="13523"/>
                  </a:lnTo>
                  <a:lnTo>
                    <a:pt x="9500" y="13523"/>
                  </a:lnTo>
                  <a:lnTo>
                    <a:pt x="9500" y="12419"/>
                  </a:lnTo>
                  <a:close/>
                  <a:moveTo>
                    <a:pt x="10915" y="12419"/>
                  </a:moveTo>
                  <a:lnTo>
                    <a:pt x="12021" y="12419"/>
                  </a:lnTo>
                  <a:lnTo>
                    <a:pt x="12021" y="13523"/>
                  </a:lnTo>
                  <a:lnTo>
                    <a:pt x="10915" y="13523"/>
                  </a:lnTo>
                  <a:lnTo>
                    <a:pt x="10915" y="12419"/>
                  </a:lnTo>
                  <a:close/>
                  <a:moveTo>
                    <a:pt x="12331" y="12419"/>
                  </a:moveTo>
                  <a:lnTo>
                    <a:pt x="13436" y="12419"/>
                  </a:lnTo>
                  <a:lnTo>
                    <a:pt x="13436" y="13523"/>
                  </a:lnTo>
                  <a:lnTo>
                    <a:pt x="12331" y="13523"/>
                  </a:lnTo>
                  <a:lnTo>
                    <a:pt x="12331" y="12419"/>
                  </a:lnTo>
                  <a:close/>
                  <a:moveTo>
                    <a:pt x="8086" y="10919"/>
                  </a:moveTo>
                  <a:lnTo>
                    <a:pt x="9191" y="10919"/>
                  </a:lnTo>
                  <a:lnTo>
                    <a:pt x="9191" y="12023"/>
                  </a:lnTo>
                  <a:lnTo>
                    <a:pt x="8086" y="12023"/>
                  </a:lnTo>
                  <a:lnTo>
                    <a:pt x="8086" y="10919"/>
                  </a:lnTo>
                  <a:close/>
                  <a:moveTo>
                    <a:pt x="9500" y="10919"/>
                  </a:moveTo>
                  <a:lnTo>
                    <a:pt x="10606" y="10919"/>
                  </a:lnTo>
                  <a:lnTo>
                    <a:pt x="10606" y="12023"/>
                  </a:lnTo>
                  <a:lnTo>
                    <a:pt x="9500" y="12023"/>
                  </a:lnTo>
                  <a:lnTo>
                    <a:pt x="9500" y="10919"/>
                  </a:lnTo>
                  <a:close/>
                  <a:moveTo>
                    <a:pt x="10915" y="10919"/>
                  </a:moveTo>
                  <a:lnTo>
                    <a:pt x="12021" y="10919"/>
                  </a:lnTo>
                  <a:lnTo>
                    <a:pt x="12021" y="12023"/>
                  </a:lnTo>
                  <a:lnTo>
                    <a:pt x="10915" y="12023"/>
                  </a:lnTo>
                  <a:lnTo>
                    <a:pt x="10915" y="10919"/>
                  </a:lnTo>
                  <a:close/>
                  <a:moveTo>
                    <a:pt x="12331" y="10919"/>
                  </a:moveTo>
                  <a:lnTo>
                    <a:pt x="13436" y="10919"/>
                  </a:lnTo>
                  <a:lnTo>
                    <a:pt x="13436" y="12023"/>
                  </a:lnTo>
                  <a:lnTo>
                    <a:pt x="12331" y="12023"/>
                  </a:lnTo>
                  <a:lnTo>
                    <a:pt x="12331" y="10919"/>
                  </a:lnTo>
                  <a:close/>
                  <a:moveTo>
                    <a:pt x="8086" y="9417"/>
                  </a:moveTo>
                  <a:lnTo>
                    <a:pt x="9191" y="9417"/>
                  </a:lnTo>
                  <a:lnTo>
                    <a:pt x="9191" y="10521"/>
                  </a:lnTo>
                  <a:lnTo>
                    <a:pt x="8086" y="10521"/>
                  </a:lnTo>
                  <a:lnTo>
                    <a:pt x="8086" y="9417"/>
                  </a:lnTo>
                  <a:close/>
                  <a:moveTo>
                    <a:pt x="9500" y="9417"/>
                  </a:moveTo>
                  <a:lnTo>
                    <a:pt x="10606" y="9417"/>
                  </a:lnTo>
                  <a:lnTo>
                    <a:pt x="10606" y="10521"/>
                  </a:lnTo>
                  <a:lnTo>
                    <a:pt x="9500" y="10521"/>
                  </a:lnTo>
                  <a:lnTo>
                    <a:pt x="9500" y="9417"/>
                  </a:lnTo>
                  <a:close/>
                  <a:moveTo>
                    <a:pt x="10915" y="9417"/>
                  </a:moveTo>
                  <a:lnTo>
                    <a:pt x="12021" y="9417"/>
                  </a:lnTo>
                  <a:lnTo>
                    <a:pt x="12021" y="10521"/>
                  </a:lnTo>
                  <a:lnTo>
                    <a:pt x="10915" y="10521"/>
                  </a:lnTo>
                  <a:lnTo>
                    <a:pt x="10915" y="9417"/>
                  </a:lnTo>
                  <a:close/>
                  <a:moveTo>
                    <a:pt x="12331" y="9417"/>
                  </a:moveTo>
                  <a:lnTo>
                    <a:pt x="13436" y="9417"/>
                  </a:lnTo>
                  <a:lnTo>
                    <a:pt x="13436" y="10521"/>
                  </a:lnTo>
                  <a:lnTo>
                    <a:pt x="12331" y="10521"/>
                  </a:lnTo>
                  <a:lnTo>
                    <a:pt x="12331" y="9417"/>
                  </a:lnTo>
                  <a:close/>
                  <a:moveTo>
                    <a:pt x="8086" y="7916"/>
                  </a:moveTo>
                  <a:lnTo>
                    <a:pt x="9191" y="7916"/>
                  </a:lnTo>
                  <a:lnTo>
                    <a:pt x="9191" y="9020"/>
                  </a:lnTo>
                  <a:lnTo>
                    <a:pt x="8086" y="9020"/>
                  </a:lnTo>
                  <a:lnTo>
                    <a:pt x="8086" y="7916"/>
                  </a:lnTo>
                  <a:close/>
                  <a:moveTo>
                    <a:pt x="9500" y="7916"/>
                  </a:moveTo>
                  <a:lnTo>
                    <a:pt x="10606" y="7916"/>
                  </a:lnTo>
                  <a:lnTo>
                    <a:pt x="10606" y="9020"/>
                  </a:lnTo>
                  <a:lnTo>
                    <a:pt x="9500" y="9020"/>
                  </a:lnTo>
                  <a:lnTo>
                    <a:pt x="9500" y="7916"/>
                  </a:lnTo>
                  <a:close/>
                  <a:moveTo>
                    <a:pt x="10915" y="7916"/>
                  </a:moveTo>
                  <a:lnTo>
                    <a:pt x="12021" y="7916"/>
                  </a:lnTo>
                  <a:lnTo>
                    <a:pt x="12021" y="9020"/>
                  </a:lnTo>
                  <a:lnTo>
                    <a:pt x="10915" y="9020"/>
                  </a:lnTo>
                  <a:lnTo>
                    <a:pt x="10915" y="7916"/>
                  </a:lnTo>
                  <a:close/>
                  <a:moveTo>
                    <a:pt x="12331" y="7916"/>
                  </a:moveTo>
                  <a:lnTo>
                    <a:pt x="13436" y="7916"/>
                  </a:lnTo>
                  <a:lnTo>
                    <a:pt x="13436" y="9020"/>
                  </a:lnTo>
                  <a:lnTo>
                    <a:pt x="12331" y="9020"/>
                  </a:lnTo>
                  <a:lnTo>
                    <a:pt x="12331" y="7916"/>
                  </a:lnTo>
                  <a:close/>
                  <a:moveTo>
                    <a:pt x="8086" y="6414"/>
                  </a:moveTo>
                  <a:lnTo>
                    <a:pt x="9191" y="6414"/>
                  </a:lnTo>
                  <a:lnTo>
                    <a:pt x="9191" y="7518"/>
                  </a:lnTo>
                  <a:lnTo>
                    <a:pt x="8086" y="7518"/>
                  </a:lnTo>
                  <a:lnTo>
                    <a:pt x="8086" y="6414"/>
                  </a:lnTo>
                  <a:close/>
                  <a:moveTo>
                    <a:pt x="9500" y="6414"/>
                  </a:moveTo>
                  <a:lnTo>
                    <a:pt x="10606" y="6414"/>
                  </a:lnTo>
                  <a:lnTo>
                    <a:pt x="10606" y="7518"/>
                  </a:lnTo>
                  <a:lnTo>
                    <a:pt x="9500" y="7518"/>
                  </a:lnTo>
                  <a:lnTo>
                    <a:pt x="9500" y="6414"/>
                  </a:lnTo>
                  <a:close/>
                  <a:moveTo>
                    <a:pt x="10915" y="6414"/>
                  </a:moveTo>
                  <a:lnTo>
                    <a:pt x="12021" y="6414"/>
                  </a:lnTo>
                  <a:lnTo>
                    <a:pt x="12021" y="7518"/>
                  </a:lnTo>
                  <a:lnTo>
                    <a:pt x="10915" y="7518"/>
                  </a:lnTo>
                  <a:lnTo>
                    <a:pt x="10915" y="6414"/>
                  </a:lnTo>
                  <a:close/>
                  <a:moveTo>
                    <a:pt x="12331" y="6414"/>
                  </a:moveTo>
                  <a:lnTo>
                    <a:pt x="13436" y="6414"/>
                  </a:lnTo>
                  <a:lnTo>
                    <a:pt x="13436" y="7518"/>
                  </a:lnTo>
                  <a:lnTo>
                    <a:pt x="12331" y="7518"/>
                  </a:lnTo>
                  <a:lnTo>
                    <a:pt x="12331" y="6414"/>
                  </a:lnTo>
                  <a:close/>
                  <a:moveTo>
                    <a:pt x="8086" y="4914"/>
                  </a:moveTo>
                  <a:lnTo>
                    <a:pt x="9191" y="4914"/>
                  </a:lnTo>
                  <a:lnTo>
                    <a:pt x="9191" y="6018"/>
                  </a:lnTo>
                  <a:lnTo>
                    <a:pt x="8086" y="6018"/>
                  </a:lnTo>
                  <a:lnTo>
                    <a:pt x="8086" y="4914"/>
                  </a:lnTo>
                  <a:close/>
                  <a:moveTo>
                    <a:pt x="9500" y="4914"/>
                  </a:moveTo>
                  <a:lnTo>
                    <a:pt x="10606" y="4914"/>
                  </a:lnTo>
                  <a:lnTo>
                    <a:pt x="10606" y="6018"/>
                  </a:lnTo>
                  <a:lnTo>
                    <a:pt x="9500" y="6018"/>
                  </a:lnTo>
                  <a:lnTo>
                    <a:pt x="9500" y="4914"/>
                  </a:lnTo>
                  <a:close/>
                  <a:moveTo>
                    <a:pt x="10915" y="4914"/>
                  </a:moveTo>
                  <a:lnTo>
                    <a:pt x="12021" y="4914"/>
                  </a:lnTo>
                  <a:lnTo>
                    <a:pt x="12021" y="6018"/>
                  </a:lnTo>
                  <a:lnTo>
                    <a:pt x="10915" y="6018"/>
                  </a:lnTo>
                  <a:lnTo>
                    <a:pt x="10915" y="4914"/>
                  </a:lnTo>
                  <a:close/>
                  <a:moveTo>
                    <a:pt x="12331" y="4914"/>
                  </a:moveTo>
                  <a:lnTo>
                    <a:pt x="13436" y="4914"/>
                  </a:lnTo>
                  <a:lnTo>
                    <a:pt x="13436" y="6018"/>
                  </a:lnTo>
                  <a:lnTo>
                    <a:pt x="12331" y="6018"/>
                  </a:lnTo>
                  <a:lnTo>
                    <a:pt x="12331" y="4914"/>
                  </a:lnTo>
                  <a:close/>
                  <a:moveTo>
                    <a:pt x="8086" y="3413"/>
                  </a:moveTo>
                  <a:lnTo>
                    <a:pt x="9191" y="3413"/>
                  </a:lnTo>
                  <a:lnTo>
                    <a:pt x="9191" y="4516"/>
                  </a:lnTo>
                  <a:lnTo>
                    <a:pt x="8086" y="4516"/>
                  </a:lnTo>
                  <a:lnTo>
                    <a:pt x="8086" y="3413"/>
                  </a:lnTo>
                  <a:close/>
                  <a:moveTo>
                    <a:pt x="9500" y="3413"/>
                  </a:moveTo>
                  <a:lnTo>
                    <a:pt x="10606" y="3413"/>
                  </a:lnTo>
                  <a:lnTo>
                    <a:pt x="10606" y="4516"/>
                  </a:lnTo>
                  <a:lnTo>
                    <a:pt x="9500" y="4516"/>
                  </a:lnTo>
                  <a:lnTo>
                    <a:pt x="9500" y="3413"/>
                  </a:lnTo>
                  <a:close/>
                  <a:moveTo>
                    <a:pt x="10915" y="3413"/>
                  </a:moveTo>
                  <a:lnTo>
                    <a:pt x="12021" y="3413"/>
                  </a:lnTo>
                  <a:lnTo>
                    <a:pt x="12021" y="4516"/>
                  </a:lnTo>
                  <a:lnTo>
                    <a:pt x="10915" y="4516"/>
                  </a:lnTo>
                  <a:lnTo>
                    <a:pt x="10915" y="3413"/>
                  </a:lnTo>
                  <a:close/>
                  <a:moveTo>
                    <a:pt x="9500" y="1911"/>
                  </a:moveTo>
                  <a:lnTo>
                    <a:pt x="10606" y="1911"/>
                  </a:lnTo>
                  <a:lnTo>
                    <a:pt x="10606" y="3015"/>
                  </a:lnTo>
                  <a:lnTo>
                    <a:pt x="9500" y="3015"/>
                  </a:lnTo>
                  <a:lnTo>
                    <a:pt x="9500" y="1911"/>
                  </a:lnTo>
                  <a:close/>
                  <a:moveTo>
                    <a:pt x="10915" y="1911"/>
                  </a:moveTo>
                  <a:lnTo>
                    <a:pt x="12021" y="1911"/>
                  </a:lnTo>
                  <a:lnTo>
                    <a:pt x="12021" y="3015"/>
                  </a:lnTo>
                  <a:lnTo>
                    <a:pt x="10915" y="3015"/>
                  </a:lnTo>
                  <a:lnTo>
                    <a:pt x="10915" y="1911"/>
                  </a:lnTo>
                  <a:close/>
                  <a:moveTo>
                    <a:pt x="12331" y="1911"/>
                  </a:moveTo>
                  <a:lnTo>
                    <a:pt x="13436" y="1911"/>
                  </a:lnTo>
                  <a:lnTo>
                    <a:pt x="13436" y="3015"/>
                  </a:lnTo>
                  <a:lnTo>
                    <a:pt x="12331" y="3015"/>
                  </a:lnTo>
                  <a:lnTo>
                    <a:pt x="12331" y="1911"/>
                  </a:lnTo>
                  <a:close/>
                  <a:moveTo>
                    <a:pt x="12331" y="3413"/>
                  </a:moveTo>
                  <a:lnTo>
                    <a:pt x="13436" y="3413"/>
                  </a:lnTo>
                  <a:lnTo>
                    <a:pt x="13436" y="4516"/>
                  </a:lnTo>
                  <a:lnTo>
                    <a:pt x="12331" y="4516"/>
                  </a:lnTo>
                  <a:lnTo>
                    <a:pt x="12331" y="3413"/>
                  </a:lnTo>
                  <a:close/>
                </a:path>
              </a:pathLst>
            </a:custGeom>
            <a:solidFill>
              <a:srgbClr val="15B0E8"/>
            </a:solidFill>
            <a:ln w="9525">
              <a:noFill/>
              <a:round/>
              <a:headEnd/>
              <a:tailEnd/>
            </a:ln>
            <a:effectLst>
              <a:outerShdw blurRad="63500" sx="102000" sy="102000" algn="ctr" rotWithShape="0">
                <a:prstClr val="black">
                  <a:alpha val="40000"/>
                </a:prstClr>
              </a:outerShdw>
            </a:effectLst>
          </p:spPr>
          <p:txBody>
            <a:bodyPr vert="horz" wrap="square" lIns="477749" tIns="238875" rIns="477749" bIns="238875" numCol="1" anchor="t" anchorCtr="0" compatLnSpc="1">
              <a:prstTxWarp prst="textNoShape">
                <a:avLst/>
              </a:prstTxWarp>
            </a:bodyPr>
            <a:lstStyle/>
            <a:p>
              <a:pPr defTabSz="4777965">
                <a:defRPr/>
              </a:pPr>
              <a:endParaRPr lang="zh-CN" altLang="en-US" sz="1998" kern="0">
                <a:solidFill>
                  <a:srgbClr val="1D1D1A"/>
                </a:solidFill>
                <a:latin typeface="+mj-lt"/>
                <a:ea typeface="微软雅黑" panose="020B0503020204020204" pitchFamily="34" charset="-122"/>
                <a:cs typeface="Arial" panose="020B0604020202020204" pitchFamily="34" charset="0"/>
              </a:endParaRPr>
            </a:p>
          </p:txBody>
        </p:sp>
        <p:cxnSp>
          <p:nvCxnSpPr>
            <p:cNvPr id="43" name="直接连接符 136">
              <a:extLst>
                <a:ext uri="{FF2B5EF4-FFF2-40B4-BE49-F238E27FC236}">
                  <a16:creationId xmlns:a16="http://schemas.microsoft.com/office/drawing/2014/main" id="{6A4B7889-4E07-041A-FEC0-8BF66E097FCB}"/>
                </a:ext>
              </a:extLst>
            </p:cNvPr>
            <p:cNvCxnSpPr>
              <a:stCxn id="55" idx="6"/>
              <a:endCxn id="45" idx="3"/>
            </p:cNvCxnSpPr>
            <p:nvPr/>
          </p:nvCxnSpPr>
          <p:spPr>
            <a:xfrm flipV="1">
              <a:off x="2725702" y="2719471"/>
              <a:ext cx="770693" cy="619064"/>
            </a:xfrm>
            <a:prstGeom prst="line">
              <a:avLst/>
            </a:prstGeom>
            <a:noFill/>
            <a:ln w="12700" cap="flat" cmpd="sng" algn="ctr">
              <a:gradFill flip="none" rotWithShape="1">
                <a:gsLst>
                  <a:gs pos="0">
                    <a:srgbClr val="FF3399"/>
                  </a:gs>
                  <a:gs pos="27000">
                    <a:srgbClr val="FF6633"/>
                  </a:gs>
                  <a:gs pos="51000">
                    <a:srgbClr val="FFFF00"/>
                  </a:gs>
                  <a:gs pos="92000">
                    <a:srgbClr val="3366FF"/>
                  </a:gs>
                  <a:gs pos="74000">
                    <a:srgbClr val="01A78F"/>
                  </a:gs>
                </a:gsLst>
                <a:lin ang="0" scaled="1"/>
                <a:tileRect/>
              </a:gradFill>
              <a:prstDash val="solid"/>
              <a:round/>
              <a:headEnd type="none" w="med" len="med"/>
              <a:tailEnd type="none" w="med" len="med"/>
            </a:ln>
            <a:effectLst/>
          </p:spPr>
        </p:cxnSp>
        <p:cxnSp>
          <p:nvCxnSpPr>
            <p:cNvPr id="44" name="直接连接符 136">
              <a:extLst>
                <a:ext uri="{FF2B5EF4-FFF2-40B4-BE49-F238E27FC236}">
                  <a16:creationId xmlns:a16="http://schemas.microsoft.com/office/drawing/2014/main" id="{BBB42E34-4499-BC89-9673-6BC54C4539EA}"/>
                </a:ext>
              </a:extLst>
            </p:cNvPr>
            <p:cNvCxnSpPr>
              <a:stCxn id="55" idx="6"/>
              <a:endCxn id="46" idx="2"/>
            </p:cNvCxnSpPr>
            <p:nvPr/>
          </p:nvCxnSpPr>
          <p:spPr>
            <a:xfrm flipV="1">
              <a:off x="2725702" y="3049449"/>
              <a:ext cx="1031586" cy="289086"/>
            </a:xfrm>
            <a:prstGeom prst="line">
              <a:avLst/>
            </a:prstGeom>
            <a:noFill/>
            <a:ln w="12700" cap="flat" cmpd="sng" algn="ctr">
              <a:gradFill flip="none" rotWithShape="1">
                <a:gsLst>
                  <a:gs pos="0">
                    <a:srgbClr val="FF3399"/>
                  </a:gs>
                  <a:gs pos="27000">
                    <a:srgbClr val="FF6633"/>
                  </a:gs>
                  <a:gs pos="51000">
                    <a:srgbClr val="FFFF00"/>
                  </a:gs>
                  <a:gs pos="92000">
                    <a:srgbClr val="3366FF"/>
                  </a:gs>
                  <a:gs pos="74000">
                    <a:srgbClr val="01A78F"/>
                  </a:gs>
                </a:gsLst>
                <a:lin ang="0" scaled="1"/>
                <a:tileRect/>
              </a:gradFill>
              <a:prstDash val="solid"/>
              <a:round/>
              <a:headEnd type="none" w="med" len="med"/>
              <a:tailEnd type="none" w="med" len="med"/>
            </a:ln>
            <a:effectLst/>
          </p:spPr>
        </p:cxnSp>
        <p:sp>
          <p:nvSpPr>
            <p:cNvPr id="45" name="椭圆 294">
              <a:extLst>
                <a:ext uri="{FF2B5EF4-FFF2-40B4-BE49-F238E27FC236}">
                  <a16:creationId xmlns:a16="http://schemas.microsoft.com/office/drawing/2014/main" id="{BF5A8AA8-5842-DF16-134D-751A10C5FD71}"/>
                </a:ext>
              </a:extLst>
            </p:cNvPr>
            <p:cNvSpPr/>
            <p:nvPr/>
          </p:nvSpPr>
          <p:spPr>
            <a:xfrm rot="435226">
              <a:off x="3486768" y="2639209"/>
              <a:ext cx="91855" cy="99590"/>
            </a:xfrm>
            <a:prstGeom prst="ellipse">
              <a:avLst/>
            </a:prstGeom>
            <a:solidFill>
              <a:srgbClr val="EB5C01"/>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777965">
                <a:defRPr/>
              </a:pPr>
              <a:endParaRPr lang="zh-CN" altLang="en-US" sz="1998" kern="0" dirty="0">
                <a:solidFill>
                  <a:srgbClr val="FFFFFF"/>
                </a:solidFill>
                <a:latin typeface="+mj-lt"/>
                <a:ea typeface="微软雅黑" panose="020B0503020204020204" pitchFamily="34" charset="-122"/>
                <a:cs typeface="Arial" panose="020B0604020202020204" pitchFamily="34" charset="0"/>
              </a:endParaRPr>
            </a:p>
          </p:txBody>
        </p:sp>
        <p:sp>
          <p:nvSpPr>
            <p:cNvPr id="46" name="椭圆 295">
              <a:extLst>
                <a:ext uri="{FF2B5EF4-FFF2-40B4-BE49-F238E27FC236}">
                  <a16:creationId xmlns:a16="http://schemas.microsoft.com/office/drawing/2014/main" id="{6D24BD52-35CD-74B3-1AD9-7301319E0CEF}"/>
                </a:ext>
              </a:extLst>
            </p:cNvPr>
            <p:cNvSpPr/>
            <p:nvPr/>
          </p:nvSpPr>
          <p:spPr>
            <a:xfrm>
              <a:off x="3757287" y="2999653"/>
              <a:ext cx="91855" cy="99590"/>
            </a:xfrm>
            <a:prstGeom prst="ellipse">
              <a:avLst/>
            </a:prstGeom>
            <a:solidFill>
              <a:srgbClr val="EB5C01"/>
            </a:solidFill>
            <a:ln w="12700" cap="flat" cmpd="sng" algn="ctr">
              <a:noFill/>
              <a:prstDash val="solid"/>
              <a:miter lim="800000"/>
            </a:ln>
            <a:effectLst/>
          </p:spPr>
          <p:txBody>
            <a:bodyPr rot="0" spcFirstLastPara="0" vertOverflow="overflow" horzOverflow="overflow" vert="horz" wrap="square" lIns="477749" tIns="238875" rIns="477749" bIns="238875" numCol="1" spcCol="0" rtlCol="0" fromWordArt="0" anchor="ctr" anchorCtr="0" forceAA="0" compatLnSpc="1">
              <a:prstTxWarp prst="textNoShape">
                <a:avLst/>
              </a:prstTxWarp>
              <a:noAutofit/>
            </a:bodyPr>
            <a:lstStyle/>
            <a:p>
              <a:pPr algn="ctr" defTabSz="4777965">
                <a:defRPr/>
              </a:pPr>
              <a:endParaRPr lang="zh-CN" altLang="en-US" sz="1998" kern="0" dirty="0">
                <a:solidFill>
                  <a:srgbClr val="FFFFFF"/>
                </a:solidFill>
                <a:latin typeface="+mj-lt"/>
                <a:ea typeface="微软雅黑" panose="020B0503020204020204" pitchFamily="34" charset="-122"/>
                <a:cs typeface="Arial" panose="020B0604020202020204" pitchFamily="34" charset="0"/>
              </a:endParaRPr>
            </a:p>
          </p:txBody>
        </p:sp>
        <p:sp>
          <p:nvSpPr>
            <p:cNvPr id="47" name="椭圆 296">
              <a:extLst>
                <a:ext uri="{FF2B5EF4-FFF2-40B4-BE49-F238E27FC236}">
                  <a16:creationId xmlns:a16="http://schemas.microsoft.com/office/drawing/2014/main" id="{B01BE026-D242-455B-1692-443A85A2E0AF}"/>
                </a:ext>
              </a:extLst>
            </p:cNvPr>
            <p:cNvSpPr/>
            <p:nvPr/>
          </p:nvSpPr>
          <p:spPr>
            <a:xfrm>
              <a:off x="3757287" y="4076715"/>
              <a:ext cx="91855" cy="99590"/>
            </a:xfrm>
            <a:prstGeom prst="ellipse">
              <a:avLst/>
            </a:prstGeom>
            <a:solidFill>
              <a:srgbClr val="EB5C01"/>
            </a:solidFill>
            <a:ln w="12700" cap="flat" cmpd="sng" algn="ctr">
              <a:noFill/>
              <a:prstDash val="solid"/>
              <a:miter lim="800000"/>
            </a:ln>
            <a:effectLst/>
          </p:spPr>
          <p:txBody>
            <a:bodyPr rot="0" spcFirstLastPara="0" vertOverflow="overflow" horzOverflow="overflow" vert="horz" wrap="square" lIns="477749" tIns="238875" rIns="477749" bIns="238875" numCol="1" spcCol="0" rtlCol="0" fromWordArt="0" anchor="ctr" anchorCtr="0" forceAA="0" compatLnSpc="1">
              <a:prstTxWarp prst="textNoShape">
                <a:avLst/>
              </a:prstTxWarp>
              <a:noAutofit/>
            </a:bodyPr>
            <a:lstStyle/>
            <a:p>
              <a:pPr algn="ctr" defTabSz="4777965">
                <a:defRPr/>
              </a:pPr>
              <a:endParaRPr lang="zh-CN" altLang="en-US" sz="1998" kern="0" dirty="0">
                <a:solidFill>
                  <a:srgbClr val="FFFFFF"/>
                </a:solidFill>
                <a:latin typeface="+mj-lt"/>
                <a:ea typeface="微软雅黑" panose="020B0503020204020204" pitchFamily="34" charset="-122"/>
                <a:cs typeface="Arial" panose="020B0604020202020204" pitchFamily="34" charset="0"/>
              </a:endParaRPr>
            </a:p>
          </p:txBody>
        </p:sp>
        <p:sp>
          <p:nvSpPr>
            <p:cNvPr id="48" name="椭圆 297">
              <a:extLst>
                <a:ext uri="{FF2B5EF4-FFF2-40B4-BE49-F238E27FC236}">
                  <a16:creationId xmlns:a16="http://schemas.microsoft.com/office/drawing/2014/main" id="{DB525EE6-89C2-695C-FF81-C8BA4D5385D3}"/>
                </a:ext>
              </a:extLst>
            </p:cNvPr>
            <p:cNvSpPr/>
            <p:nvPr/>
          </p:nvSpPr>
          <p:spPr>
            <a:xfrm>
              <a:off x="3492180" y="4392134"/>
              <a:ext cx="91855" cy="99590"/>
            </a:xfrm>
            <a:prstGeom prst="ellipse">
              <a:avLst/>
            </a:prstGeom>
            <a:solidFill>
              <a:srgbClr val="EB5C01"/>
            </a:solidFill>
            <a:ln w="12700" cap="flat" cmpd="sng" algn="ctr">
              <a:noFill/>
              <a:prstDash val="solid"/>
              <a:miter lim="800000"/>
            </a:ln>
            <a:effectLst/>
          </p:spPr>
          <p:txBody>
            <a:bodyPr rot="0" spcFirstLastPara="0" vertOverflow="overflow" horzOverflow="overflow" vert="horz" wrap="square" lIns="477749" tIns="238875" rIns="477749" bIns="238875" numCol="1" spcCol="0" rtlCol="0" fromWordArt="0" anchor="ctr" anchorCtr="0" forceAA="0" compatLnSpc="1">
              <a:prstTxWarp prst="textNoShape">
                <a:avLst/>
              </a:prstTxWarp>
              <a:noAutofit/>
            </a:bodyPr>
            <a:lstStyle/>
            <a:p>
              <a:pPr algn="ctr" defTabSz="4777965">
                <a:defRPr/>
              </a:pPr>
              <a:endParaRPr lang="zh-CN" altLang="en-US" sz="1998" kern="0" dirty="0">
                <a:solidFill>
                  <a:srgbClr val="FFFFFF"/>
                </a:solidFill>
                <a:latin typeface="+mj-lt"/>
                <a:ea typeface="微软雅黑" panose="020B0503020204020204" pitchFamily="34" charset="-122"/>
                <a:cs typeface="Arial" panose="020B0604020202020204" pitchFamily="34" charset="0"/>
              </a:endParaRPr>
            </a:p>
          </p:txBody>
        </p:sp>
        <p:cxnSp>
          <p:nvCxnSpPr>
            <p:cNvPr id="49" name="直接连接符 136">
              <a:extLst>
                <a:ext uri="{FF2B5EF4-FFF2-40B4-BE49-F238E27FC236}">
                  <a16:creationId xmlns:a16="http://schemas.microsoft.com/office/drawing/2014/main" id="{CEA51D95-6C9D-A23D-1EDC-3D63DEA18460}"/>
                </a:ext>
              </a:extLst>
            </p:cNvPr>
            <p:cNvCxnSpPr>
              <a:stCxn id="53" idx="6"/>
              <a:endCxn id="47" idx="2"/>
            </p:cNvCxnSpPr>
            <p:nvPr/>
          </p:nvCxnSpPr>
          <p:spPr>
            <a:xfrm>
              <a:off x="2725702" y="3792399"/>
              <a:ext cx="1031586" cy="334112"/>
            </a:xfrm>
            <a:prstGeom prst="line">
              <a:avLst/>
            </a:prstGeom>
            <a:noFill/>
            <a:ln w="12700" cap="flat" cmpd="sng" algn="ctr">
              <a:gradFill flip="none" rotWithShape="1">
                <a:gsLst>
                  <a:gs pos="0">
                    <a:srgbClr val="FF3399"/>
                  </a:gs>
                  <a:gs pos="27000">
                    <a:srgbClr val="FF6633"/>
                  </a:gs>
                  <a:gs pos="51000">
                    <a:srgbClr val="FFFF00"/>
                  </a:gs>
                  <a:gs pos="92000">
                    <a:srgbClr val="3366FF"/>
                  </a:gs>
                  <a:gs pos="74000">
                    <a:srgbClr val="01A78F"/>
                  </a:gs>
                </a:gsLst>
                <a:lin ang="0" scaled="1"/>
                <a:tileRect/>
              </a:gradFill>
              <a:prstDash val="solid"/>
              <a:round/>
              <a:headEnd type="none" w="med" len="med"/>
              <a:tailEnd type="none" w="med" len="med"/>
            </a:ln>
            <a:effectLst/>
          </p:spPr>
        </p:cxnSp>
        <p:cxnSp>
          <p:nvCxnSpPr>
            <p:cNvPr id="50" name="直接连接符 136">
              <a:extLst>
                <a:ext uri="{FF2B5EF4-FFF2-40B4-BE49-F238E27FC236}">
                  <a16:creationId xmlns:a16="http://schemas.microsoft.com/office/drawing/2014/main" id="{3CCA9377-1155-4C41-2EC9-8D6E56DB9294}"/>
                </a:ext>
              </a:extLst>
            </p:cNvPr>
            <p:cNvCxnSpPr>
              <a:stCxn id="53" idx="6"/>
              <a:endCxn id="48" idx="1"/>
            </p:cNvCxnSpPr>
            <p:nvPr/>
          </p:nvCxnSpPr>
          <p:spPr>
            <a:xfrm>
              <a:off x="2725702" y="3792399"/>
              <a:ext cx="779930" cy="614321"/>
            </a:xfrm>
            <a:prstGeom prst="line">
              <a:avLst/>
            </a:prstGeom>
            <a:noFill/>
            <a:ln w="12700" cap="flat" cmpd="sng" algn="ctr">
              <a:gradFill flip="none" rotWithShape="1">
                <a:gsLst>
                  <a:gs pos="0">
                    <a:srgbClr val="FF3399"/>
                  </a:gs>
                  <a:gs pos="27000">
                    <a:srgbClr val="FF6633"/>
                  </a:gs>
                  <a:gs pos="51000">
                    <a:srgbClr val="FFFF00"/>
                  </a:gs>
                  <a:gs pos="92000">
                    <a:srgbClr val="3366FF"/>
                  </a:gs>
                  <a:gs pos="74000">
                    <a:srgbClr val="01A78F"/>
                  </a:gs>
                </a:gsLst>
                <a:lin ang="0" scaled="1"/>
                <a:tileRect/>
              </a:gradFill>
              <a:prstDash val="solid"/>
              <a:round/>
              <a:headEnd type="none" w="med" len="med"/>
              <a:tailEnd type="none" w="med" len="med"/>
            </a:ln>
            <a:effectLst/>
          </p:spPr>
        </p:cxnSp>
        <p:grpSp>
          <p:nvGrpSpPr>
            <p:cNvPr id="51" name="组合 1035">
              <a:extLst>
                <a:ext uri="{FF2B5EF4-FFF2-40B4-BE49-F238E27FC236}">
                  <a16:creationId xmlns:a16="http://schemas.microsoft.com/office/drawing/2014/main" id="{54273089-341D-B947-FE75-63BE54CA4960}"/>
                </a:ext>
              </a:extLst>
            </p:cNvPr>
            <p:cNvGrpSpPr/>
            <p:nvPr/>
          </p:nvGrpSpPr>
          <p:grpSpPr>
            <a:xfrm>
              <a:off x="1735629" y="3338535"/>
              <a:ext cx="922426" cy="453864"/>
              <a:chOff x="1684087" y="3217513"/>
              <a:chExt cx="1153096" cy="453864"/>
            </a:xfrm>
          </p:grpSpPr>
          <p:cxnSp>
            <p:nvCxnSpPr>
              <p:cNvPr id="127" name="直接连接符 166">
                <a:extLst>
                  <a:ext uri="{FF2B5EF4-FFF2-40B4-BE49-F238E27FC236}">
                    <a16:creationId xmlns:a16="http://schemas.microsoft.com/office/drawing/2014/main" id="{574E34CC-BC80-6276-A4A8-BDAB70FCCE70}"/>
                  </a:ext>
                </a:extLst>
              </p:cNvPr>
              <p:cNvCxnSpPr>
                <a:stCxn id="54" idx="6"/>
                <a:endCxn id="53" idx="2"/>
              </p:cNvCxnSpPr>
              <p:nvPr/>
            </p:nvCxnSpPr>
            <p:spPr>
              <a:xfrm>
                <a:off x="1768650" y="3671377"/>
                <a:ext cx="983969" cy="0"/>
              </a:xfrm>
              <a:prstGeom prst="line">
                <a:avLst/>
              </a:prstGeom>
              <a:noFill/>
              <a:ln w="19050" cap="flat" cmpd="sng" algn="ctr">
                <a:gradFill flip="none" rotWithShape="1">
                  <a:gsLst>
                    <a:gs pos="0">
                      <a:srgbClr val="FF3399"/>
                    </a:gs>
                    <a:gs pos="27000">
                      <a:srgbClr val="FF6633"/>
                    </a:gs>
                    <a:gs pos="51000">
                      <a:srgbClr val="FFFF00"/>
                    </a:gs>
                    <a:gs pos="92000">
                      <a:srgbClr val="3366FF"/>
                    </a:gs>
                    <a:gs pos="74000">
                      <a:srgbClr val="01A78F"/>
                    </a:gs>
                  </a:gsLst>
                  <a:lin ang="0" scaled="1"/>
                  <a:tileRect/>
                </a:gradFill>
                <a:prstDash val="solid"/>
                <a:round/>
                <a:headEnd type="none" w="med" len="med"/>
                <a:tailEnd type="none" w="med" len="med"/>
              </a:ln>
              <a:effectLst/>
            </p:spPr>
          </p:cxnSp>
          <p:cxnSp>
            <p:nvCxnSpPr>
              <p:cNvPr id="128" name="直接连接符 169">
                <a:extLst>
                  <a:ext uri="{FF2B5EF4-FFF2-40B4-BE49-F238E27FC236}">
                    <a16:creationId xmlns:a16="http://schemas.microsoft.com/office/drawing/2014/main" id="{EF9615DB-A9DF-4310-62F8-03563236D073}"/>
                  </a:ext>
                </a:extLst>
              </p:cNvPr>
              <p:cNvCxnSpPr>
                <a:stCxn id="52" idx="6"/>
                <a:endCxn id="55" idx="2"/>
              </p:cNvCxnSpPr>
              <p:nvPr/>
            </p:nvCxnSpPr>
            <p:spPr>
              <a:xfrm>
                <a:off x="1768650" y="3217513"/>
                <a:ext cx="983969" cy="0"/>
              </a:xfrm>
              <a:prstGeom prst="line">
                <a:avLst/>
              </a:prstGeom>
              <a:noFill/>
              <a:ln w="19050" cap="flat" cmpd="sng" algn="ctr">
                <a:gradFill flip="none" rotWithShape="1">
                  <a:gsLst>
                    <a:gs pos="0">
                      <a:srgbClr val="FF3399"/>
                    </a:gs>
                    <a:gs pos="27000">
                      <a:srgbClr val="FF6633"/>
                    </a:gs>
                    <a:gs pos="51000">
                      <a:srgbClr val="FFFF00"/>
                    </a:gs>
                    <a:gs pos="92000">
                      <a:srgbClr val="3366FF"/>
                    </a:gs>
                    <a:gs pos="74000">
                      <a:srgbClr val="01A78F"/>
                    </a:gs>
                  </a:gsLst>
                  <a:lin ang="0" scaled="1"/>
                  <a:tileRect/>
                </a:gradFill>
                <a:prstDash val="solid"/>
                <a:round/>
                <a:headEnd type="none" w="med" len="med"/>
                <a:tailEnd type="none" w="med" len="med"/>
              </a:ln>
              <a:effectLst/>
            </p:spPr>
          </p:cxnSp>
          <p:cxnSp>
            <p:nvCxnSpPr>
              <p:cNvPr id="129" name="直接连接符 165">
                <a:extLst>
                  <a:ext uri="{FF2B5EF4-FFF2-40B4-BE49-F238E27FC236}">
                    <a16:creationId xmlns:a16="http://schemas.microsoft.com/office/drawing/2014/main" id="{2A669994-BF7C-3DB6-0C3B-D452ED1D73F6}"/>
                  </a:ext>
                </a:extLst>
              </p:cNvPr>
              <p:cNvCxnSpPr>
                <a:stCxn id="52" idx="6"/>
                <a:endCxn id="53" idx="2"/>
              </p:cNvCxnSpPr>
              <p:nvPr/>
            </p:nvCxnSpPr>
            <p:spPr>
              <a:xfrm>
                <a:off x="1768650" y="3217513"/>
                <a:ext cx="983969" cy="453864"/>
              </a:xfrm>
              <a:prstGeom prst="line">
                <a:avLst/>
              </a:prstGeom>
              <a:noFill/>
              <a:ln w="19050" cap="flat" cmpd="sng" algn="ctr">
                <a:gradFill flip="none" rotWithShape="1">
                  <a:gsLst>
                    <a:gs pos="0">
                      <a:srgbClr val="FF3399"/>
                    </a:gs>
                    <a:gs pos="27000">
                      <a:srgbClr val="FF6633"/>
                    </a:gs>
                    <a:gs pos="51000">
                      <a:srgbClr val="FFFF00"/>
                    </a:gs>
                    <a:gs pos="92000">
                      <a:srgbClr val="3366FF"/>
                    </a:gs>
                    <a:gs pos="74000">
                      <a:srgbClr val="01A78F"/>
                    </a:gs>
                  </a:gsLst>
                  <a:lin ang="0" scaled="1"/>
                  <a:tileRect/>
                </a:gradFill>
                <a:prstDash val="solid"/>
                <a:round/>
                <a:headEnd type="none" w="med" len="med"/>
                <a:tailEnd type="none" w="med" len="med"/>
              </a:ln>
              <a:effectLst/>
            </p:spPr>
          </p:cxnSp>
          <p:cxnSp>
            <p:nvCxnSpPr>
              <p:cNvPr id="130" name="直接连接符 167">
                <a:extLst>
                  <a:ext uri="{FF2B5EF4-FFF2-40B4-BE49-F238E27FC236}">
                    <a16:creationId xmlns:a16="http://schemas.microsoft.com/office/drawing/2014/main" id="{90013DEF-A37C-6F7C-25FD-6C612884419D}"/>
                  </a:ext>
                </a:extLst>
              </p:cNvPr>
              <p:cNvCxnSpPr>
                <a:stCxn id="54" idx="6"/>
                <a:endCxn id="55" idx="2"/>
              </p:cNvCxnSpPr>
              <p:nvPr/>
            </p:nvCxnSpPr>
            <p:spPr>
              <a:xfrm flipV="1">
                <a:off x="1768650" y="3217513"/>
                <a:ext cx="983969" cy="453864"/>
              </a:xfrm>
              <a:prstGeom prst="line">
                <a:avLst/>
              </a:prstGeom>
              <a:noFill/>
              <a:ln w="19050" cap="flat" cmpd="sng" algn="ctr">
                <a:gradFill flip="none" rotWithShape="1">
                  <a:gsLst>
                    <a:gs pos="0">
                      <a:srgbClr val="FF3399"/>
                    </a:gs>
                    <a:gs pos="27000">
                      <a:srgbClr val="FF6633"/>
                    </a:gs>
                    <a:gs pos="51000">
                      <a:srgbClr val="FFFF00"/>
                    </a:gs>
                    <a:gs pos="92000">
                      <a:srgbClr val="3366FF"/>
                    </a:gs>
                    <a:gs pos="74000">
                      <a:srgbClr val="01A78F"/>
                    </a:gs>
                  </a:gsLst>
                  <a:lin ang="0" scaled="1"/>
                  <a:tileRect/>
                </a:gradFill>
                <a:prstDash val="solid"/>
                <a:round/>
                <a:headEnd type="none" w="med" len="med"/>
                <a:tailEnd type="none" w="med" len="med"/>
              </a:ln>
              <a:effectLst/>
            </p:spPr>
          </p:cxnSp>
          <p:cxnSp>
            <p:nvCxnSpPr>
              <p:cNvPr id="131" name="直接连接符 167">
                <a:extLst>
                  <a:ext uri="{FF2B5EF4-FFF2-40B4-BE49-F238E27FC236}">
                    <a16:creationId xmlns:a16="http://schemas.microsoft.com/office/drawing/2014/main" id="{D88D112A-E62A-6254-E313-875584F446F6}"/>
                  </a:ext>
                </a:extLst>
              </p:cNvPr>
              <p:cNvCxnSpPr>
                <a:stCxn id="53" idx="0"/>
                <a:endCxn id="55" idx="4"/>
              </p:cNvCxnSpPr>
              <p:nvPr/>
            </p:nvCxnSpPr>
            <p:spPr>
              <a:xfrm flipV="1">
                <a:off x="2837183" y="3291119"/>
                <a:ext cx="0" cy="306652"/>
              </a:xfrm>
              <a:prstGeom prst="line">
                <a:avLst/>
              </a:prstGeom>
              <a:noFill/>
              <a:ln w="19050" cap="flat" cmpd="sng" algn="ctr">
                <a:gradFill flip="none" rotWithShape="1">
                  <a:gsLst>
                    <a:gs pos="0">
                      <a:srgbClr val="FF3399"/>
                    </a:gs>
                    <a:gs pos="27000">
                      <a:srgbClr val="FF6633"/>
                    </a:gs>
                    <a:gs pos="51000">
                      <a:srgbClr val="FFFF00"/>
                    </a:gs>
                    <a:gs pos="92000">
                      <a:srgbClr val="3366FF"/>
                    </a:gs>
                    <a:gs pos="74000">
                      <a:srgbClr val="01A78F"/>
                    </a:gs>
                  </a:gsLst>
                  <a:lin ang="5400000" scaled="1"/>
                  <a:tileRect/>
                </a:gradFill>
                <a:prstDash val="solid"/>
                <a:round/>
                <a:headEnd type="none" w="med" len="med"/>
                <a:tailEnd type="none" w="med" len="med"/>
              </a:ln>
              <a:effectLst/>
            </p:spPr>
          </p:cxnSp>
          <p:cxnSp>
            <p:nvCxnSpPr>
              <p:cNvPr id="132" name="直接连接符 167">
                <a:extLst>
                  <a:ext uri="{FF2B5EF4-FFF2-40B4-BE49-F238E27FC236}">
                    <a16:creationId xmlns:a16="http://schemas.microsoft.com/office/drawing/2014/main" id="{4B0E47E7-9A22-9FF0-9E0A-B6D936DF6820}"/>
                  </a:ext>
                </a:extLst>
              </p:cNvPr>
              <p:cNvCxnSpPr>
                <a:stCxn id="54" idx="0"/>
                <a:endCxn id="52" idx="4"/>
              </p:cNvCxnSpPr>
              <p:nvPr/>
            </p:nvCxnSpPr>
            <p:spPr>
              <a:xfrm flipV="1">
                <a:off x="1684087" y="3291119"/>
                <a:ext cx="0" cy="306652"/>
              </a:xfrm>
              <a:prstGeom prst="line">
                <a:avLst/>
              </a:prstGeom>
              <a:noFill/>
              <a:ln w="19050" cap="flat" cmpd="sng" algn="ctr">
                <a:gradFill flip="none" rotWithShape="1">
                  <a:gsLst>
                    <a:gs pos="0">
                      <a:srgbClr val="FF3399"/>
                    </a:gs>
                    <a:gs pos="27000">
                      <a:srgbClr val="FF6633"/>
                    </a:gs>
                    <a:gs pos="51000">
                      <a:srgbClr val="FFFF00"/>
                    </a:gs>
                    <a:gs pos="92000">
                      <a:srgbClr val="3366FF"/>
                    </a:gs>
                    <a:gs pos="74000">
                      <a:srgbClr val="01A78F"/>
                    </a:gs>
                  </a:gsLst>
                  <a:lin ang="5400000" scaled="1"/>
                  <a:tileRect/>
                </a:gradFill>
                <a:prstDash val="solid"/>
                <a:round/>
                <a:headEnd type="none" w="med" len="med"/>
                <a:tailEnd type="none" w="med" len="med"/>
              </a:ln>
              <a:effectLst/>
            </p:spPr>
          </p:cxnSp>
        </p:grpSp>
        <p:sp>
          <p:nvSpPr>
            <p:cNvPr id="52" name="椭圆 353">
              <a:extLst>
                <a:ext uri="{FF2B5EF4-FFF2-40B4-BE49-F238E27FC236}">
                  <a16:creationId xmlns:a16="http://schemas.microsoft.com/office/drawing/2014/main" id="{A8CD702F-C37E-A54F-C198-0B2FC0150E19}"/>
                </a:ext>
              </a:extLst>
            </p:cNvPr>
            <p:cNvSpPr/>
            <p:nvPr/>
          </p:nvSpPr>
          <p:spPr>
            <a:xfrm>
              <a:off x="1667982" y="3264929"/>
              <a:ext cx="135294" cy="147212"/>
            </a:xfrm>
            <a:prstGeom prst="ellipse">
              <a:avLst/>
            </a:prstGeom>
            <a:solidFill>
              <a:srgbClr val="777777">
                <a:lumMod val="20000"/>
                <a:lumOff val="80000"/>
              </a:srgbClr>
            </a:solidFill>
            <a:ln w="12700" cap="flat" cmpd="sng" algn="ctr">
              <a:noFill/>
              <a:prstDash val="solid"/>
              <a:miter lim="800000"/>
            </a:ln>
            <a:effectLst/>
          </p:spPr>
          <p:txBody>
            <a:bodyPr rot="0" spcFirstLastPara="0" vertOverflow="overflow" horzOverflow="overflow" vert="horz" wrap="square" lIns="477749" tIns="238875" rIns="477749" bIns="238875" numCol="1" spcCol="0" rtlCol="0" fromWordArt="0" anchor="ctr" anchorCtr="0" forceAA="0" compatLnSpc="1">
              <a:prstTxWarp prst="textNoShape">
                <a:avLst/>
              </a:prstTxWarp>
              <a:noAutofit/>
            </a:bodyPr>
            <a:lstStyle/>
            <a:p>
              <a:pPr algn="ctr" defTabSz="4777965">
                <a:defRPr/>
              </a:pPr>
              <a:endParaRPr lang="zh-CN" altLang="en-US" sz="1998" kern="0" dirty="0">
                <a:solidFill>
                  <a:srgbClr val="FFFFFF"/>
                </a:solidFill>
                <a:latin typeface="+mj-lt"/>
                <a:ea typeface="微软雅黑" panose="020B0503020204020204" pitchFamily="34" charset="-122"/>
                <a:cs typeface="Arial" panose="020B0604020202020204" pitchFamily="34" charset="0"/>
              </a:endParaRPr>
            </a:p>
          </p:txBody>
        </p:sp>
        <p:sp>
          <p:nvSpPr>
            <p:cNvPr id="53" name="椭圆 354">
              <a:extLst>
                <a:ext uri="{FF2B5EF4-FFF2-40B4-BE49-F238E27FC236}">
                  <a16:creationId xmlns:a16="http://schemas.microsoft.com/office/drawing/2014/main" id="{EBBFA8AE-3872-36EC-4A46-50C5217402B3}"/>
                </a:ext>
              </a:extLst>
            </p:cNvPr>
            <p:cNvSpPr/>
            <p:nvPr/>
          </p:nvSpPr>
          <p:spPr>
            <a:xfrm>
              <a:off x="2590408" y="3718793"/>
              <a:ext cx="135294" cy="147212"/>
            </a:xfrm>
            <a:prstGeom prst="ellipse">
              <a:avLst/>
            </a:prstGeom>
            <a:solidFill>
              <a:srgbClr val="777777">
                <a:lumMod val="20000"/>
                <a:lumOff val="80000"/>
              </a:srgbClr>
            </a:solidFill>
            <a:ln w="12700" cap="flat" cmpd="sng" algn="ctr">
              <a:noFill/>
              <a:prstDash val="solid"/>
              <a:miter lim="800000"/>
            </a:ln>
            <a:effectLst/>
          </p:spPr>
          <p:txBody>
            <a:bodyPr rot="0" spcFirstLastPara="0" vertOverflow="overflow" horzOverflow="overflow" vert="horz" wrap="square" lIns="477749" tIns="238875" rIns="477749" bIns="238875" numCol="1" spcCol="0" rtlCol="0" fromWordArt="0" anchor="ctr" anchorCtr="0" forceAA="0" compatLnSpc="1">
              <a:prstTxWarp prst="textNoShape">
                <a:avLst/>
              </a:prstTxWarp>
              <a:noAutofit/>
            </a:bodyPr>
            <a:lstStyle/>
            <a:p>
              <a:pPr algn="ctr" defTabSz="4777965">
                <a:defRPr/>
              </a:pPr>
              <a:endParaRPr lang="zh-CN" altLang="en-US" sz="1998" kern="0" dirty="0">
                <a:solidFill>
                  <a:srgbClr val="FFFFFF"/>
                </a:solidFill>
                <a:latin typeface="+mj-lt"/>
                <a:ea typeface="微软雅黑" panose="020B0503020204020204" pitchFamily="34" charset="-122"/>
                <a:cs typeface="Arial" panose="020B0604020202020204" pitchFamily="34" charset="0"/>
              </a:endParaRPr>
            </a:p>
          </p:txBody>
        </p:sp>
        <p:sp>
          <p:nvSpPr>
            <p:cNvPr id="54" name="椭圆 355">
              <a:extLst>
                <a:ext uri="{FF2B5EF4-FFF2-40B4-BE49-F238E27FC236}">
                  <a16:creationId xmlns:a16="http://schemas.microsoft.com/office/drawing/2014/main" id="{19A173DE-4BB4-5833-9992-5A5ECBA73010}"/>
                </a:ext>
              </a:extLst>
            </p:cNvPr>
            <p:cNvSpPr/>
            <p:nvPr/>
          </p:nvSpPr>
          <p:spPr>
            <a:xfrm>
              <a:off x="1667982" y="3718793"/>
              <a:ext cx="135294" cy="147212"/>
            </a:xfrm>
            <a:prstGeom prst="ellipse">
              <a:avLst/>
            </a:prstGeom>
            <a:solidFill>
              <a:srgbClr val="777777">
                <a:lumMod val="20000"/>
                <a:lumOff val="80000"/>
              </a:srgbClr>
            </a:solidFill>
            <a:ln w="12700" cap="flat" cmpd="sng" algn="ctr">
              <a:noFill/>
              <a:prstDash val="solid"/>
              <a:miter lim="800000"/>
            </a:ln>
            <a:effectLst/>
          </p:spPr>
          <p:txBody>
            <a:bodyPr rot="0" spcFirstLastPara="0" vertOverflow="overflow" horzOverflow="overflow" vert="horz" wrap="square" lIns="477749" tIns="238875" rIns="477749" bIns="238875" numCol="1" spcCol="0" rtlCol="0" fromWordArt="0" anchor="ctr" anchorCtr="0" forceAA="0" compatLnSpc="1">
              <a:prstTxWarp prst="textNoShape">
                <a:avLst/>
              </a:prstTxWarp>
              <a:noAutofit/>
            </a:bodyPr>
            <a:lstStyle/>
            <a:p>
              <a:pPr algn="ctr" defTabSz="4777965">
                <a:defRPr/>
              </a:pPr>
              <a:endParaRPr lang="zh-CN" altLang="en-US" sz="1998" kern="0" dirty="0">
                <a:solidFill>
                  <a:srgbClr val="FFFFFF"/>
                </a:solidFill>
                <a:latin typeface="+mj-lt"/>
                <a:ea typeface="微软雅黑" panose="020B0503020204020204" pitchFamily="34" charset="-122"/>
                <a:cs typeface="Arial" panose="020B0604020202020204" pitchFamily="34" charset="0"/>
              </a:endParaRPr>
            </a:p>
          </p:txBody>
        </p:sp>
        <p:sp>
          <p:nvSpPr>
            <p:cNvPr id="55" name="椭圆 356">
              <a:extLst>
                <a:ext uri="{FF2B5EF4-FFF2-40B4-BE49-F238E27FC236}">
                  <a16:creationId xmlns:a16="http://schemas.microsoft.com/office/drawing/2014/main" id="{3F2D7AC6-A959-64C1-53A5-7C885C6FC032}"/>
                </a:ext>
              </a:extLst>
            </p:cNvPr>
            <p:cNvSpPr/>
            <p:nvPr/>
          </p:nvSpPr>
          <p:spPr>
            <a:xfrm>
              <a:off x="2590408" y="3264929"/>
              <a:ext cx="135294" cy="147212"/>
            </a:xfrm>
            <a:prstGeom prst="ellipse">
              <a:avLst/>
            </a:prstGeom>
            <a:solidFill>
              <a:srgbClr val="777777">
                <a:lumMod val="20000"/>
                <a:lumOff val="80000"/>
              </a:srgbClr>
            </a:solidFill>
            <a:ln w="12700" cap="flat" cmpd="sng" algn="ctr">
              <a:noFill/>
              <a:prstDash val="solid"/>
              <a:miter lim="800000"/>
            </a:ln>
            <a:effectLst/>
          </p:spPr>
          <p:txBody>
            <a:bodyPr rot="0" spcFirstLastPara="0" vertOverflow="overflow" horzOverflow="overflow" vert="horz" wrap="square" lIns="477749" tIns="238875" rIns="477749" bIns="238875" numCol="1" spcCol="0" rtlCol="0" fromWordArt="0" anchor="ctr" anchorCtr="0" forceAA="0" compatLnSpc="1">
              <a:prstTxWarp prst="textNoShape">
                <a:avLst/>
              </a:prstTxWarp>
              <a:noAutofit/>
            </a:bodyPr>
            <a:lstStyle/>
            <a:p>
              <a:pPr algn="ctr" defTabSz="4777965">
                <a:defRPr/>
              </a:pPr>
              <a:endParaRPr lang="zh-CN" altLang="en-US" sz="1998" kern="0" dirty="0">
                <a:solidFill>
                  <a:srgbClr val="FFFFFF"/>
                </a:solidFill>
                <a:latin typeface="+mj-lt"/>
                <a:ea typeface="微软雅黑" panose="020B0503020204020204" pitchFamily="34" charset="-122"/>
                <a:cs typeface="Arial" panose="020B0604020202020204" pitchFamily="34" charset="0"/>
              </a:endParaRPr>
            </a:p>
          </p:txBody>
        </p:sp>
        <p:grpSp>
          <p:nvGrpSpPr>
            <p:cNvPr id="56" name="组合 2284">
              <a:extLst>
                <a:ext uri="{FF2B5EF4-FFF2-40B4-BE49-F238E27FC236}">
                  <a16:creationId xmlns:a16="http://schemas.microsoft.com/office/drawing/2014/main" id="{134EE1FC-7F05-9087-E23F-2EF34A92C568}"/>
                </a:ext>
              </a:extLst>
            </p:cNvPr>
            <p:cNvGrpSpPr/>
            <p:nvPr/>
          </p:nvGrpSpPr>
          <p:grpSpPr>
            <a:xfrm>
              <a:off x="1437723" y="2682969"/>
              <a:ext cx="589915" cy="485161"/>
              <a:chOff x="862867" y="3818587"/>
              <a:chExt cx="688975" cy="796925"/>
            </a:xfrm>
            <a:solidFill>
              <a:srgbClr val="282828">
                <a:lumMod val="50000"/>
                <a:lumOff val="50000"/>
              </a:srgbClr>
            </a:solidFill>
          </p:grpSpPr>
          <p:sp>
            <p:nvSpPr>
              <p:cNvPr id="123" name="Freeform 1275">
                <a:extLst>
                  <a:ext uri="{FF2B5EF4-FFF2-40B4-BE49-F238E27FC236}">
                    <a16:creationId xmlns:a16="http://schemas.microsoft.com/office/drawing/2014/main" id="{CC888F29-AFE1-FBA5-D010-535AAF7F7CB0}"/>
                  </a:ext>
                </a:extLst>
              </p:cNvPr>
              <p:cNvSpPr>
                <a:spLocks noEditPoints="1"/>
              </p:cNvSpPr>
              <p:nvPr/>
            </p:nvSpPr>
            <p:spPr bwMode="auto">
              <a:xfrm>
                <a:off x="907317" y="3897962"/>
                <a:ext cx="238125" cy="442913"/>
              </a:xfrm>
              <a:custGeom>
                <a:avLst/>
                <a:gdLst>
                  <a:gd name="T0" fmla="*/ 23 w 150"/>
                  <a:gd name="T1" fmla="*/ 3 h 279"/>
                  <a:gd name="T2" fmla="*/ 38 w 150"/>
                  <a:gd name="T3" fmla="*/ 1 h 279"/>
                  <a:gd name="T4" fmla="*/ 14 w 150"/>
                  <a:gd name="T5" fmla="*/ 5 h 279"/>
                  <a:gd name="T6" fmla="*/ 12 w 150"/>
                  <a:gd name="T7" fmla="*/ 5 h 279"/>
                  <a:gd name="T8" fmla="*/ 3 w 150"/>
                  <a:gd name="T9" fmla="*/ 0 h 279"/>
                  <a:gd name="T10" fmla="*/ 50 w 150"/>
                  <a:gd name="T11" fmla="*/ 3 h 279"/>
                  <a:gd name="T12" fmla="*/ 47 w 150"/>
                  <a:gd name="T13" fmla="*/ 5 h 279"/>
                  <a:gd name="T14" fmla="*/ 119 w 150"/>
                  <a:gd name="T15" fmla="*/ 0 h 279"/>
                  <a:gd name="T16" fmla="*/ 47 w 150"/>
                  <a:gd name="T17" fmla="*/ 51 h 279"/>
                  <a:gd name="T18" fmla="*/ 45 w 150"/>
                  <a:gd name="T19" fmla="*/ 50 h 279"/>
                  <a:gd name="T20" fmla="*/ 36 w 150"/>
                  <a:gd name="T21" fmla="*/ 45 h 279"/>
                  <a:gd name="T22" fmla="*/ 16 w 150"/>
                  <a:gd name="T23" fmla="*/ 48 h 279"/>
                  <a:gd name="T24" fmla="*/ 14 w 150"/>
                  <a:gd name="T25" fmla="*/ 51 h 279"/>
                  <a:gd name="T26" fmla="*/ 23 w 150"/>
                  <a:gd name="T27" fmla="*/ 48 h 279"/>
                  <a:gd name="T28" fmla="*/ 150 w 150"/>
                  <a:gd name="T29" fmla="*/ 48 h 279"/>
                  <a:gd name="T30" fmla="*/ 117 w 150"/>
                  <a:gd name="T31" fmla="*/ 50 h 279"/>
                  <a:gd name="T32" fmla="*/ 3 w 150"/>
                  <a:gd name="T33" fmla="*/ 45 h 279"/>
                  <a:gd name="T34" fmla="*/ 149 w 150"/>
                  <a:gd name="T35" fmla="*/ 96 h 279"/>
                  <a:gd name="T36" fmla="*/ 116 w 150"/>
                  <a:gd name="T37" fmla="*/ 94 h 279"/>
                  <a:gd name="T38" fmla="*/ 16 w 150"/>
                  <a:gd name="T39" fmla="*/ 92 h 279"/>
                  <a:gd name="T40" fmla="*/ 25 w 150"/>
                  <a:gd name="T41" fmla="*/ 97 h 279"/>
                  <a:gd name="T42" fmla="*/ 24 w 150"/>
                  <a:gd name="T43" fmla="*/ 96 h 279"/>
                  <a:gd name="T44" fmla="*/ 3 w 150"/>
                  <a:gd name="T45" fmla="*/ 90 h 279"/>
                  <a:gd name="T46" fmla="*/ 39 w 150"/>
                  <a:gd name="T47" fmla="*/ 94 h 279"/>
                  <a:gd name="T48" fmla="*/ 36 w 150"/>
                  <a:gd name="T49" fmla="*/ 97 h 279"/>
                  <a:gd name="T50" fmla="*/ 44 w 150"/>
                  <a:gd name="T51" fmla="*/ 94 h 279"/>
                  <a:gd name="T52" fmla="*/ 16 w 150"/>
                  <a:gd name="T53" fmla="*/ 137 h 279"/>
                  <a:gd name="T54" fmla="*/ 47 w 150"/>
                  <a:gd name="T55" fmla="*/ 142 h 279"/>
                  <a:gd name="T56" fmla="*/ 45 w 150"/>
                  <a:gd name="T57" fmla="*/ 141 h 279"/>
                  <a:gd name="T58" fmla="*/ 25 w 150"/>
                  <a:gd name="T59" fmla="*/ 137 h 279"/>
                  <a:gd name="T60" fmla="*/ 149 w 150"/>
                  <a:gd name="T61" fmla="*/ 141 h 279"/>
                  <a:gd name="T62" fmla="*/ 116 w 150"/>
                  <a:gd name="T63" fmla="*/ 139 h 279"/>
                  <a:gd name="T64" fmla="*/ 38 w 150"/>
                  <a:gd name="T65" fmla="*/ 137 h 279"/>
                  <a:gd name="T66" fmla="*/ 3 w 150"/>
                  <a:gd name="T67" fmla="*/ 142 h 279"/>
                  <a:gd name="T68" fmla="*/ 1 w 150"/>
                  <a:gd name="T69" fmla="*/ 141 h 279"/>
                  <a:gd name="T70" fmla="*/ 14 w 150"/>
                  <a:gd name="T71" fmla="*/ 182 h 279"/>
                  <a:gd name="T72" fmla="*/ 6 w 150"/>
                  <a:gd name="T73" fmla="*/ 185 h 279"/>
                  <a:gd name="T74" fmla="*/ 3 w 150"/>
                  <a:gd name="T75" fmla="*/ 187 h 279"/>
                  <a:gd name="T76" fmla="*/ 119 w 150"/>
                  <a:gd name="T77" fmla="*/ 182 h 279"/>
                  <a:gd name="T78" fmla="*/ 25 w 150"/>
                  <a:gd name="T79" fmla="*/ 187 h 279"/>
                  <a:gd name="T80" fmla="*/ 24 w 150"/>
                  <a:gd name="T81" fmla="*/ 186 h 279"/>
                  <a:gd name="T82" fmla="*/ 47 w 150"/>
                  <a:gd name="T83" fmla="*/ 182 h 279"/>
                  <a:gd name="T84" fmla="*/ 39 w 150"/>
                  <a:gd name="T85" fmla="*/ 185 h 279"/>
                  <a:gd name="T86" fmla="*/ 36 w 150"/>
                  <a:gd name="T87" fmla="*/ 187 h 279"/>
                  <a:gd name="T88" fmla="*/ 148 w 150"/>
                  <a:gd name="T89" fmla="*/ 232 h 279"/>
                  <a:gd name="T90" fmla="*/ 37 w 150"/>
                  <a:gd name="T91" fmla="*/ 227 h 279"/>
                  <a:gd name="T92" fmla="*/ 39 w 150"/>
                  <a:gd name="T93" fmla="*/ 228 h 279"/>
                  <a:gd name="T94" fmla="*/ 47 w 150"/>
                  <a:gd name="T95" fmla="*/ 232 h 279"/>
                  <a:gd name="T96" fmla="*/ 1 w 150"/>
                  <a:gd name="T97" fmla="*/ 230 h 279"/>
                  <a:gd name="T98" fmla="*/ 3 w 150"/>
                  <a:gd name="T99" fmla="*/ 227 h 279"/>
                  <a:gd name="T100" fmla="*/ 29 w 150"/>
                  <a:gd name="T101" fmla="*/ 230 h 279"/>
                  <a:gd name="T102" fmla="*/ 12 w 150"/>
                  <a:gd name="T103" fmla="*/ 232 h 279"/>
                  <a:gd name="T104" fmla="*/ 119 w 150"/>
                  <a:gd name="T105" fmla="*/ 274 h 279"/>
                  <a:gd name="T106" fmla="*/ 150 w 150"/>
                  <a:gd name="T107" fmla="*/ 278 h 279"/>
                  <a:gd name="T108" fmla="*/ 11 w 150"/>
                  <a:gd name="T109" fmla="*/ 276 h 279"/>
                  <a:gd name="T110" fmla="*/ 14 w 150"/>
                  <a:gd name="T111" fmla="*/ 273 h 279"/>
                  <a:gd name="T112" fmla="*/ 50 w 150"/>
                  <a:gd name="T113" fmla="*/ 276 h 279"/>
                  <a:gd name="T114" fmla="*/ 1 w 150"/>
                  <a:gd name="T115" fmla="*/ 278 h 279"/>
                  <a:gd name="T116" fmla="*/ 37 w 150"/>
                  <a:gd name="T117" fmla="*/ 273 h 279"/>
                  <a:gd name="T118" fmla="*/ 39 w 150"/>
                  <a:gd name="T119" fmla="*/ 274 h 279"/>
                  <a:gd name="T120" fmla="*/ 26 w 150"/>
                  <a:gd name="T121"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279">
                    <a:moveTo>
                      <a:pt x="25" y="5"/>
                    </a:moveTo>
                    <a:lnTo>
                      <a:pt x="25" y="5"/>
                    </a:lnTo>
                    <a:lnTo>
                      <a:pt x="27" y="5"/>
                    </a:lnTo>
                    <a:lnTo>
                      <a:pt x="28" y="3"/>
                    </a:lnTo>
                    <a:lnTo>
                      <a:pt x="28" y="3"/>
                    </a:lnTo>
                    <a:lnTo>
                      <a:pt x="27" y="1"/>
                    </a:lnTo>
                    <a:lnTo>
                      <a:pt x="25" y="0"/>
                    </a:lnTo>
                    <a:lnTo>
                      <a:pt x="25" y="0"/>
                    </a:lnTo>
                    <a:lnTo>
                      <a:pt x="24" y="1"/>
                    </a:lnTo>
                    <a:lnTo>
                      <a:pt x="23" y="3"/>
                    </a:lnTo>
                    <a:lnTo>
                      <a:pt x="23" y="3"/>
                    </a:lnTo>
                    <a:lnTo>
                      <a:pt x="24" y="5"/>
                    </a:lnTo>
                    <a:lnTo>
                      <a:pt x="25" y="5"/>
                    </a:lnTo>
                    <a:lnTo>
                      <a:pt x="25" y="5"/>
                    </a:lnTo>
                    <a:close/>
                    <a:moveTo>
                      <a:pt x="36" y="5"/>
                    </a:moveTo>
                    <a:lnTo>
                      <a:pt x="36" y="5"/>
                    </a:lnTo>
                    <a:lnTo>
                      <a:pt x="38" y="5"/>
                    </a:lnTo>
                    <a:lnTo>
                      <a:pt x="39" y="3"/>
                    </a:lnTo>
                    <a:lnTo>
                      <a:pt x="39" y="3"/>
                    </a:lnTo>
                    <a:lnTo>
                      <a:pt x="38" y="1"/>
                    </a:lnTo>
                    <a:lnTo>
                      <a:pt x="36" y="0"/>
                    </a:lnTo>
                    <a:lnTo>
                      <a:pt x="36" y="0"/>
                    </a:lnTo>
                    <a:lnTo>
                      <a:pt x="34" y="1"/>
                    </a:lnTo>
                    <a:lnTo>
                      <a:pt x="34" y="3"/>
                    </a:lnTo>
                    <a:lnTo>
                      <a:pt x="34" y="3"/>
                    </a:lnTo>
                    <a:lnTo>
                      <a:pt x="34" y="5"/>
                    </a:lnTo>
                    <a:lnTo>
                      <a:pt x="36" y="5"/>
                    </a:lnTo>
                    <a:lnTo>
                      <a:pt x="36" y="5"/>
                    </a:lnTo>
                    <a:close/>
                    <a:moveTo>
                      <a:pt x="14" y="5"/>
                    </a:moveTo>
                    <a:lnTo>
                      <a:pt x="14" y="5"/>
                    </a:lnTo>
                    <a:lnTo>
                      <a:pt x="16" y="5"/>
                    </a:lnTo>
                    <a:lnTo>
                      <a:pt x="16" y="3"/>
                    </a:lnTo>
                    <a:lnTo>
                      <a:pt x="16" y="3"/>
                    </a:lnTo>
                    <a:lnTo>
                      <a:pt x="16" y="1"/>
                    </a:lnTo>
                    <a:lnTo>
                      <a:pt x="14" y="0"/>
                    </a:lnTo>
                    <a:lnTo>
                      <a:pt x="14" y="0"/>
                    </a:lnTo>
                    <a:lnTo>
                      <a:pt x="12" y="1"/>
                    </a:lnTo>
                    <a:lnTo>
                      <a:pt x="11" y="3"/>
                    </a:lnTo>
                    <a:lnTo>
                      <a:pt x="11" y="3"/>
                    </a:lnTo>
                    <a:lnTo>
                      <a:pt x="12" y="5"/>
                    </a:lnTo>
                    <a:lnTo>
                      <a:pt x="14" y="5"/>
                    </a:lnTo>
                    <a:lnTo>
                      <a:pt x="14" y="5"/>
                    </a:lnTo>
                    <a:close/>
                    <a:moveTo>
                      <a:pt x="3" y="5"/>
                    </a:moveTo>
                    <a:lnTo>
                      <a:pt x="3" y="5"/>
                    </a:lnTo>
                    <a:lnTo>
                      <a:pt x="5" y="5"/>
                    </a:lnTo>
                    <a:lnTo>
                      <a:pt x="6" y="3"/>
                    </a:lnTo>
                    <a:lnTo>
                      <a:pt x="6" y="3"/>
                    </a:lnTo>
                    <a:lnTo>
                      <a:pt x="5" y="1"/>
                    </a:lnTo>
                    <a:lnTo>
                      <a:pt x="3" y="0"/>
                    </a:lnTo>
                    <a:lnTo>
                      <a:pt x="3" y="0"/>
                    </a:lnTo>
                    <a:lnTo>
                      <a:pt x="1" y="1"/>
                    </a:lnTo>
                    <a:lnTo>
                      <a:pt x="0" y="3"/>
                    </a:lnTo>
                    <a:lnTo>
                      <a:pt x="0" y="3"/>
                    </a:lnTo>
                    <a:lnTo>
                      <a:pt x="1" y="5"/>
                    </a:lnTo>
                    <a:lnTo>
                      <a:pt x="3" y="5"/>
                    </a:lnTo>
                    <a:lnTo>
                      <a:pt x="3" y="5"/>
                    </a:lnTo>
                    <a:close/>
                    <a:moveTo>
                      <a:pt x="47" y="5"/>
                    </a:moveTo>
                    <a:lnTo>
                      <a:pt x="47" y="5"/>
                    </a:lnTo>
                    <a:lnTo>
                      <a:pt x="49" y="5"/>
                    </a:lnTo>
                    <a:lnTo>
                      <a:pt x="50" y="3"/>
                    </a:lnTo>
                    <a:lnTo>
                      <a:pt x="50" y="3"/>
                    </a:lnTo>
                    <a:lnTo>
                      <a:pt x="49" y="1"/>
                    </a:lnTo>
                    <a:lnTo>
                      <a:pt x="47" y="0"/>
                    </a:lnTo>
                    <a:lnTo>
                      <a:pt x="47" y="0"/>
                    </a:lnTo>
                    <a:lnTo>
                      <a:pt x="45" y="1"/>
                    </a:lnTo>
                    <a:lnTo>
                      <a:pt x="44" y="3"/>
                    </a:lnTo>
                    <a:lnTo>
                      <a:pt x="44" y="3"/>
                    </a:lnTo>
                    <a:lnTo>
                      <a:pt x="45" y="5"/>
                    </a:lnTo>
                    <a:lnTo>
                      <a:pt x="47" y="5"/>
                    </a:lnTo>
                    <a:lnTo>
                      <a:pt x="47" y="5"/>
                    </a:lnTo>
                    <a:close/>
                    <a:moveTo>
                      <a:pt x="119" y="5"/>
                    </a:moveTo>
                    <a:lnTo>
                      <a:pt x="148" y="5"/>
                    </a:lnTo>
                    <a:lnTo>
                      <a:pt x="148" y="5"/>
                    </a:lnTo>
                    <a:lnTo>
                      <a:pt x="149" y="4"/>
                    </a:lnTo>
                    <a:lnTo>
                      <a:pt x="150" y="3"/>
                    </a:lnTo>
                    <a:lnTo>
                      <a:pt x="150" y="3"/>
                    </a:lnTo>
                    <a:lnTo>
                      <a:pt x="150" y="3"/>
                    </a:lnTo>
                    <a:lnTo>
                      <a:pt x="149" y="1"/>
                    </a:lnTo>
                    <a:lnTo>
                      <a:pt x="148" y="0"/>
                    </a:lnTo>
                    <a:lnTo>
                      <a:pt x="119" y="0"/>
                    </a:lnTo>
                    <a:lnTo>
                      <a:pt x="119" y="0"/>
                    </a:lnTo>
                    <a:lnTo>
                      <a:pt x="117" y="1"/>
                    </a:lnTo>
                    <a:lnTo>
                      <a:pt x="116" y="3"/>
                    </a:lnTo>
                    <a:lnTo>
                      <a:pt x="116" y="3"/>
                    </a:lnTo>
                    <a:lnTo>
                      <a:pt x="116" y="3"/>
                    </a:lnTo>
                    <a:lnTo>
                      <a:pt x="117" y="4"/>
                    </a:lnTo>
                    <a:lnTo>
                      <a:pt x="119" y="5"/>
                    </a:lnTo>
                    <a:lnTo>
                      <a:pt x="119" y="5"/>
                    </a:lnTo>
                    <a:close/>
                    <a:moveTo>
                      <a:pt x="47" y="51"/>
                    </a:moveTo>
                    <a:lnTo>
                      <a:pt x="47" y="51"/>
                    </a:lnTo>
                    <a:lnTo>
                      <a:pt x="49" y="50"/>
                    </a:lnTo>
                    <a:lnTo>
                      <a:pt x="50" y="48"/>
                    </a:lnTo>
                    <a:lnTo>
                      <a:pt x="50" y="48"/>
                    </a:lnTo>
                    <a:lnTo>
                      <a:pt x="49" y="46"/>
                    </a:lnTo>
                    <a:lnTo>
                      <a:pt x="47" y="45"/>
                    </a:lnTo>
                    <a:lnTo>
                      <a:pt x="47" y="45"/>
                    </a:lnTo>
                    <a:lnTo>
                      <a:pt x="45" y="46"/>
                    </a:lnTo>
                    <a:lnTo>
                      <a:pt x="44" y="48"/>
                    </a:lnTo>
                    <a:lnTo>
                      <a:pt x="44" y="48"/>
                    </a:lnTo>
                    <a:lnTo>
                      <a:pt x="45" y="50"/>
                    </a:lnTo>
                    <a:lnTo>
                      <a:pt x="47" y="51"/>
                    </a:lnTo>
                    <a:lnTo>
                      <a:pt x="47" y="51"/>
                    </a:lnTo>
                    <a:close/>
                    <a:moveTo>
                      <a:pt x="36" y="51"/>
                    </a:moveTo>
                    <a:lnTo>
                      <a:pt x="36" y="51"/>
                    </a:lnTo>
                    <a:lnTo>
                      <a:pt x="38" y="50"/>
                    </a:lnTo>
                    <a:lnTo>
                      <a:pt x="39" y="48"/>
                    </a:lnTo>
                    <a:lnTo>
                      <a:pt x="39" y="48"/>
                    </a:lnTo>
                    <a:lnTo>
                      <a:pt x="38" y="46"/>
                    </a:lnTo>
                    <a:lnTo>
                      <a:pt x="36" y="45"/>
                    </a:lnTo>
                    <a:lnTo>
                      <a:pt x="36" y="45"/>
                    </a:lnTo>
                    <a:lnTo>
                      <a:pt x="34" y="46"/>
                    </a:lnTo>
                    <a:lnTo>
                      <a:pt x="34" y="48"/>
                    </a:lnTo>
                    <a:lnTo>
                      <a:pt x="34" y="48"/>
                    </a:lnTo>
                    <a:lnTo>
                      <a:pt x="34" y="50"/>
                    </a:lnTo>
                    <a:lnTo>
                      <a:pt x="36" y="51"/>
                    </a:lnTo>
                    <a:lnTo>
                      <a:pt x="36" y="51"/>
                    </a:lnTo>
                    <a:close/>
                    <a:moveTo>
                      <a:pt x="14" y="51"/>
                    </a:moveTo>
                    <a:lnTo>
                      <a:pt x="14" y="51"/>
                    </a:lnTo>
                    <a:lnTo>
                      <a:pt x="16" y="50"/>
                    </a:lnTo>
                    <a:lnTo>
                      <a:pt x="16" y="48"/>
                    </a:lnTo>
                    <a:lnTo>
                      <a:pt x="16" y="48"/>
                    </a:lnTo>
                    <a:lnTo>
                      <a:pt x="16" y="46"/>
                    </a:lnTo>
                    <a:lnTo>
                      <a:pt x="14" y="45"/>
                    </a:lnTo>
                    <a:lnTo>
                      <a:pt x="14" y="45"/>
                    </a:lnTo>
                    <a:lnTo>
                      <a:pt x="12" y="46"/>
                    </a:lnTo>
                    <a:lnTo>
                      <a:pt x="11" y="48"/>
                    </a:lnTo>
                    <a:lnTo>
                      <a:pt x="11" y="48"/>
                    </a:lnTo>
                    <a:lnTo>
                      <a:pt x="12" y="50"/>
                    </a:lnTo>
                    <a:lnTo>
                      <a:pt x="14" y="51"/>
                    </a:lnTo>
                    <a:lnTo>
                      <a:pt x="14" y="51"/>
                    </a:lnTo>
                    <a:close/>
                    <a:moveTo>
                      <a:pt x="25" y="51"/>
                    </a:moveTo>
                    <a:lnTo>
                      <a:pt x="25" y="51"/>
                    </a:lnTo>
                    <a:lnTo>
                      <a:pt x="27" y="50"/>
                    </a:lnTo>
                    <a:lnTo>
                      <a:pt x="28" y="48"/>
                    </a:lnTo>
                    <a:lnTo>
                      <a:pt x="28" y="48"/>
                    </a:lnTo>
                    <a:lnTo>
                      <a:pt x="27" y="46"/>
                    </a:lnTo>
                    <a:lnTo>
                      <a:pt x="25" y="45"/>
                    </a:lnTo>
                    <a:lnTo>
                      <a:pt x="25" y="45"/>
                    </a:lnTo>
                    <a:lnTo>
                      <a:pt x="24" y="46"/>
                    </a:lnTo>
                    <a:lnTo>
                      <a:pt x="23" y="48"/>
                    </a:lnTo>
                    <a:lnTo>
                      <a:pt x="23" y="48"/>
                    </a:lnTo>
                    <a:lnTo>
                      <a:pt x="24" y="50"/>
                    </a:lnTo>
                    <a:lnTo>
                      <a:pt x="25" y="51"/>
                    </a:lnTo>
                    <a:lnTo>
                      <a:pt x="25" y="51"/>
                    </a:lnTo>
                    <a:close/>
                    <a:moveTo>
                      <a:pt x="119" y="50"/>
                    </a:moveTo>
                    <a:lnTo>
                      <a:pt x="148" y="50"/>
                    </a:lnTo>
                    <a:lnTo>
                      <a:pt x="148" y="50"/>
                    </a:lnTo>
                    <a:lnTo>
                      <a:pt x="149" y="50"/>
                    </a:lnTo>
                    <a:lnTo>
                      <a:pt x="150" y="48"/>
                    </a:lnTo>
                    <a:lnTo>
                      <a:pt x="150" y="48"/>
                    </a:lnTo>
                    <a:lnTo>
                      <a:pt x="150" y="48"/>
                    </a:lnTo>
                    <a:lnTo>
                      <a:pt x="149" y="46"/>
                    </a:lnTo>
                    <a:lnTo>
                      <a:pt x="148" y="46"/>
                    </a:lnTo>
                    <a:lnTo>
                      <a:pt x="119" y="46"/>
                    </a:lnTo>
                    <a:lnTo>
                      <a:pt x="119" y="46"/>
                    </a:lnTo>
                    <a:lnTo>
                      <a:pt x="117" y="46"/>
                    </a:lnTo>
                    <a:lnTo>
                      <a:pt x="116" y="48"/>
                    </a:lnTo>
                    <a:lnTo>
                      <a:pt x="116" y="48"/>
                    </a:lnTo>
                    <a:lnTo>
                      <a:pt x="116" y="48"/>
                    </a:lnTo>
                    <a:lnTo>
                      <a:pt x="117" y="50"/>
                    </a:lnTo>
                    <a:lnTo>
                      <a:pt x="119" y="50"/>
                    </a:lnTo>
                    <a:lnTo>
                      <a:pt x="119" y="50"/>
                    </a:lnTo>
                    <a:close/>
                    <a:moveTo>
                      <a:pt x="3" y="51"/>
                    </a:moveTo>
                    <a:lnTo>
                      <a:pt x="3" y="51"/>
                    </a:lnTo>
                    <a:lnTo>
                      <a:pt x="5" y="50"/>
                    </a:lnTo>
                    <a:lnTo>
                      <a:pt x="6" y="48"/>
                    </a:lnTo>
                    <a:lnTo>
                      <a:pt x="6" y="48"/>
                    </a:lnTo>
                    <a:lnTo>
                      <a:pt x="5" y="46"/>
                    </a:lnTo>
                    <a:lnTo>
                      <a:pt x="3" y="45"/>
                    </a:lnTo>
                    <a:lnTo>
                      <a:pt x="3" y="45"/>
                    </a:lnTo>
                    <a:lnTo>
                      <a:pt x="1" y="46"/>
                    </a:lnTo>
                    <a:lnTo>
                      <a:pt x="0" y="48"/>
                    </a:lnTo>
                    <a:lnTo>
                      <a:pt x="0" y="48"/>
                    </a:lnTo>
                    <a:lnTo>
                      <a:pt x="1" y="50"/>
                    </a:lnTo>
                    <a:lnTo>
                      <a:pt x="3" y="51"/>
                    </a:lnTo>
                    <a:lnTo>
                      <a:pt x="3" y="51"/>
                    </a:lnTo>
                    <a:close/>
                    <a:moveTo>
                      <a:pt x="119" y="96"/>
                    </a:moveTo>
                    <a:lnTo>
                      <a:pt x="148" y="96"/>
                    </a:lnTo>
                    <a:lnTo>
                      <a:pt x="148" y="96"/>
                    </a:lnTo>
                    <a:lnTo>
                      <a:pt x="149" y="96"/>
                    </a:lnTo>
                    <a:lnTo>
                      <a:pt x="150" y="94"/>
                    </a:lnTo>
                    <a:lnTo>
                      <a:pt x="150" y="94"/>
                    </a:lnTo>
                    <a:lnTo>
                      <a:pt x="150" y="94"/>
                    </a:lnTo>
                    <a:lnTo>
                      <a:pt x="149" y="92"/>
                    </a:lnTo>
                    <a:lnTo>
                      <a:pt x="148" y="92"/>
                    </a:lnTo>
                    <a:lnTo>
                      <a:pt x="119" y="92"/>
                    </a:lnTo>
                    <a:lnTo>
                      <a:pt x="119" y="92"/>
                    </a:lnTo>
                    <a:lnTo>
                      <a:pt x="117" y="92"/>
                    </a:lnTo>
                    <a:lnTo>
                      <a:pt x="116" y="94"/>
                    </a:lnTo>
                    <a:lnTo>
                      <a:pt x="116" y="94"/>
                    </a:lnTo>
                    <a:lnTo>
                      <a:pt x="116" y="94"/>
                    </a:lnTo>
                    <a:lnTo>
                      <a:pt x="117" y="96"/>
                    </a:lnTo>
                    <a:lnTo>
                      <a:pt x="119" y="96"/>
                    </a:lnTo>
                    <a:lnTo>
                      <a:pt x="119" y="96"/>
                    </a:lnTo>
                    <a:close/>
                    <a:moveTo>
                      <a:pt x="14" y="97"/>
                    </a:moveTo>
                    <a:lnTo>
                      <a:pt x="14" y="97"/>
                    </a:lnTo>
                    <a:lnTo>
                      <a:pt x="16" y="96"/>
                    </a:lnTo>
                    <a:lnTo>
                      <a:pt x="16" y="94"/>
                    </a:lnTo>
                    <a:lnTo>
                      <a:pt x="16" y="94"/>
                    </a:lnTo>
                    <a:lnTo>
                      <a:pt x="16" y="92"/>
                    </a:lnTo>
                    <a:lnTo>
                      <a:pt x="14" y="90"/>
                    </a:lnTo>
                    <a:lnTo>
                      <a:pt x="14" y="90"/>
                    </a:lnTo>
                    <a:lnTo>
                      <a:pt x="12" y="92"/>
                    </a:lnTo>
                    <a:lnTo>
                      <a:pt x="11" y="94"/>
                    </a:lnTo>
                    <a:lnTo>
                      <a:pt x="11" y="94"/>
                    </a:lnTo>
                    <a:lnTo>
                      <a:pt x="12" y="96"/>
                    </a:lnTo>
                    <a:lnTo>
                      <a:pt x="14" y="97"/>
                    </a:lnTo>
                    <a:lnTo>
                      <a:pt x="14" y="97"/>
                    </a:lnTo>
                    <a:close/>
                    <a:moveTo>
                      <a:pt x="25" y="97"/>
                    </a:moveTo>
                    <a:lnTo>
                      <a:pt x="25" y="97"/>
                    </a:lnTo>
                    <a:lnTo>
                      <a:pt x="27" y="96"/>
                    </a:lnTo>
                    <a:lnTo>
                      <a:pt x="28" y="94"/>
                    </a:lnTo>
                    <a:lnTo>
                      <a:pt x="28" y="94"/>
                    </a:lnTo>
                    <a:lnTo>
                      <a:pt x="27" y="92"/>
                    </a:lnTo>
                    <a:lnTo>
                      <a:pt x="25" y="90"/>
                    </a:lnTo>
                    <a:lnTo>
                      <a:pt x="25" y="90"/>
                    </a:lnTo>
                    <a:lnTo>
                      <a:pt x="24" y="92"/>
                    </a:lnTo>
                    <a:lnTo>
                      <a:pt x="23" y="94"/>
                    </a:lnTo>
                    <a:lnTo>
                      <a:pt x="23" y="94"/>
                    </a:lnTo>
                    <a:lnTo>
                      <a:pt x="24" y="96"/>
                    </a:lnTo>
                    <a:lnTo>
                      <a:pt x="25" y="97"/>
                    </a:lnTo>
                    <a:lnTo>
                      <a:pt x="25" y="97"/>
                    </a:lnTo>
                    <a:close/>
                    <a:moveTo>
                      <a:pt x="3" y="97"/>
                    </a:moveTo>
                    <a:lnTo>
                      <a:pt x="3" y="97"/>
                    </a:lnTo>
                    <a:lnTo>
                      <a:pt x="5" y="96"/>
                    </a:lnTo>
                    <a:lnTo>
                      <a:pt x="6" y="94"/>
                    </a:lnTo>
                    <a:lnTo>
                      <a:pt x="6" y="94"/>
                    </a:lnTo>
                    <a:lnTo>
                      <a:pt x="5" y="92"/>
                    </a:lnTo>
                    <a:lnTo>
                      <a:pt x="3" y="90"/>
                    </a:lnTo>
                    <a:lnTo>
                      <a:pt x="3" y="90"/>
                    </a:lnTo>
                    <a:lnTo>
                      <a:pt x="1" y="92"/>
                    </a:lnTo>
                    <a:lnTo>
                      <a:pt x="0" y="94"/>
                    </a:lnTo>
                    <a:lnTo>
                      <a:pt x="0" y="94"/>
                    </a:lnTo>
                    <a:lnTo>
                      <a:pt x="1" y="96"/>
                    </a:lnTo>
                    <a:lnTo>
                      <a:pt x="3" y="97"/>
                    </a:lnTo>
                    <a:lnTo>
                      <a:pt x="3" y="97"/>
                    </a:lnTo>
                    <a:close/>
                    <a:moveTo>
                      <a:pt x="36" y="97"/>
                    </a:moveTo>
                    <a:lnTo>
                      <a:pt x="36" y="97"/>
                    </a:lnTo>
                    <a:lnTo>
                      <a:pt x="38" y="96"/>
                    </a:lnTo>
                    <a:lnTo>
                      <a:pt x="39" y="94"/>
                    </a:lnTo>
                    <a:lnTo>
                      <a:pt x="39" y="94"/>
                    </a:lnTo>
                    <a:lnTo>
                      <a:pt x="38" y="92"/>
                    </a:lnTo>
                    <a:lnTo>
                      <a:pt x="36" y="90"/>
                    </a:lnTo>
                    <a:lnTo>
                      <a:pt x="36" y="90"/>
                    </a:lnTo>
                    <a:lnTo>
                      <a:pt x="34" y="92"/>
                    </a:lnTo>
                    <a:lnTo>
                      <a:pt x="34" y="94"/>
                    </a:lnTo>
                    <a:lnTo>
                      <a:pt x="34" y="94"/>
                    </a:lnTo>
                    <a:lnTo>
                      <a:pt x="34" y="96"/>
                    </a:lnTo>
                    <a:lnTo>
                      <a:pt x="36" y="97"/>
                    </a:lnTo>
                    <a:lnTo>
                      <a:pt x="36" y="97"/>
                    </a:lnTo>
                    <a:close/>
                    <a:moveTo>
                      <a:pt x="47" y="97"/>
                    </a:moveTo>
                    <a:lnTo>
                      <a:pt x="47" y="97"/>
                    </a:lnTo>
                    <a:lnTo>
                      <a:pt x="49" y="96"/>
                    </a:lnTo>
                    <a:lnTo>
                      <a:pt x="50" y="94"/>
                    </a:lnTo>
                    <a:lnTo>
                      <a:pt x="50" y="94"/>
                    </a:lnTo>
                    <a:lnTo>
                      <a:pt x="49" y="92"/>
                    </a:lnTo>
                    <a:lnTo>
                      <a:pt x="47" y="90"/>
                    </a:lnTo>
                    <a:lnTo>
                      <a:pt x="47" y="90"/>
                    </a:lnTo>
                    <a:lnTo>
                      <a:pt x="45" y="92"/>
                    </a:lnTo>
                    <a:lnTo>
                      <a:pt x="44" y="94"/>
                    </a:lnTo>
                    <a:lnTo>
                      <a:pt x="44" y="94"/>
                    </a:lnTo>
                    <a:lnTo>
                      <a:pt x="45" y="96"/>
                    </a:lnTo>
                    <a:lnTo>
                      <a:pt x="47" y="97"/>
                    </a:lnTo>
                    <a:lnTo>
                      <a:pt x="47" y="97"/>
                    </a:lnTo>
                    <a:close/>
                    <a:moveTo>
                      <a:pt x="14" y="142"/>
                    </a:moveTo>
                    <a:lnTo>
                      <a:pt x="14" y="142"/>
                    </a:lnTo>
                    <a:lnTo>
                      <a:pt x="16" y="141"/>
                    </a:lnTo>
                    <a:lnTo>
                      <a:pt x="16" y="139"/>
                    </a:lnTo>
                    <a:lnTo>
                      <a:pt x="16" y="139"/>
                    </a:lnTo>
                    <a:lnTo>
                      <a:pt x="16" y="137"/>
                    </a:lnTo>
                    <a:lnTo>
                      <a:pt x="14" y="137"/>
                    </a:lnTo>
                    <a:lnTo>
                      <a:pt x="14" y="137"/>
                    </a:lnTo>
                    <a:lnTo>
                      <a:pt x="12" y="137"/>
                    </a:lnTo>
                    <a:lnTo>
                      <a:pt x="11" y="139"/>
                    </a:lnTo>
                    <a:lnTo>
                      <a:pt x="11" y="139"/>
                    </a:lnTo>
                    <a:lnTo>
                      <a:pt x="12" y="141"/>
                    </a:lnTo>
                    <a:lnTo>
                      <a:pt x="14" y="142"/>
                    </a:lnTo>
                    <a:lnTo>
                      <a:pt x="14" y="142"/>
                    </a:lnTo>
                    <a:close/>
                    <a:moveTo>
                      <a:pt x="47" y="142"/>
                    </a:moveTo>
                    <a:lnTo>
                      <a:pt x="47" y="142"/>
                    </a:lnTo>
                    <a:lnTo>
                      <a:pt x="49" y="141"/>
                    </a:lnTo>
                    <a:lnTo>
                      <a:pt x="50" y="139"/>
                    </a:lnTo>
                    <a:lnTo>
                      <a:pt x="50" y="139"/>
                    </a:lnTo>
                    <a:lnTo>
                      <a:pt x="49" y="137"/>
                    </a:lnTo>
                    <a:lnTo>
                      <a:pt x="47" y="137"/>
                    </a:lnTo>
                    <a:lnTo>
                      <a:pt x="47" y="137"/>
                    </a:lnTo>
                    <a:lnTo>
                      <a:pt x="45" y="137"/>
                    </a:lnTo>
                    <a:lnTo>
                      <a:pt x="44" y="139"/>
                    </a:lnTo>
                    <a:lnTo>
                      <a:pt x="44" y="139"/>
                    </a:lnTo>
                    <a:lnTo>
                      <a:pt x="45" y="141"/>
                    </a:lnTo>
                    <a:lnTo>
                      <a:pt x="47" y="142"/>
                    </a:lnTo>
                    <a:lnTo>
                      <a:pt x="47" y="142"/>
                    </a:lnTo>
                    <a:close/>
                    <a:moveTo>
                      <a:pt x="25" y="142"/>
                    </a:moveTo>
                    <a:lnTo>
                      <a:pt x="25" y="142"/>
                    </a:lnTo>
                    <a:lnTo>
                      <a:pt x="27" y="141"/>
                    </a:lnTo>
                    <a:lnTo>
                      <a:pt x="28" y="139"/>
                    </a:lnTo>
                    <a:lnTo>
                      <a:pt x="28" y="139"/>
                    </a:lnTo>
                    <a:lnTo>
                      <a:pt x="27" y="137"/>
                    </a:lnTo>
                    <a:lnTo>
                      <a:pt x="25" y="137"/>
                    </a:lnTo>
                    <a:lnTo>
                      <a:pt x="25" y="137"/>
                    </a:lnTo>
                    <a:lnTo>
                      <a:pt x="24" y="137"/>
                    </a:lnTo>
                    <a:lnTo>
                      <a:pt x="23" y="139"/>
                    </a:lnTo>
                    <a:lnTo>
                      <a:pt x="23" y="139"/>
                    </a:lnTo>
                    <a:lnTo>
                      <a:pt x="24" y="141"/>
                    </a:lnTo>
                    <a:lnTo>
                      <a:pt x="25" y="142"/>
                    </a:lnTo>
                    <a:lnTo>
                      <a:pt x="25" y="142"/>
                    </a:lnTo>
                    <a:close/>
                    <a:moveTo>
                      <a:pt x="119" y="142"/>
                    </a:moveTo>
                    <a:lnTo>
                      <a:pt x="148" y="142"/>
                    </a:lnTo>
                    <a:lnTo>
                      <a:pt x="148" y="142"/>
                    </a:lnTo>
                    <a:lnTo>
                      <a:pt x="149" y="141"/>
                    </a:lnTo>
                    <a:lnTo>
                      <a:pt x="150" y="139"/>
                    </a:lnTo>
                    <a:lnTo>
                      <a:pt x="150" y="139"/>
                    </a:lnTo>
                    <a:lnTo>
                      <a:pt x="150" y="139"/>
                    </a:lnTo>
                    <a:lnTo>
                      <a:pt x="149" y="138"/>
                    </a:lnTo>
                    <a:lnTo>
                      <a:pt x="148" y="137"/>
                    </a:lnTo>
                    <a:lnTo>
                      <a:pt x="119" y="137"/>
                    </a:lnTo>
                    <a:lnTo>
                      <a:pt x="119" y="137"/>
                    </a:lnTo>
                    <a:lnTo>
                      <a:pt x="117" y="138"/>
                    </a:lnTo>
                    <a:lnTo>
                      <a:pt x="116" y="139"/>
                    </a:lnTo>
                    <a:lnTo>
                      <a:pt x="116" y="139"/>
                    </a:lnTo>
                    <a:lnTo>
                      <a:pt x="116" y="139"/>
                    </a:lnTo>
                    <a:lnTo>
                      <a:pt x="117" y="141"/>
                    </a:lnTo>
                    <a:lnTo>
                      <a:pt x="119" y="142"/>
                    </a:lnTo>
                    <a:lnTo>
                      <a:pt x="119" y="142"/>
                    </a:lnTo>
                    <a:close/>
                    <a:moveTo>
                      <a:pt x="36" y="142"/>
                    </a:moveTo>
                    <a:lnTo>
                      <a:pt x="36" y="142"/>
                    </a:lnTo>
                    <a:lnTo>
                      <a:pt x="38" y="141"/>
                    </a:lnTo>
                    <a:lnTo>
                      <a:pt x="39" y="139"/>
                    </a:lnTo>
                    <a:lnTo>
                      <a:pt x="39" y="139"/>
                    </a:lnTo>
                    <a:lnTo>
                      <a:pt x="38" y="137"/>
                    </a:lnTo>
                    <a:lnTo>
                      <a:pt x="36" y="137"/>
                    </a:lnTo>
                    <a:lnTo>
                      <a:pt x="36" y="137"/>
                    </a:lnTo>
                    <a:lnTo>
                      <a:pt x="34" y="137"/>
                    </a:lnTo>
                    <a:lnTo>
                      <a:pt x="34" y="139"/>
                    </a:lnTo>
                    <a:lnTo>
                      <a:pt x="34" y="139"/>
                    </a:lnTo>
                    <a:lnTo>
                      <a:pt x="34" y="141"/>
                    </a:lnTo>
                    <a:lnTo>
                      <a:pt x="36" y="142"/>
                    </a:lnTo>
                    <a:lnTo>
                      <a:pt x="36" y="142"/>
                    </a:lnTo>
                    <a:close/>
                    <a:moveTo>
                      <a:pt x="3" y="142"/>
                    </a:moveTo>
                    <a:lnTo>
                      <a:pt x="3" y="142"/>
                    </a:lnTo>
                    <a:lnTo>
                      <a:pt x="5" y="141"/>
                    </a:lnTo>
                    <a:lnTo>
                      <a:pt x="6" y="139"/>
                    </a:lnTo>
                    <a:lnTo>
                      <a:pt x="6" y="139"/>
                    </a:lnTo>
                    <a:lnTo>
                      <a:pt x="5" y="137"/>
                    </a:lnTo>
                    <a:lnTo>
                      <a:pt x="3" y="137"/>
                    </a:lnTo>
                    <a:lnTo>
                      <a:pt x="3" y="137"/>
                    </a:lnTo>
                    <a:lnTo>
                      <a:pt x="1" y="137"/>
                    </a:lnTo>
                    <a:lnTo>
                      <a:pt x="0" y="139"/>
                    </a:lnTo>
                    <a:lnTo>
                      <a:pt x="0" y="139"/>
                    </a:lnTo>
                    <a:lnTo>
                      <a:pt x="1" y="141"/>
                    </a:lnTo>
                    <a:lnTo>
                      <a:pt x="3" y="142"/>
                    </a:lnTo>
                    <a:lnTo>
                      <a:pt x="3" y="142"/>
                    </a:lnTo>
                    <a:close/>
                    <a:moveTo>
                      <a:pt x="14" y="187"/>
                    </a:moveTo>
                    <a:lnTo>
                      <a:pt x="14" y="187"/>
                    </a:lnTo>
                    <a:lnTo>
                      <a:pt x="16" y="186"/>
                    </a:lnTo>
                    <a:lnTo>
                      <a:pt x="16" y="185"/>
                    </a:lnTo>
                    <a:lnTo>
                      <a:pt x="16" y="185"/>
                    </a:lnTo>
                    <a:lnTo>
                      <a:pt x="16" y="183"/>
                    </a:lnTo>
                    <a:lnTo>
                      <a:pt x="14" y="182"/>
                    </a:lnTo>
                    <a:lnTo>
                      <a:pt x="14" y="182"/>
                    </a:lnTo>
                    <a:lnTo>
                      <a:pt x="12" y="183"/>
                    </a:lnTo>
                    <a:lnTo>
                      <a:pt x="11" y="185"/>
                    </a:lnTo>
                    <a:lnTo>
                      <a:pt x="11" y="185"/>
                    </a:lnTo>
                    <a:lnTo>
                      <a:pt x="12" y="186"/>
                    </a:lnTo>
                    <a:lnTo>
                      <a:pt x="14" y="187"/>
                    </a:lnTo>
                    <a:lnTo>
                      <a:pt x="14" y="187"/>
                    </a:lnTo>
                    <a:close/>
                    <a:moveTo>
                      <a:pt x="3" y="187"/>
                    </a:moveTo>
                    <a:lnTo>
                      <a:pt x="3" y="187"/>
                    </a:lnTo>
                    <a:lnTo>
                      <a:pt x="5" y="186"/>
                    </a:lnTo>
                    <a:lnTo>
                      <a:pt x="6" y="185"/>
                    </a:lnTo>
                    <a:lnTo>
                      <a:pt x="6" y="185"/>
                    </a:lnTo>
                    <a:lnTo>
                      <a:pt x="5" y="183"/>
                    </a:lnTo>
                    <a:lnTo>
                      <a:pt x="3" y="182"/>
                    </a:lnTo>
                    <a:lnTo>
                      <a:pt x="3" y="182"/>
                    </a:lnTo>
                    <a:lnTo>
                      <a:pt x="1" y="183"/>
                    </a:lnTo>
                    <a:lnTo>
                      <a:pt x="0" y="185"/>
                    </a:lnTo>
                    <a:lnTo>
                      <a:pt x="0" y="185"/>
                    </a:lnTo>
                    <a:lnTo>
                      <a:pt x="1" y="186"/>
                    </a:lnTo>
                    <a:lnTo>
                      <a:pt x="3" y="187"/>
                    </a:lnTo>
                    <a:lnTo>
                      <a:pt x="3" y="187"/>
                    </a:lnTo>
                    <a:close/>
                    <a:moveTo>
                      <a:pt x="119" y="187"/>
                    </a:moveTo>
                    <a:lnTo>
                      <a:pt x="148" y="187"/>
                    </a:lnTo>
                    <a:lnTo>
                      <a:pt x="148" y="187"/>
                    </a:lnTo>
                    <a:lnTo>
                      <a:pt x="149" y="186"/>
                    </a:lnTo>
                    <a:lnTo>
                      <a:pt x="150" y="185"/>
                    </a:lnTo>
                    <a:lnTo>
                      <a:pt x="150" y="185"/>
                    </a:lnTo>
                    <a:lnTo>
                      <a:pt x="150" y="185"/>
                    </a:lnTo>
                    <a:lnTo>
                      <a:pt x="149" y="183"/>
                    </a:lnTo>
                    <a:lnTo>
                      <a:pt x="148" y="182"/>
                    </a:lnTo>
                    <a:lnTo>
                      <a:pt x="119" y="182"/>
                    </a:lnTo>
                    <a:lnTo>
                      <a:pt x="119" y="182"/>
                    </a:lnTo>
                    <a:lnTo>
                      <a:pt x="117" y="183"/>
                    </a:lnTo>
                    <a:lnTo>
                      <a:pt x="116" y="185"/>
                    </a:lnTo>
                    <a:lnTo>
                      <a:pt x="116" y="185"/>
                    </a:lnTo>
                    <a:lnTo>
                      <a:pt x="116" y="185"/>
                    </a:lnTo>
                    <a:lnTo>
                      <a:pt x="117" y="186"/>
                    </a:lnTo>
                    <a:lnTo>
                      <a:pt x="119" y="187"/>
                    </a:lnTo>
                    <a:lnTo>
                      <a:pt x="119" y="187"/>
                    </a:lnTo>
                    <a:close/>
                    <a:moveTo>
                      <a:pt x="25" y="187"/>
                    </a:moveTo>
                    <a:lnTo>
                      <a:pt x="25" y="187"/>
                    </a:lnTo>
                    <a:lnTo>
                      <a:pt x="27" y="186"/>
                    </a:lnTo>
                    <a:lnTo>
                      <a:pt x="28" y="185"/>
                    </a:lnTo>
                    <a:lnTo>
                      <a:pt x="28" y="185"/>
                    </a:lnTo>
                    <a:lnTo>
                      <a:pt x="27" y="183"/>
                    </a:lnTo>
                    <a:lnTo>
                      <a:pt x="25" y="182"/>
                    </a:lnTo>
                    <a:lnTo>
                      <a:pt x="25" y="182"/>
                    </a:lnTo>
                    <a:lnTo>
                      <a:pt x="24" y="183"/>
                    </a:lnTo>
                    <a:lnTo>
                      <a:pt x="23" y="185"/>
                    </a:lnTo>
                    <a:lnTo>
                      <a:pt x="23" y="185"/>
                    </a:lnTo>
                    <a:lnTo>
                      <a:pt x="24" y="186"/>
                    </a:lnTo>
                    <a:lnTo>
                      <a:pt x="25" y="187"/>
                    </a:lnTo>
                    <a:lnTo>
                      <a:pt x="25" y="187"/>
                    </a:lnTo>
                    <a:close/>
                    <a:moveTo>
                      <a:pt x="47" y="187"/>
                    </a:moveTo>
                    <a:lnTo>
                      <a:pt x="47" y="187"/>
                    </a:lnTo>
                    <a:lnTo>
                      <a:pt x="49" y="186"/>
                    </a:lnTo>
                    <a:lnTo>
                      <a:pt x="50" y="185"/>
                    </a:lnTo>
                    <a:lnTo>
                      <a:pt x="50" y="185"/>
                    </a:lnTo>
                    <a:lnTo>
                      <a:pt x="49" y="183"/>
                    </a:lnTo>
                    <a:lnTo>
                      <a:pt x="47" y="182"/>
                    </a:lnTo>
                    <a:lnTo>
                      <a:pt x="47" y="182"/>
                    </a:lnTo>
                    <a:lnTo>
                      <a:pt x="45" y="183"/>
                    </a:lnTo>
                    <a:lnTo>
                      <a:pt x="44" y="185"/>
                    </a:lnTo>
                    <a:lnTo>
                      <a:pt x="44" y="185"/>
                    </a:lnTo>
                    <a:lnTo>
                      <a:pt x="45" y="186"/>
                    </a:lnTo>
                    <a:lnTo>
                      <a:pt x="47" y="187"/>
                    </a:lnTo>
                    <a:lnTo>
                      <a:pt x="47" y="187"/>
                    </a:lnTo>
                    <a:close/>
                    <a:moveTo>
                      <a:pt x="36" y="187"/>
                    </a:moveTo>
                    <a:lnTo>
                      <a:pt x="36" y="187"/>
                    </a:lnTo>
                    <a:lnTo>
                      <a:pt x="38" y="186"/>
                    </a:lnTo>
                    <a:lnTo>
                      <a:pt x="39" y="185"/>
                    </a:lnTo>
                    <a:lnTo>
                      <a:pt x="39" y="185"/>
                    </a:lnTo>
                    <a:lnTo>
                      <a:pt x="38" y="183"/>
                    </a:lnTo>
                    <a:lnTo>
                      <a:pt x="36" y="182"/>
                    </a:lnTo>
                    <a:lnTo>
                      <a:pt x="36" y="182"/>
                    </a:lnTo>
                    <a:lnTo>
                      <a:pt x="34" y="183"/>
                    </a:lnTo>
                    <a:lnTo>
                      <a:pt x="34" y="185"/>
                    </a:lnTo>
                    <a:lnTo>
                      <a:pt x="34" y="185"/>
                    </a:lnTo>
                    <a:lnTo>
                      <a:pt x="34" y="186"/>
                    </a:lnTo>
                    <a:lnTo>
                      <a:pt x="36" y="187"/>
                    </a:lnTo>
                    <a:lnTo>
                      <a:pt x="36" y="187"/>
                    </a:lnTo>
                    <a:close/>
                    <a:moveTo>
                      <a:pt x="148" y="227"/>
                    </a:moveTo>
                    <a:lnTo>
                      <a:pt x="119" y="227"/>
                    </a:lnTo>
                    <a:lnTo>
                      <a:pt x="119" y="227"/>
                    </a:lnTo>
                    <a:lnTo>
                      <a:pt x="117" y="228"/>
                    </a:lnTo>
                    <a:lnTo>
                      <a:pt x="117" y="230"/>
                    </a:lnTo>
                    <a:lnTo>
                      <a:pt x="117" y="230"/>
                    </a:lnTo>
                    <a:lnTo>
                      <a:pt x="117" y="230"/>
                    </a:lnTo>
                    <a:lnTo>
                      <a:pt x="117" y="231"/>
                    </a:lnTo>
                    <a:lnTo>
                      <a:pt x="119" y="232"/>
                    </a:lnTo>
                    <a:lnTo>
                      <a:pt x="148" y="232"/>
                    </a:lnTo>
                    <a:lnTo>
                      <a:pt x="148" y="232"/>
                    </a:lnTo>
                    <a:lnTo>
                      <a:pt x="150" y="231"/>
                    </a:lnTo>
                    <a:lnTo>
                      <a:pt x="150" y="230"/>
                    </a:lnTo>
                    <a:lnTo>
                      <a:pt x="150" y="230"/>
                    </a:lnTo>
                    <a:lnTo>
                      <a:pt x="150" y="230"/>
                    </a:lnTo>
                    <a:lnTo>
                      <a:pt x="150" y="228"/>
                    </a:lnTo>
                    <a:lnTo>
                      <a:pt x="148" y="227"/>
                    </a:lnTo>
                    <a:lnTo>
                      <a:pt x="148" y="227"/>
                    </a:lnTo>
                    <a:close/>
                    <a:moveTo>
                      <a:pt x="37" y="227"/>
                    </a:moveTo>
                    <a:lnTo>
                      <a:pt x="37" y="227"/>
                    </a:lnTo>
                    <a:lnTo>
                      <a:pt x="35" y="228"/>
                    </a:lnTo>
                    <a:lnTo>
                      <a:pt x="34" y="230"/>
                    </a:lnTo>
                    <a:lnTo>
                      <a:pt x="34" y="230"/>
                    </a:lnTo>
                    <a:lnTo>
                      <a:pt x="35" y="232"/>
                    </a:lnTo>
                    <a:lnTo>
                      <a:pt x="37" y="232"/>
                    </a:lnTo>
                    <a:lnTo>
                      <a:pt x="37" y="232"/>
                    </a:lnTo>
                    <a:lnTo>
                      <a:pt x="39" y="232"/>
                    </a:lnTo>
                    <a:lnTo>
                      <a:pt x="39" y="230"/>
                    </a:lnTo>
                    <a:lnTo>
                      <a:pt x="39" y="230"/>
                    </a:lnTo>
                    <a:lnTo>
                      <a:pt x="39" y="228"/>
                    </a:lnTo>
                    <a:lnTo>
                      <a:pt x="37" y="227"/>
                    </a:lnTo>
                    <a:lnTo>
                      <a:pt x="37" y="227"/>
                    </a:lnTo>
                    <a:close/>
                    <a:moveTo>
                      <a:pt x="47" y="227"/>
                    </a:moveTo>
                    <a:lnTo>
                      <a:pt x="47" y="227"/>
                    </a:lnTo>
                    <a:lnTo>
                      <a:pt x="46" y="228"/>
                    </a:lnTo>
                    <a:lnTo>
                      <a:pt x="45" y="230"/>
                    </a:lnTo>
                    <a:lnTo>
                      <a:pt x="45" y="230"/>
                    </a:lnTo>
                    <a:lnTo>
                      <a:pt x="46" y="232"/>
                    </a:lnTo>
                    <a:lnTo>
                      <a:pt x="47" y="232"/>
                    </a:lnTo>
                    <a:lnTo>
                      <a:pt x="47" y="232"/>
                    </a:lnTo>
                    <a:lnTo>
                      <a:pt x="49" y="232"/>
                    </a:lnTo>
                    <a:lnTo>
                      <a:pt x="50" y="230"/>
                    </a:lnTo>
                    <a:lnTo>
                      <a:pt x="50" y="230"/>
                    </a:lnTo>
                    <a:lnTo>
                      <a:pt x="49" y="228"/>
                    </a:lnTo>
                    <a:lnTo>
                      <a:pt x="47" y="227"/>
                    </a:lnTo>
                    <a:lnTo>
                      <a:pt x="47" y="227"/>
                    </a:lnTo>
                    <a:close/>
                    <a:moveTo>
                      <a:pt x="3" y="227"/>
                    </a:moveTo>
                    <a:lnTo>
                      <a:pt x="3" y="227"/>
                    </a:lnTo>
                    <a:lnTo>
                      <a:pt x="1" y="228"/>
                    </a:lnTo>
                    <a:lnTo>
                      <a:pt x="1" y="230"/>
                    </a:lnTo>
                    <a:lnTo>
                      <a:pt x="1" y="230"/>
                    </a:lnTo>
                    <a:lnTo>
                      <a:pt x="1" y="232"/>
                    </a:lnTo>
                    <a:lnTo>
                      <a:pt x="3" y="232"/>
                    </a:lnTo>
                    <a:lnTo>
                      <a:pt x="3" y="232"/>
                    </a:lnTo>
                    <a:lnTo>
                      <a:pt x="5" y="232"/>
                    </a:lnTo>
                    <a:lnTo>
                      <a:pt x="6" y="230"/>
                    </a:lnTo>
                    <a:lnTo>
                      <a:pt x="6" y="230"/>
                    </a:lnTo>
                    <a:lnTo>
                      <a:pt x="5" y="228"/>
                    </a:lnTo>
                    <a:lnTo>
                      <a:pt x="3" y="227"/>
                    </a:lnTo>
                    <a:lnTo>
                      <a:pt x="3" y="227"/>
                    </a:lnTo>
                    <a:close/>
                    <a:moveTo>
                      <a:pt x="26" y="227"/>
                    </a:moveTo>
                    <a:lnTo>
                      <a:pt x="26" y="227"/>
                    </a:lnTo>
                    <a:lnTo>
                      <a:pt x="24" y="228"/>
                    </a:lnTo>
                    <a:lnTo>
                      <a:pt x="23" y="230"/>
                    </a:lnTo>
                    <a:lnTo>
                      <a:pt x="23" y="230"/>
                    </a:lnTo>
                    <a:lnTo>
                      <a:pt x="24" y="232"/>
                    </a:lnTo>
                    <a:lnTo>
                      <a:pt x="26" y="232"/>
                    </a:lnTo>
                    <a:lnTo>
                      <a:pt x="26" y="232"/>
                    </a:lnTo>
                    <a:lnTo>
                      <a:pt x="28" y="232"/>
                    </a:lnTo>
                    <a:lnTo>
                      <a:pt x="29" y="230"/>
                    </a:lnTo>
                    <a:lnTo>
                      <a:pt x="29" y="230"/>
                    </a:lnTo>
                    <a:lnTo>
                      <a:pt x="28" y="228"/>
                    </a:lnTo>
                    <a:lnTo>
                      <a:pt x="26" y="227"/>
                    </a:lnTo>
                    <a:lnTo>
                      <a:pt x="26" y="227"/>
                    </a:lnTo>
                    <a:close/>
                    <a:moveTo>
                      <a:pt x="14" y="227"/>
                    </a:moveTo>
                    <a:lnTo>
                      <a:pt x="14" y="227"/>
                    </a:lnTo>
                    <a:lnTo>
                      <a:pt x="12" y="228"/>
                    </a:lnTo>
                    <a:lnTo>
                      <a:pt x="11" y="230"/>
                    </a:lnTo>
                    <a:lnTo>
                      <a:pt x="11" y="230"/>
                    </a:lnTo>
                    <a:lnTo>
                      <a:pt x="12" y="232"/>
                    </a:lnTo>
                    <a:lnTo>
                      <a:pt x="14" y="232"/>
                    </a:lnTo>
                    <a:lnTo>
                      <a:pt x="14" y="232"/>
                    </a:lnTo>
                    <a:lnTo>
                      <a:pt x="16" y="232"/>
                    </a:lnTo>
                    <a:lnTo>
                      <a:pt x="17" y="230"/>
                    </a:lnTo>
                    <a:lnTo>
                      <a:pt x="17" y="230"/>
                    </a:lnTo>
                    <a:lnTo>
                      <a:pt x="16" y="228"/>
                    </a:lnTo>
                    <a:lnTo>
                      <a:pt x="14" y="227"/>
                    </a:lnTo>
                    <a:lnTo>
                      <a:pt x="14" y="227"/>
                    </a:lnTo>
                    <a:close/>
                    <a:moveTo>
                      <a:pt x="148" y="274"/>
                    </a:moveTo>
                    <a:lnTo>
                      <a:pt x="119" y="274"/>
                    </a:lnTo>
                    <a:lnTo>
                      <a:pt x="119" y="274"/>
                    </a:lnTo>
                    <a:lnTo>
                      <a:pt x="117" y="274"/>
                    </a:lnTo>
                    <a:lnTo>
                      <a:pt x="117" y="276"/>
                    </a:lnTo>
                    <a:lnTo>
                      <a:pt x="117" y="276"/>
                    </a:lnTo>
                    <a:lnTo>
                      <a:pt x="117" y="276"/>
                    </a:lnTo>
                    <a:lnTo>
                      <a:pt x="117" y="278"/>
                    </a:lnTo>
                    <a:lnTo>
                      <a:pt x="119" y="278"/>
                    </a:lnTo>
                    <a:lnTo>
                      <a:pt x="148" y="278"/>
                    </a:lnTo>
                    <a:lnTo>
                      <a:pt x="148" y="278"/>
                    </a:lnTo>
                    <a:lnTo>
                      <a:pt x="150" y="278"/>
                    </a:lnTo>
                    <a:lnTo>
                      <a:pt x="150" y="276"/>
                    </a:lnTo>
                    <a:lnTo>
                      <a:pt x="150" y="276"/>
                    </a:lnTo>
                    <a:lnTo>
                      <a:pt x="150" y="276"/>
                    </a:lnTo>
                    <a:lnTo>
                      <a:pt x="150" y="274"/>
                    </a:lnTo>
                    <a:lnTo>
                      <a:pt x="148" y="274"/>
                    </a:lnTo>
                    <a:lnTo>
                      <a:pt x="148" y="274"/>
                    </a:lnTo>
                    <a:close/>
                    <a:moveTo>
                      <a:pt x="14" y="273"/>
                    </a:moveTo>
                    <a:lnTo>
                      <a:pt x="14" y="273"/>
                    </a:lnTo>
                    <a:lnTo>
                      <a:pt x="12" y="274"/>
                    </a:lnTo>
                    <a:lnTo>
                      <a:pt x="11" y="276"/>
                    </a:lnTo>
                    <a:lnTo>
                      <a:pt x="11" y="276"/>
                    </a:lnTo>
                    <a:lnTo>
                      <a:pt x="12" y="278"/>
                    </a:lnTo>
                    <a:lnTo>
                      <a:pt x="14" y="279"/>
                    </a:lnTo>
                    <a:lnTo>
                      <a:pt x="14" y="279"/>
                    </a:lnTo>
                    <a:lnTo>
                      <a:pt x="16" y="278"/>
                    </a:lnTo>
                    <a:lnTo>
                      <a:pt x="17" y="276"/>
                    </a:lnTo>
                    <a:lnTo>
                      <a:pt x="17" y="276"/>
                    </a:lnTo>
                    <a:lnTo>
                      <a:pt x="16" y="274"/>
                    </a:lnTo>
                    <a:lnTo>
                      <a:pt x="14" y="273"/>
                    </a:lnTo>
                    <a:lnTo>
                      <a:pt x="14" y="273"/>
                    </a:lnTo>
                    <a:close/>
                    <a:moveTo>
                      <a:pt x="47" y="273"/>
                    </a:moveTo>
                    <a:lnTo>
                      <a:pt x="47" y="273"/>
                    </a:lnTo>
                    <a:lnTo>
                      <a:pt x="46" y="274"/>
                    </a:lnTo>
                    <a:lnTo>
                      <a:pt x="45" y="276"/>
                    </a:lnTo>
                    <a:lnTo>
                      <a:pt x="45" y="276"/>
                    </a:lnTo>
                    <a:lnTo>
                      <a:pt x="46" y="278"/>
                    </a:lnTo>
                    <a:lnTo>
                      <a:pt x="47" y="279"/>
                    </a:lnTo>
                    <a:lnTo>
                      <a:pt x="47" y="279"/>
                    </a:lnTo>
                    <a:lnTo>
                      <a:pt x="49" y="278"/>
                    </a:lnTo>
                    <a:lnTo>
                      <a:pt x="50" y="276"/>
                    </a:lnTo>
                    <a:lnTo>
                      <a:pt x="50" y="276"/>
                    </a:lnTo>
                    <a:lnTo>
                      <a:pt x="49" y="274"/>
                    </a:lnTo>
                    <a:lnTo>
                      <a:pt x="47" y="273"/>
                    </a:lnTo>
                    <a:lnTo>
                      <a:pt x="47" y="273"/>
                    </a:lnTo>
                    <a:close/>
                    <a:moveTo>
                      <a:pt x="3" y="273"/>
                    </a:moveTo>
                    <a:lnTo>
                      <a:pt x="3" y="273"/>
                    </a:lnTo>
                    <a:lnTo>
                      <a:pt x="1" y="274"/>
                    </a:lnTo>
                    <a:lnTo>
                      <a:pt x="1" y="276"/>
                    </a:lnTo>
                    <a:lnTo>
                      <a:pt x="1" y="276"/>
                    </a:lnTo>
                    <a:lnTo>
                      <a:pt x="1" y="278"/>
                    </a:lnTo>
                    <a:lnTo>
                      <a:pt x="3" y="279"/>
                    </a:lnTo>
                    <a:lnTo>
                      <a:pt x="3" y="279"/>
                    </a:lnTo>
                    <a:lnTo>
                      <a:pt x="5" y="278"/>
                    </a:lnTo>
                    <a:lnTo>
                      <a:pt x="6" y="276"/>
                    </a:lnTo>
                    <a:lnTo>
                      <a:pt x="6" y="276"/>
                    </a:lnTo>
                    <a:lnTo>
                      <a:pt x="5" y="274"/>
                    </a:lnTo>
                    <a:lnTo>
                      <a:pt x="3" y="273"/>
                    </a:lnTo>
                    <a:lnTo>
                      <a:pt x="3" y="273"/>
                    </a:lnTo>
                    <a:close/>
                    <a:moveTo>
                      <a:pt x="37" y="273"/>
                    </a:moveTo>
                    <a:lnTo>
                      <a:pt x="37" y="273"/>
                    </a:lnTo>
                    <a:lnTo>
                      <a:pt x="35" y="274"/>
                    </a:lnTo>
                    <a:lnTo>
                      <a:pt x="34" y="276"/>
                    </a:lnTo>
                    <a:lnTo>
                      <a:pt x="34" y="276"/>
                    </a:lnTo>
                    <a:lnTo>
                      <a:pt x="35" y="278"/>
                    </a:lnTo>
                    <a:lnTo>
                      <a:pt x="37" y="279"/>
                    </a:lnTo>
                    <a:lnTo>
                      <a:pt x="37" y="279"/>
                    </a:lnTo>
                    <a:lnTo>
                      <a:pt x="39" y="278"/>
                    </a:lnTo>
                    <a:lnTo>
                      <a:pt x="39" y="276"/>
                    </a:lnTo>
                    <a:lnTo>
                      <a:pt x="39" y="276"/>
                    </a:lnTo>
                    <a:lnTo>
                      <a:pt x="39" y="274"/>
                    </a:lnTo>
                    <a:lnTo>
                      <a:pt x="37" y="273"/>
                    </a:lnTo>
                    <a:lnTo>
                      <a:pt x="37" y="273"/>
                    </a:lnTo>
                    <a:close/>
                    <a:moveTo>
                      <a:pt x="26" y="273"/>
                    </a:moveTo>
                    <a:lnTo>
                      <a:pt x="26" y="273"/>
                    </a:lnTo>
                    <a:lnTo>
                      <a:pt x="24" y="274"/>
                    </a:lnTo>
                    <a:lnTo>
                      <a:pt x="23" y="276"/>
                    </a:lnTo>
                    <a:lnTo>
                      <a:pt x="23" y="276"/>
                    </a:lnTo>
                    <a:lnTo>
                      <a:pt x="24" y="278"/>
                    </a:lnTo>
                    <a:lnTo>
                      <a:pt x="26" y="279"/>
                    </a:lnTo>
                    <a:lnTo>
                      <a:pt x="26" y="279"/>
                    </a:lnTo>
                    <a:lnTo>
                      <a:pt x="28" y="278"/>
                    </a:lnTo>
                    <a:lnTo>
                      <a:pt x="29" y="276"/>
                    </a:lnTo>
                    <a:lnTo>
                      <a:pt x="29" y="276"/>
                    </a:lnTo>
                    <a:lnTo>
                      <a:pt x="28" y="274"/>
                    </a:lnTo>
                    <a:lnTo>
                      <a:pt x="26" y="273"/>
                    </a:lnTo>
                    <a:lnTo>
                      <a:pt x="26" y="2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77749" tIns="238875" rIns="477749" bIns="238875" numCol="1" anchor="t" anchorCtr="0" compatLnSpc="1">
                <a:prstTxWarp prst="textNoShape">
                  <a:avLst/>
                </a:prstTxWarp>
              </a:bodyPr>
              <a:lstStyle/>
              <a:p>
                <a:pPr defTabSz="4777965">
                  <a:defRPr/>
                </a:pPr>
                <a:endParaRPr lang="zh-CN" altLang="en-US" sz="1998" kern="0">
                  <a:solidFill>
                    <a:srgbClr val="1D1D1A"/>
                  </a:solidFill>
                  <a:latin typeface="+mj-lt"/>
                  <a:ea typeface="微软雅黑" panose="020B0503020204020204" pitchFamily="34" charset="-122"/>
                  <a:cs typeface="Arial" panose="020B0604020202020204" pitchFamily="34" charset="0"/>
                </a:endParaRPr>
              </a:p>
            </p:txBody>
          </p:sp>
          <p:sp>
            <p:nvSpPr>
              <p:cNvPr id="124" name="Freeform 1276">
                <a:extLst>
                  <a:ext uri="{FF2B5EF4-FFF2-40B4-BE49-F238E27FC236}">
                    <a16:creationId xmlns:a16="http://schemas.microsoft.com/office/drawing/2014/main" id="{57F112E7-F673-02B3-319B-3AC11412A323}"/>
                  </a:ext>
                </a:extLst>
              </p:cNvPr>
              <p:cNvSpPr>
                <a:spLocks noEditPoints="1"/>
              </p:cNvSpPr>
              <p:nvPr/>
            </p:nvSpPr>
            <p:spPr bwMode="auto">
              <a:xfrm>
                <a:off x="862867" y="3818587"/>
                <a:ext cx="328613" cy="796925"/>
              </a:xfrm>
              <a:custGeom>
                <a:avLst/>
                <a:gdLst>
                  <a:gd name="T0" fmla="*/ 206 w 207"/>
                  <a:gd name="T1" fmla="*/ 2 h 502"/>
                  <a:gd name="T2" fmla="*/ 205 w 207"/>
                  <a:gd name="T3" fmla="*/ 1 h 502"/>
                  <a:gd name="T4" fmla="*/ 3 w 207"/>
                  <a:gd name="T5" fmla="*/ 0 h 502"/>
                  <a:gd name="T6" fmla="*/ 1 w 207"/>
                  <a:gd name="T7" fmla="*/ 1 h 502"/>
                  <a:gd name="T8" fmla="*/ 0 w 207"/>
                  <a:gd name="T9" fmla="*/ 3 h 502"/>
                  <a:gd name="T10" fmla="*/ 0 w 207"/>
                  <a:gd name="T11" fmla="*/ 499 h 502"/>
                  <a:gd name="T12" fmla="*/ 1 w 207"/>
                  <a:gd name="T13" fmla="*/ 501 h 502"/>
                  <a:gd name="T14" fmla="*/ 3 w 207"/>
                  <a:gd name="T15" fmla="*/ 502 h 502"/>
                  <a:gd name="T16" fmla="*/ 204 w 207"/>
                  <a:gd name="T17" fmla="*/ 502 h 502"/>
                  <a:gd name="T18" fmla="*/ 206 w 207"/>
                  <a:gd name="T19" fmla="*/ 501 h 502"/>
                  <a:gd name="T20" fmla="*/ 207 w 207"/>
                  <a:gd name="T21" fmla="*/ 499 h 502"/>
                  <a:gd name="T22" fmla="*/ 22 w 207"/>
                  <a:gd name="T23" fmla="*/ 480 h 502"/>
                  <a:gd name="T24" fmla="*/ 185 w 207"/>
                  <a:gd name="T25" fmla="*/ 473 h 502"/>
                  <a:gd name="T26" fmla="*/ 185 w 207"/>
                  <a:gd name="T27" fmla="*/ 480 h 502"/>
                  <a:gd name="T28" fmla="*/ 19 w 207"/>
                  <a:gd name="T29" fmla="*/ 460 h 502"/>
                  <a:gd name="T30" fmla="*/ 187 w 207"/>
                  <a:gd name="T31" fmla="*/ 457 h 502"/>
                  <a:gd name="T32" fmla="*/ 185 w 207"/>
                  <a:gd name="T33" fmla="*/ 448 h 502"/>
                  <a:gd name="T34" fmla="*/ 20 w 207"/>
                  <a:gd name="T35" fmla="*/ 441 h 502"/>
                  <a:gd name="T36" fmla="*/ 189 w 207"/>
                  <a:gd name="T37" fmla="*/ 444 h 502"/>
                  <a:gd name="T38" fmla="*/ 85 w 207"/>
                  <a:gd name="T39" fmla="*/ 389 h 502"/>
                  <a:gd name="T40" fmla="*/ 100 w 207"/>
                  <a:gd name="T41" fmla="*/ 375 h 502"/>
                  <a:gd name="T42" fmla="*/ 116 w 207"/>
                  <a:gd name="T43" fmla="*/ 380 h 502"/>
                  <a:gd name="T44" fmla="*/ 123 w 207"/>
                  <a:gd name="T45" fmla="*/ 397 h 502"/>
                  <a:gd name="T46" fmla="*/ 107 w 207"/>
                  <a:gd name="T47" fmla="*/ 412 h 502"/>
                  <a:gd name="T48" fmla="*/ 90 w 207"/>
                  <a:gd name="T49" fmla="*/ 407 h 502"/>
                  <a:gd name="T50" fmla="*/ 192 w 207"/>
                  <a:gd name="T51" fmla="*/ 328 h 502"/>
                  <a:gd name="T52" fmla="*/ 22 w 207"/>
                  <a:gd name="T53" fmla="*/ 334 h 502"/>
                  <a:gd name="T54" fmla="*/ 16 w 207"/>
                  <a:gd name="T55" fmla="*/ 305 h 502"/>
                  <a:gd name="T56" fmla="*/ 185 w 207"/>
                  <a:gd name="T57" fmla="*/ 299 h 502"/>
                  <a:gd name="T58" fmla="*/ 192 w 207"/>
                  <a:gd name="T59" fmla="*/ 328 h 502"/>
                  <a:gd name="T60" fmla="*/ 185 w 207"/>
                  <a:gd name="T61" fmla="*/ 288 h 502"/>
                  <a:gd name="T62" fmla="*/ 16 w 207"/>
                  <a:gd name="T63" fmla="*/ 282 h 502"/>
                  <a:gd name="T64" fmla="*/ 22 w 207"/>
                  <a:gd name="T65" fmla="*/ 254 h 502"/>
                  <a:gd name="T66" fmla="*/ 192 w 207"/>
                  <a:gd name="T67" fmla="*/ 260 h 502"/>
                  <a:gd name="T68" fmla="*/ 187 w 207"/>
                  <a:gd name="T69" fmla="*/ 242 h 502"/>
                  <a:gd name="T70" fmla="*/ 16 w 207"/>
                  <a:gd name="T71" fmla="*/ 239 h 502"/>
                  <a:gd name="T72" fmla="*/ 19 w 207"/>
                  <a:gd name="T73" fmla="*/ 208 h 502"/>
                  <a:gd name="T74" fmla="*/ 191 w 207"/>
                  <a:gd name="T75" fmla="*/ 211 h 502"/>
                  <a:gd name="T76" fmla="*/ 190 w 207"/>
                  <a:gd name="T77" fmla="*/ 195 h 502"/>
                  <a:gd name="T78" fmla="*/ 18 w 207"/>
                  <a:gd name="T79" fmla="*/ 195 h 502"/>
                  <a:gd name="T80" fmla="*/ 18 w 207"/>
                  <a:gd name="T81" fmla="*/ 164 h 502"/>
                  <a:gd name="T82" fmla="*/ 190 w 207"/>
                  <a:gd name="T83" fmla="*/ 164 h 502"/>
                  <a:gd name="T84" fmla="*/ 191 w 207"/>
                  <a:gd name="T85" fmla="*/ 148 h 502"/>
                  <a:gd name="T86" fmla="*/ 19 w 207"/>
                  <a:gd name="T87" fmla="*/ 151 h 502"/>
                  <a:gd name="T88" fmla="*/ 16 w 207"/>
                  <a:gd name="T89" fmla="*/ 121 h 502"/>
                  <a:gd name="T90" fmla="*/ 187 w 207"/>
                  <a:gd name="T91" fmla="*/ 118 h 502"/>
                  <a:gd name="T92" fmla="*/ 192 w 207"/>
                  <a:gd name="T93" fmla="*/ 100 h 502"/>
                  <a:gd name="T94" fmla="*/ 22 w 207"/>
                  <a:gd name="T95" fmla="*/ 106 h 502"/>
                  <a:gd name="T96" fmla="*/ 16 w 207"/>
                  <a:gd name="T97" fmla="*/ 78 h 502"/>
                  <a:gd name="T98" fmla="*/ 185 w 207"/>
                  <a:gd name="T99" fmla="*/ 72 h 502"/>
                  <a:gd name="T100" fmla="*/ 192 w 207"/>
                  <a:gd name="T101" fmla="*/ 55 h 502"/>
                  <a:gd name="T102" fmla="*/ 22 w 207"/>
                  <a:gd name="T103" fmla="*/ 60 h 502"/>
                  <a:gd name="T104" fmla="*/ 16 w 207"/>
                  <a:gd name="T105" fmla="*/ 32 h 502"/>
                  <a:gd name="T106" fmla="*/ 185 w 207"/>
                  <a:gd name="T107" fmla="*/ 26 h 502"/>
                  <a:gd name="T108" fmla="*/ 192 w 207"/>
                  <a:gd name="T109" fmla="*/ 55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7" h="502">
                    <a:moveTo>
                      <a:pt x="207" y="4"/>
                    </a:moveTo>
                    <a:lnTo>
                      <a:pt x="207" y="4"/>
                    </a:lnTo>
                    <a:lnTo>
                      <a:pt x="207" y="3"/>
                    </a:lnTo>
                    <a:lnTo>
                      <a:pt x="207" y="3"/>
                    </a:lnTo>
                    <a:lnTo>
                      <a:pt x="207" y="3"/>
                    </a:lnTo>
                    <a:lnTo>
                      <a:pt x="206" y="2"/>
                    </a:lnTo>
                    <a:lnTo>
                      <a:pt x="206" y="2"/>
                    </a:lnTo>
                    <a:lnTo>
                      <a:pt x="206" y="2"/>
                    </a:lnTo>
                    <a:lnTo>
                      <a:pt x="206" y="1"/>
                    </a:lnTo>
                    <a:lnTo>
                      <a:pt x="205" y="1"/>
                    </a:lnTo>
                    <a:lnTo>
                      <a:pt x="205" y="1"/>
                    </a:lnTo>
                    <a:lnTo>
                      <a:pt x="205" y="1"/>
                    </a:lnTo>
                    <a:lnTo>
                      <a:pt x="204" y="1"/>
                    </a:lnTo>
                    <a:lnTo>
                      <a:pt x="204" y="0"/>
                    </a:lnTo>
                    <a:lnTo>
                      <a:pt x="203" y="0"/>
                    </a:lnTo>
                    <a:lnTo>
                      <a:pt x="203" y="0"/>
                    </a:lnTo>
                    <a:lnTo>
                      <a:pt x="4" y="0"/>
                    </a:lnTo>
                    <a:lnTo>
                      <a:pt x="3" y="0"/>
                    </a:lnTo>
                    <a:lnTo>
                      <a:pt x="3" y="0"/>
                    </a:lnTo>
                    <a:lnTo>
                      <a:pt x="3" y="1"/>
                    </a:lnTo>
                    <a:lnTo>
                      <a:pt x="2" y="1"/>
                    </a:lnTo>
                    <a:lnTo>
                      <a:pt x="2" y="1"/>
                    </a:lnTo>
                    <a:lnTo>
                      <a:pt x="1" y="1"/>
                    </a:lnTo>
                    <a:lnTo>
                      <a:pt x="1" y="1"/>
                    </a:lnTo>
                    <a:lnTo>
                      <a:pt x="1" y="2"/>
                    </a:lnTo>
                    <a:lnTo>
                      <a:pt x="1" y="2"/>
                    </a:lnTo>
                    <a:lnTo>
                      <a:pt x="0" y="2"/>
                    </a:lnTo>
                    <a:lnTo>
                      <a:pt x="0" y="3"/>
                    </a:lnTo>
                    <a:lnTo>
                      <a:pt x="0" y="3"/>
                    </a:lnTo>
                    <a:lnTo>
                      <a:pt x="0" y="3"/>
                    </a:lnTo>
                    <a:lnTo>
                      <a:pt x="0" y="4"/>
                    </a:lnTo>
                    <a:lnTo>
                      <a:pt x="0" y="4"/>
                    </a:lnTo>
                    <a:lnTo>
                      <a:pt x="0" y="5"/>
                    </a:lnTo>
                    <a:lnTo>
                      <a:pt x="0" y="498"/>
                    </a:lnTo>
                    <a:lnTo>
                      <a:pt x="0" y="499"/>
                    </a:lnTo>
                    <a:lnTo>
                      <a:pt x="0" y="499"/>
                    </a:lnTo>
                    <a:lnTo>
                      <a:pt x="0" y="500"/>
                    </a:lnTo>
                    <a:lnTo>
                      <a:pt x="0" y="500"/>
                    </a:lnTo>
                    <a:lnTo>
                      <a:pt x="0" y="500"/>
                    </a:lnTo>
                    <a:lnTo>
                      <a:pt x="0" y="501"/>
                    </a:lnTo>
                    <a:lnTo>
                      <a:pt x="1" y="501"/>
                    </a:lnTo>
                    <a:lnTo>
                      <a:pt x="1" y="501"/>
                    </a:lnTo>
                    <a:lnTo>
                      <a:pt x="1" y="502"/>
                    </a:lnTo>
                    <a:lnTo>
                      <a:pt x="1" y="502"/>
                    </a:lnTo>
                    <a:lnTo>
                      <a:pt x="2" y="502"/>
                    </a:lnTo>
                    <a:lnTo>
                      <a:pt x="2" y="502"/>
                    </a:lnTo>
                    <a:lnTo>
                      <a:pt x="3" y="502"/>
                    </a:lnTo>
                    <a:lnTo>
                      <a:pt x="3" y="502"/>
                    </a:lnTo>
                    <a:lnTo>
                      <a:pt x="3" y="502"/>
                    </a:lnTo>
                    <a:lnTo>
                      <a:pt x="4" y="502"/>
                    </a:lnTo>
                    <a:lnTo>
                      <a:pt x="203" y="502"/>
                    </a:lnTo>
                    <a:lnTo>
                      <a:pt x="203" y="502"/>
                    </a:lnTo>
                    <a:lnTo>
                      <a:pt x="204" y="502"/>
                    </a:lnTo>
                    <a:lnTo>
                      <a:pt x="204" y="502"/>
                    </a:lnTo>
                    <a:lnTo>
                      <a:pt x="205" y="502"/>
                    </a:lnTo>
                    <a:lnTo>
                      <a:pt x="205" y="502"/>
                    </a:lnTo>
                    <a:lnTo>
                      <a:pt x="205" y="502"/>
                    </a:lnTo>
                    <a:lnTo>
                      <a:pt x="206" y="502"/>
                    </a:lnTo>
                    <a:lnTo>
                      <a:pt x="206" y="501"/>
                    </a:lnTo>
                    <a:lnTo>
                      <a:pt x="206" y="501"/>
                    </a:lnTo>
                    <a:lnTo>
                      <a:pt x="206" y="501"/>
                    </a:lnTo>
                    <a:lnTo>
                      <a:pt x="207" y="500"/>
                    </a:lnTo>
                    <a:lnTo>
                      <a:pt x="207" y="500"/>
                    </a:lnTo>
                    <a:lnTo>
                      <a:pt x="207" y="500"/>
                    </a:lnTo>
                    <a:lnTo>
                      <a:pt x="207" y="499"/>
                    </a:lnTo>
                    <a:lnTo>
                      <a:pt x="207" y="499"/>
                    </a:lnTo>
                    <a:lnTo>
                      <a:pt x="207" y="498"/>
                    </a:lnTo>
                    <a:lnTo>
                      <a:pt x="207" y="5"/>
                    </a:lnTo>
                    <a:lnTo>
                      <a:pt x="207" y="4"/>
                    </a:lnTo>
                    <a:close/>
                    <a:moveTo>
                      <a:pt x="185" y="480"/>
                    </a:moveTo>
                    <a:lnTo>
                      <a:pt x="22" y="480"/>
                    </a:lnTo>
                    <a:lnTo>
                      <a:pt x="22" y="480"/>
                    </a:lnTo>
                    <a:lnTo>
                      <a:pt x="20" y="479"/>
                    </a:lnTo>
                    <a:lnTo>
                      <a:pt x="19" y="477"/>
                    </a:lnTo>
                    <a:lnTo>
                      <a:pt x="19" y="477"/>
                    </a:lnTo>
                    <a:lnTo>
                      <a:pt x="20" y="474"/>
                    </a:lnTo>
                    <a:lnTo>
                      <a:pt x="22" y="473"/>
                    </a:lnTo>
                    <a:lnTo>
                      <a:pt x="185" y="473"/>
                    </a:lnTo>
                    <a:lnTo>
                      <a:pt x="185" y="473"/>
                    </a:lnTo>
                    <a:lnTo>
                      <a:pt x="187" y="474"/>
                    </a:lnTo>
                    <a:lnTo>
                      <a:pt x="189" y="477"/>
                    </a:lnTo>
                    <a:lnTo>
                      <a:pt x="189" y="477"/>
                    </a:lnTo>
                    <a:lnTo>
                      <a:pt x="187" y="479"/>
                    </a:lnTo>
                    <a:lnTo>
                      <a:pt x="185" y="480"/>
                    </a:lnTo>
                    <a:lnTo>
                      <a:pt x="185" y="480"/>
                    </a:lnTo>
                    <a:close/>
                    <a:moveTo>
                      <a:pt x="185" y="465"/>
                    </a:moveTo>
                    <a:lnTo>
                      <a:pt x="22" y="465"/>
                    </a:lnTo>
                    <a:lnTo>
                      <a:pt x="22" y="465"/>
                    </a:lnTo>
                    <a:lnTo>
                      <a:pt x="20" y="463"/>
                    </a:lnTo>
                    <a:lnTo>
                      <a:pt x="19" y="460"/>
                    </a:lnTo>
                    <a:lnTo>
                      <a:pt x="19" y="460"/>
                    </a:lnTo>
                    <a:lnTo>
                      <a:pt x="20" y="457"/>
                    </a:lnTo>
                    <a:lnTo>
                      <a:pt x="22" y="456"/>
                    </a:lnTo>
                    <a:lnTo>
                      <a:pt x="185" y="456"/>
                    </a:lnTo>
                    <a:lnTo>
                      <a:pt x="185" y="456"/>
                    </a:lnTo>
                    <a:lnTo>
                      <a:pt x="187" y="457"/>
                    </a:lnTo>
                    <a:lnTo>
                      <a:pt x="189" y="460"/>
                    </a:lnTo>
                    <a:lnTo>
                      <a:pt x="189" y="460"/>
                    </a:lnTo>
                    <a:lnTo>
                      <a:pt x="187" y="463"/>
                    </a:lnTo>
                    <a:lnTo>
                      <a:pt x="185" y="465"/>
                    </a:lnTo>
                    <a:lnTo>
                      <a:pt x="185" y="465"/>
                    </a:lnTo>
                    <a:close/>
                    <a:moveTo>
                      <a:pt x="185" y="448"/>
                    </a:moveTo>
                    <a:lnTo>
                      <a:pt x="22" y="448"/>
                    </a:lnTo>
                    <a:lnTo>
                      <a:pt x="22" y="448"/>
                    </a:lnTo>
                    <a:lnTo>
                      <a:pt x="20" y="447"/>
                    </a:lnTo>
                    <a:lnTo>
                      <a:pt x="19" y="444"/>
                    </a:lnTo>
                    <a:lnTo>
                      <a:pt x="19" y="444"/>
                    </a:lnTo>
                    <a:lnTo>
                      <a:pt x="20" y="441"/>
                    </a:lnTo>
                    <a:lnTo>
                      <a:pt x="22" y="440"/>
                    </a:lnTo>
                    <a:lnTo>
                      <a:pt x="185" y="440"/>
                    </a:lnTo>
                    <a:lnTo>
                      <a:pt x="185" y="440"/>
                    </a:lnTo>
                    <a:lnTo>
                      <a:pt x="187" y="441"/>
                    </a:lnTo>
                    <a:lnTo>
                      <a:pt x="189" y="444"/>
                    </a:lnTo>
                    <a:lnTo>
                      <a:pt x="189" y="444"/>
                    </a:lnTo>
                    <a:lnTo>
                      <a:pt x="187" y="447"/>
                    </a:lnTo>
                    <a:lnTo>
                      <a:pt x="185" y="448"/>
                    </a:lnTo>
                    <a:lnTo>
                      <a:pt x="185" y="448"/>
                    </a:lnTo>
                    <a:close/>
                    <a:moveTo>
                      <a:pt x="85" y="394"/>
                    </a:moveTo>
                    <a:lnTo>
                      <a:pt x="85" y="394"/>
                    </a:lnTo>
                    <a:lnTo>
                      <a:pt x="85" y="389"/>
                    </a:lnTo>
                    <a:lnTo>
                      <a:pt x="86" y="386"/>
                    </a:lnTo>
                    <a:lnTo>
                      <a:pt x="88" y="382"/>
                    </a:lnTo>
                    <a:lnTo>
                      <a:pt x="90" y="380"/>
                    </a:lnTo>
                    <a:lnTo>
                      <a:pt x="93" y="377"/>
                    </a:lnTo>
                    <a:lnTo>
                      <a:pt x="96" y="376"/>
                    </a:lnTo>
                    <a:lnTo>
                      <a:pt x="100" y="375"/>
                    </a:lnTo>
                    <a:lnTo>
                      <a:pt x="103" y="374"/>
                    </a:lnTo>
                    <a:lnTo>
                      <a:pt x="103" y="374"/>
                    </a:lnTo>
                    <a:lnTo>
                      <a:pt x="107" y="375"/>
                    </a:lnTo>
                    <a:lnTo>
                      <a:pt x="111" y="376"/>
                    </a:lnTo>
                    <a:lnTo>
                      <a:pt x="114" y="377"/>
                    </a:lnTo>
                    <a:lnTo>
                      <a:pt x="116" y="380"/>
                    </a:lnTo>
                    <a:lnTo>
                      <a:pt x="120" y="382"/>
                    </a:lnTo>
                    <a:lnTo>
                      <a:pt x="121" y="386"/>
                    </a:lnTo>
                    <a:lnTo>
                      <a:pt x="123" y="389"/>
                    </a:lnTo>
                    <a:lnTo>
                      <a:pt x="123" y="394"/>
                    </a:lnTo>
                    <a:lnTo>
                      <a:pt x="123" y="394"/>
                    </a:lnTo>
                    <a:lnTo>
                      <a:pt x="123" y="397"/>
                    </a:lnTo>
                    <a:lnTo>
                      <a:pt x="121" y="401"/>
                    </a:lnTo>
                    <a:lnTo>
                      <a:pt x="120" y="404"/>
                    </a:lnTo>
                    <a:lnTo>
                      <a:pt x="116" y="407"/>
                    </a:lnTo>
                    <a:lnTo>
                      <a:pt x="114" y="409"/>
                    </a:lnTo>
                    <a:lnTo>
                      <a:pt x="111" y="411"/>
                    </a:lnTo>
                    <a:lnTo>
                      <a:pt x="107" y="412"/>
                    </a:lnTo>
                    <a:lnTo>
                      <a:pt x="103" y="412"/>
                    </a:lnTo>
                    <a:lnTo>
                      <a:pt x="103" y="412"/>
                    </a:lnTo>
                    <a:lnTo>
                      <a:pt x="100" y="412"/>
                    </a:lnTo>
                    <a:lnTo>
                      <a:pt x="96" y="411"/>
                    </a:lnTo>
                    <a:lnTo>
                      <a:pt x="93" y="409"/>
                    </a:lnTo>
                    <a:lnTo>
                      <a:pt x="90" y="407"/>
                    </a:lnTo>
                    <a:lnTo>
                      <a:pt x="88" y="404"/>
                    </a:lnTo>
                    <a:lnTo>
                      <a:pt x="86" y="401"/>
                    </a:lnTo>
                    <a:lnTo>
                      <a:pt x="85" y="397"/>
                    </a:lnTo>
                    <a:lnTo>
                      <a:pt x="85" y="394"/>
                    </a:lnTo>
                    <a:lnTo>
                      <a:pt x="85" y="394"/>
                    </a:lnTo>
                    <a:close/>
                    <a:moveTo>
                      <a:pt x="192" y="328"/>
                    </a:moveTo>
                    <a:lnTo>
                      <a:pt x="192" y="328"/>
                    </a:lnTo>
                    <a:lnTo>
                      <a:pt x="191" y="330"/>
                    </a:lnTo>
                    <a:lnTo>
                      <a:pt x="190" y="332"/>
                    </a:lnTo>
                    <a:lnTo>
                      <a:pt x="187" y="333"/>
                    </a:lnTo>
                    <a:lnTo>
                      <a:pt x="185" y="334"/>
                    </a:lnTo>
                    <a:lnTo>
                      <a:pt x="22" y="334"/>
                    </a:lnTo>
                    <a:lnTo>
                      <a:pt x="22" y="334"/>
                    </a:lnTo>
                    <a:lnTo>
                      <a:pt x="19" y="333"/>
                    </a:lnTo>
                    <a:lnTo>
                      <a:pt x="18" y="332"/>
                    </a:lnTo>
                    <a:lnTo>
                      <a:pt x="16" y="330"/>
                    </a:lnTo>
                    <a:lnTo>
                      <a:pt x="16" y="328"/>
                    </a:lnTo>
                    <a:lnTo>
                      <a:pt x="16" y="305"/>
                    </a:lnTo>
                    <a:lnTo>
                      <a:pt x="16" y="305"/>
                    </a:lnTo>
                    <a:lnTo>
                      <a:pt x="16" y="303"/>
                    </a:lnTo>
                    <a:lnTo>
                      <a:pt x="18" y="301"/>
                    </a:lnTo>
                    <a:lnTo>
                      <a:pt x="19" y="300"/>
                    </a:lnTo>
                    <a:lnTo>
                      <a:pt x="22" y="299"/>
                    </a:lnTo>
                    <a:lnTo>
                      <a:pt x="185" y="299"/>
                    </a:lnTo>
                    <a:lnTo>
                      <a:pt x="185" y="299"/>
                    </a:lnTo>
                    <a:lnTo>
                      <a:pt x="187" y="300"/>
                    </a:lnTo>
                    <a:lnTo>
                      <a:pt x="190" y="301"/>
                    </a:lnTo>
                    <a:lnTo>
                      <a:pt x="191" y="303"/>
                    </a:lnTo>
                    <a:lnTo>
                      <a:pt x="192" y="305"/>
                    </a:lnTo>
                    <a:lnTo>
                      <a:pt x="192" y="328"/>
                    </a:lnTo>
                    <a:close/>
                    <a:moveTo>
                      <a:pt x="192" y="282"/>
                    </a:moveTo>
                    <a:lnTo>
                      <a:pt x="192" y="282"/>
                    </a:lnTo>
                    <a:lnTo>
                      <a:pt x="191" y="285"/>
                    </a:lnTo>
                    <a:lnTo>
                      <a:pt x="190" y="287"/>
                    </a:lnTo>
                    <a:lnTo>
                      <a:pt x="187" y="288"/>
                    </a:lnTo>
                    <a:lnTo>
                      <a:pt x="185" y="288"/>
                    </a:lnTo>
                    <a:lnTo>
                      <a:pt x="22" y="288"/>
                    </a:lnTo>
                    <a:lnTo>
                      <a:pt x="22" y="288"/>
                    </a:lnTo>
                    <a:lnTo>
                      <a:pt x="19" y="288"/>
                    </a:lnTo>
                    <a:lnTo>
                      <a:pt x="18" y="287"/>
                    </a:lnTo>
                    <a:lnTo>
                      <a:pt x="16" y="285"/>
                    </a:lnTo>
                    <a:lnTo>
                      <a:pt x="16" y="282"/>
                    </a:lnTo>
                    <a:lnTo>
                      <a:pt x="16" y="260"/>
                    </a:lnTo>
                    <a:lnTo>
                      <a:pt x="16" y="260"/>
                    </a:lnTo>
                    <a:lnTo>
                      <a:pt x="16" y="258"/>
                    </a:lnTo>
                    <a:lnTo>
                      <a:pt x="18" y="256"/>
                    </a:lnTo>
                    <a:lnTo>
                      <a:pt x="19" y="255"/>
                    </a:lnTo>
                    <a:lnTo>
                      <a:pt x="22" y="254"/>
                    </a:lnTo>
                    <a:lnTo>
                      <a:pt x="185" y="254"/>
                    </a:lnTo>
                    <a:lnTo>
                      <a:pt x="185" y="254"/>
                    </a:lnTo>
                    <a:lnTo>
                      <a:pt x="187" y="255"/>
                    </a:lnTo>
                    <a:lnTo>
                      <a:pt x="190" y="256"/>
                    </a:lnTo>
                    <a:lnTo>
                      <a:pt x="191" y="258"/>
                    </a:lnTo>
                    <a:lnTo>
                      <a:pt x="192" y="260"/>
                    </a:lnTo>
                    <a:lnTo>
                      <a:pt x="192" y="282"/>
                    </a:lnTo>
                    <a:close/>
                    <a:moveTo>
                      <a:pt x="192" y="236"/>
                    </a:moveTo>
                    <a:lnTo>
                      <a:pt x="192" y="236"/>
                    </a:lnTo>
                    <a:lnTo>
                      <a:pt x="191" y="239"/>
                    </a:lnTo>
                    <a:lnTo>
                      <a:pt x="190" y="240"/>
                    </a:lnTo>
                    <a:lnTo>
                      <a:pt x="187" y="242"/>
                    </a:lnTo>
                    <a:lnTo>
                      <a:pt x="185" y="242"/>
                    </a:lnTo>
                    <a:lnTo>
                      <a:pt x="22" y="242"/>
                    </a:lnTo>
                    <a:lnTo>
                      <a:pt x="22" y="242"/>
                    </a:lnTo>
                    <a:lnTo>
                      <a:pt x="19" y="242"/>
                    </a:lnTo>
                    <a:lnTo>
                      <a:pt x="18" y="240"/>
                    </a:lnTo>
                    <a:lnTo>
                      <a:pt x="16" y="239"/>
                    </a:lnTo>
                    <a:lnTo>
                      <a:pt x="16" y="236"/>
                    </a:lnTo>
                    <a:lnTo>
                      <a:pt x="16" y="215"/>
                    </a:lnTo>
                    <a:lnTo>
                      <a:pt x="16" y="215"/>
                    </a:lnTo>
                    <a:lnTo>
                      <a:pt x="16" y="211"/>
                    </a:lnTo>
                    <a:lnTo>
                      <a:pt x="18" y="210"/>
                    </a:lnTo>
                    <a:lnTo>
                      <a:pt x="19" y="208"/>
                    </a:lnTo>
                    <a:lnTo>
                      <a:pt x="22" y="208"/>
                    </a:lnTo>
                    <a:lnTo>
                      <a:pt x="185" y="208"/>
                    </a:lnTo>
                    <a:lnTo>
                      <a:pt x="185" y="208"/>
                    </a:lnTo>
                    <a:lnTo>
                      <a:pt x="187" y="208"/>
                    </a:lnTo>
                    <a:lnTo>
                      <a:pt x="190" y="210"/>
                    </a:lnTo>
                    <a:lnTo>
                      <a:pt x="191" y="211"/>
                    </a:lnTo>
                    <a:lnTo>
                      <a:pt x="192" y="215"/>
                    </a:lnTo>
                    <a:lnTo>
                      <a:pt x="192" y="236"/>
                    </a:lnTo>
                    <a:close/>
                    <a:moveTo>
                      <a:pt x="192" y="191"/>
                    </a:moveTo>
                    <a:lnTo>
                      <a:pt x="192" y="191"/>
                    </a:lnTo>
                    <a:lnTo>
                      <a:pt x="191" y="193"/>
                    </a:lnTo>
                    <a:lnTo>
                      <a:pt x="190" y="195"/>
                    </a:lnTo>
                    <a:lnTo>
                      <a:pt x="187" y="196"/>
                    </a:lnTo>
                    <a:lnTo>
                      <a:pt x="185" y="197"/>
                    </a:lnTo>
                    <a:lnTo>
                      <a:pt x="22" y="197"/>
                    </a:lnTo>
                    <a:lnTo>
                      <a:pt x="22" y="197"/>
                    </a:lnTo>
                    <a:lnTo>
                      <a:pt x="19" y="196"/>
                    </a:lnTo>
                    <a:lnTo>
                      <a:pt x="18" y="195"/>
                    </a:lnTo>
                    <a:lnTo>
                      <a:pt x="16" y="193"/>
                    </a:lnTo>
                    <a:lnTo>
                      <a:pt x="16" y="191"/>
                    </a:lnTo>
                    <a:lnTo>
                      <a:pt x="16" y="168"/>
                    </a:lnTo>
                    <a:lnTo>
                      <a:pt x="16" y="168"/>
                    </a:lnTo>
                    <a:lnTo>
                      <a:pt x="16" y="166"/>
                    </a:lnTo>
                    <a:lnTo>
                      <a:pt x="18" y="164"/>
                    </a:lnTo>
                    <a:lnTo>
                      <a:pt x="19" y="163"/>
                    </a:lnTo>
                    <a:lnTo>
                      <a:pt x="22" y="163"/>
                    </a:lnTo>
                    <a:lnTo>
                      <a:pt x="185" y="163"/>
                    </a:lnTo>
                    <a:lnTo>
                      <a:pt x="185" y="163"/>
                    </a:lnTo>
                    <a:lnTo>
                      <a:pt x="187" y="163"/>
                    </a:lnTo>
                    <a:lnTo>
                      <a:pt x="190" y="164"/>
                    </a:lnTo>
                    <a:lnTo>
                      <a:pt x="191" y="166"/>
                    </a:lnTo>
                    <a:lnTo>
                      <a:pt x="192" y="168"/>
                    </a:lnTo>
                    <a:lnTo>
                      <a:pt x="192" y="191"/>
                    </a:lnTo>
                    <a:close/>
                    <a:moveTo>
                      <a:pt x="192" y="146"/>
                    </a:moveTo>
                    <a:lnTo>
                      <a:pt x="192" y="146"/>
                    </a:lnTo>
                    <a:lnTo>
                      <a:pt x="191" y="148"/>
                    </a:lnTo>
                    <a:lnTo>
                      <a:pt x="190" y="150"/>
                    </a:lnTo>
                    <a:lnTo>
                      <a:pt x="187" y="151"/>
                    </a:lnTo>
                    <a:lnTo>
                      <a:pt x="185" y="152"/>
                    </a:lnTo>
                    <a:lnTo>
                      <a:pt x="22" y="152"/>
                    </a:lnTo>
                    <a:lnTo>
                      <a:pt x="22" y="152"/>
                    </a:lnTo>
                    <a:lnTo>
                      <a:pt x="19" y="151"/>
                    </a:lnTo>
                    <a:lnTo>
                      <a:pt x="18" y="150"/>
                    </a:lnTo>
                    <a:lnTo>
                      <a:pt x="16" y="148"/>
                    </a:lnTo>
                    <a:lnTo>
                      <a:pt x="16" y="146"/>
                    </a:lnTo>
                    <a:lnTo>
                      <a:pt x="16" y="123"/>
                    </a:lnTo>
                    <a:lnTo>
                      <a:pt x="16" y="123"/>
                    </a:lnTo>
                    <a:lnTo>
                      <a:pt x="16" y="121"/>
                    </a:lnTo>
                    <a:lnTo>
                      <a:pt x="18" y="119"/>
                    </a:lnTo>
                    <a:lnTo>
                      <a:pt x="19" y="118"/>
                    </a:lnTo>
                    <a:lnTo>
                      <a:pt x="22" y="118"/>
                    </a:lnTo>
                    <a:lnTo>
                      <a:pt x="185" y="118"/>
                    </a:lnTo>
                    <a:lnTo>
                      <a:pt x="185" y="118"/>
                    </a:lnTo>
                    <a:lnTo>
                      <a:pt x="187" y="118"/>
                    </a:lnTo>
                    <a:lnTo>
                      <a:pt x="190" y="119"/>
                    </a:lnTo>
                    <a:lnTo>
                      <a:pt x="191" y="121"/>
                    </a:lnTo>
                    <a:lnTo>
                      <a:pt x="192" y="123"/>
                    </a:lnTo>
                    <a:lnTo>
                      <a:pt x="192" y="146"/>
                    </a:lnTo>
                    <a:close/>
                    <a:moveTo>
                      <a:pt x="192" y="100"/>
                    </a:moveTo>
                    <a:lnTo>
                      <a:pt x="192" y="100"/>
                    </a:lnTo>
                    <a:lnTo>
                      <a:pt x="191" y="102"/>
                    </a:lnTo>
                    <a:lnTo>
                      <a:pt x="190" y="104"/>
                    </a:lnTo>
                    <a:lnTo>
                      <a:pt x="187" y="106"/>
                    </a:lnTo>
                    <a:lnTo>
                      <a:pt x="185" y="106"/>
                    </a:lnTo>
                    <a:lnTo>
                      <a:pt x="22" y="106"/>
                    </a:lnTo>
                    <a:lnTo>
                      <a:pt x="22" y="106"/>
                    </a:lnTo>
                    <a:lnTo>
                      <a:pt x="19" y="106"/>
                    </a:lnTo>
                    <a:lnTo>
                      <a:pt x="18" y="104"/>
                    </a:lnTo>
                    <a:lnTo>
                      <a:pt x="16" y="102"/>
                    </a:lnTo>
                    <a:lnTo>
                      <a:pt x="16" y="100"/>
                    </a:lnTo>
                    <a:lnTo>
                      <a:pt x="16" y="78"/>
                    </a:lnTo>
                    <a:lnTo>
                      <a:pt x="16" y="78"/>
                    </a:lnTo>
                    <a:lnTo>
                      <a:pt x="16" y="76"/>
                    </a:lnTo>
                    <a:lnTo>
                      <a:pt x="18" y="74"/>
                    </a:lnTo>
                    <a:lnTo>
                      <a:pt x="19" y="73"/>
                    </a:lnTo>
                    <a:lnTo>
                      <a:pt x="22" y="72"/>
                    </a:lnTo>
                    <a:lnTo>
                      <a:pt x="185" y="72"/>
                    </a:lnTo>
                    <a:lnTo>
                      <a:pt x="185" y="72"/>
                    </a:lnTo>
                    <a:lnTo>
                      <a:pt x="187" y="73"/>
                    </a:lnTo>
                    <a:lnTo>
                      <a:pt x="190" y="74"/>
                    </a:lnTo>
                    <a:lnTo>
                      <a:pt x="191" y="76"/>
                    </a:lnTo>
                    <a:lnTo>
                      <a:pt x="192" y="78"/>
                    </a:lnTo>
                    <a:lnTo>
                      <a:pt x="192" y="100"/>
                    </a:lnTo>
                    <a:close/>
                    <a:moveTo>
                      <a:pt x="192" y="55"/>
                    </a:moveTo>
                    <a:lnTo>
                      <a:pt x="192" y="55"/>
                    </a:lnTo>
                    <a:lnTo>
                      <a:pt x="191" y="57"/>
                    </a:lnTo>
                    <a:lnTo>
                      <a:pt x="190" y="59"/>
                    </a:lnTo>
                    <a:lnTo>
                      <a:pt x="187" y="60"/>
                    </a:lnTo>
                    <a:lnTo>
                      <a:pt x="185" y="60"/>
                    </a:lnTo>
                    <a:lnTo>
                      <a:pt x="22" y="60"/>
                    </a:lnTo>
                    <a:lnTo>
                      <a:pt x="22" y="60"/>
                    </a:lnTo>
                    <a:lnTo>
                      <a:pt x="19" y="60"/>
                    </a:lnTo>
                    <a:lnTo>
                      <a:pt x="18" y="59"/>
                    </a:lnTo>
                    <a:lnTo>
                      <a:pt x="16" y="57"/>
                    </a:lnTo>
                    <a:lnTo>
                      <a:pt x="16" y="55"/>
                    </a:lnTo>
                    <a:lnTo>
                      <a:pt x="16" y="32"/>
                    </a:lnTo>
                    <a:lnTo>
                      <a:pt x="16" y="32"/>
                    </a:lnTo>
                    <a:lnTo>
                      <a:pt x="16" y="30"/>
                    </a:lnTo>
                    <a:lnTo>
                      <a:pt x="18" y="28"/>
                    </a:lnTo>
                    <a:lnTo>
                      <a:pt x="19" y="27"/>
                    </a:lnTo>
                    <a:lnTo>
                      <a:pt x="22" y="26"/>
                    </a:lnTo>
                    <a:lnTo>
                      <a:pt x="185" y="26"/>
                    </a:lnTo>
                    <a:lnTo>
                      <a:pt x="185" y="26"/>
                    </a:lnTo>
                    <a:lnTo>
                      <a:pt x="187" y="27"/>
                    </a:lnTo>
                    <a:lnTo>
                      <a:pt x="190" y="28"/>
                    </a:lnTo>
                    <a:lnTo>
                      <a:pt x="191" y="30"/>
                    </a:lnTo>
                    <a:lnTo>
                      <a:pt x="192" y="32"/>
                    </a:lnTo>
                    <a:lnTo>
                      <a:pt x="192"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77749" tIns="238875" rIns="477749" bIns="238875" numCol="1" anchor="t" anchorCtr="0" compatLnSpc="1">
                <a:prstTxWarp prst="textNoShape">
                  <a:avLst/>
                </a:prstTxWarp>
              </a:bodyPr>
              <a:lstStyle/>
              <a:p>
                <a:pPr defTabSz="4777965">
                  <a:defRPr/>
                </a:pPr>
                <a:endParaRPr lang="zh-CN" altLang="en-US" sz="1998" kern="0">
                  <a:solidFill>
                    <a:srgbClr val="1D1D1A"/>
                  </a:solidFill>
                  <a:latin typeface="+mj-lt"/>
                  <a:ea typeface="微软雅黑" panose="020B0503020204020204" pitchFamily="34" charset="-122"/>
                  <a:cs typeface="Arial" panose="020B0604020202020204" pitchFamily="34" charset="0"/>
                </a:endParaRPr>
              </a:p>
            </p:txBody>
          </p:sp>
          <p:sp>
            <p:nvSpPr>
              <p:cNvPr id="125" name="Freeform 1277">
                <a:extLst>
                  <a:ext uri="{FF2B5EF4-FFF2-40B4-BE49-F238E27FC236}">
                    <a16:creationId xmlns:a16="http://schemas.microsoft.com/office/drawing/2014/main" id="{F174A975-1BDB-0A2F-A917-A1E7AF19F34B}"/>
                  </a:ext>
                </a:extLst>
              </p:cNvPr>
              <p:cNvSpPr>
                <a:spLocks noEditPoints="1"/>
              </p:cNvSpPr>
              <p:nvPr/>
            </p:nvSpPr>
            <p:spPr bwMode="auto">
              <a:xfrm>
                <a:off x="1267680" y="3897962"/>
                <a:ext cx="239713" cy="442913"/>
              </a:xfrm>
              <a:custGeom>
                <a:avLst/>
                <a:gdLst>
                  <a:gd name="T0" fmla="*/ 23 w 151"/>
                  <a:gd name="T1" fmla="*/ 3 h 279"/>
                  <a:gd name="T2" fmla="*/ 38 w 151"/>
                  <a:gd name="T3" fmla="*/ 1 h 279"/>
                  <a:gd name="T4" fmla="*/ 15 w 151"/>
                  <a:gd name="T5" fmla="*/ 5 h 279"/>
                  <a:gd name="T6" fmla="*/ 13 w 151"/>
                  <a:gd name="T7" fmla="*/ 5 h 279"/>
                  <a:gd name="T8" fmla="*/ 4 w 151"/>
                  <a:gd name="T9" fmla="*/ 0 h 279"/>
                  <a:gd name="T10" fmla="*/ 51 w 151"/>
                  <a:gd name="T11" fmla="*/ 3 h 279"/>
                  <a:gd name="T12" fmla="*/ 48 w 151"/>
                  <a:gd name="T13" fmla="*/ 5 h 279"/>
                  <a:gd name="T14" fmla="*/ 120 w 151"/>
                  <a:gd name="T15" fmla="*/ 0 h 279"/>
                  <a:gd name="T16" fmla="*/ 48 w 151"/>
                  <a:gd name="T17" fmla="*/ 51 h 279"/>
                  <a:gd name="T18" fmla="*/ 46 w 151"/>
                  <a:gd name="T19" fmla="*/ 50 h 279"/>
                  <a:gd name="T20" fmla="*/ 36 w 151"/>
                  <a:gd name="T21" fmla="*/ 45 h 279"/>
                  <a:gd name="T22" fmla="*/ 17 w 151"/>
                  <a:gd name="T23" fmla="*/ 48 h 279"/>
                  <a:gd name="T24" fmla="*/ 15 w 151"/>
                  <a:gd name="T25" fmla="*/ 51 h 279"/>
                  <a:gd name="T26" fmla="*/ 23 w 151"/>
                  <a:gd name="T27" fmla="*/ 48 h 279"/>
                  <a:gd name="T28" fmla="*/ 151 w 151"/>
                  <a:gd name="T29" fmla="*/ 48 h 279"/>
                  <a:gd name="T30" fmla="*/ 118 w 151"/>
                  <a:gd name="T31" fmla="*/ 50 h 279"/>
                  <a:gd name="T32" fmla="*/ 4 w 151"/>
                  <a:gd name="T33" fmla="*/ 45 h 279"/>
                  <a:gd name="T34" fmla="*/ 150 w 151"/>
                  <a:gd name="T35" fmla="*/ 96 h 279"/>
                  <a:gd name="T36" fmla="*/ 117 w 151"/>
                  <a:gd name="T37" fmla="*/ 94 h 279"/>
                  <a:gd name="T38" fmla="*/ 17 w 151"/>
                  <a:gd name="T39" fmla="*/ 92 h 279"/>
                  <a:gd name="T40" fmla="*/ 25 w 151"/>
                  <a:gd name="T41" fmla="*/ 97 h 279"/>
                  <a:gd name="T42" fmla="*/ 24 w 151"/>
                  <a:gd name="T43" fmla="*/ 96 h 279"/>
                  <a:gd name="T44" fmla="*/ 4 w 151"/>
                  <a:gd name="T45" fmla="*/ 90 h 279"/>
                  <a:gd name="T46" fmla="*/ 40 w 151"/>
                  <a:gd name="T47" fmla="*/ 94 h 279"/>
                  <a:gd name="T48" fmla="*/ 36 w 151"/>
                  <a:gd name="T49" fmla="*/ 97 h 279"/>
                  <a:gd name="T50" fmla="*/ 45 w 151"/>
                  <a:gd name="T51" fmla="*/ 94 h 279"/>
                  <a:gd name="T52" fmla="*/ 17 w 151"/>
                  <a:gd name="T53" fmla="*/ 137 h 279"/>
                  <a:gd name="T54" fmla="*/ 48 w 151"/>
                  <a:gd name="T55" fmla="*/ 142 h 279"/>
                  <a:gd name="T56" fmla="*/ 46 w 151"/>
                  <a:gd name="T57" fmla="*/ 141 h 279"/>
                  <a:gd name="T58" fmla="*/ 25 w 151"/>
                  <a:gd name="T59" fmla="*/ 137 h 279"/>
                  <a:gd name="T60" fmla="*/ 150 w 151"/>
                  <a:gd name="T61" fmla="*/ 141 h 279"/>
                  <a:gd name="T62" fmla="*/ 117 w 151"/>
                  <a:gd name="T63" fmla="*/ 139 h 279"/>
                  <a:gd name="T64" fmla="*/ 38 w 151"/>
                  <a:gd name="T65" fmla="*/ 137 h 279"/>
                  <a:gd name="T66" fmla="*/ 4 w 151"/>
                  <a:gd name="T67" fmla="*/ 142 h 279"/>
                  <a:gd name="T68" fmla="*/ 1 w 151"/>
                  <a:gd name="T69" fmla="*/ 141 h 279"/>
                  <a:gd name="T70" fmla="*/ 15 w 151"/>
                  <a:gd name="T71" fmla="*/ 182 h 279"/>
                  <a:gd name="T72" fmla="*/ 7 w 151"/>
                  <a:gd name="T73" fmla="*/ 185 h 279"/>
                  <a:gd name="T74" fmla="*/ 4 w 151"/>
                  <a:gd name="T75" fmla="*/ 187 h 279"/>
                  <a:gd name="T76" fmla="*/ 120 w 151"/>
                  <a:gd name="T77" fmla="*/ 182 h 279"/>
                  <a:gd name="T78" fmla="*/ 25 w 151"/>
                  <a:gd name="T79" fmla="*/ 187 h 279"/>
                  <a:gd name="T80" fmla="*/ 24 w 151"/>
                  <a:gd name="T81" fmla="*/ 186 h 279"/>
                  <a:gd name="T82" fmla="*/ 48 w 151"/>
                  <a:gd name="T83" fmla="*/ 182 h 279"/>
                  <a:gd name="T84" fmla="*/ 40 w 151"/>
                  <a:gd name="T85" fmla="*/ 185 h 279"/>
                  <a:gd name="T86" fmla="*/ 36 w 151"/>
                  <a:gd name="T87" fmla="*/ 187 h 279"/>
                  <a:gd name="T88" fmla="*/ 149 w 151"/>
                  <a:gd name="T89" fmla="*/ 232 h 279"/>
                  <a:gd name="T90" fmla="*/ 37 w 151"/>
                  <a:gd name="T91" fmla="*/ 227 h 279"/>
                  <a:gd name="T92" fmla="*/ 40 w 151"/>
                  <a:gd name="T93" fmla="*/ 228 h 279"/>
                  <a:gd name="T94" fmla="*/ 48 w 151"/>
                  <a:gd name="T95" fmla="*/ 232 h 279"/>
                  <a:gd name="T96" fmla="*/ 1 w 151"/>
                  <a:gd name="T97" fmla="*/ 230 h 279"/>
                  <a:gd name="T98" fmla="*/ 4 w 151"/>
                  <a:gd name="T99" fmla="*/ 227 h 279"/>
                  <a:gd name="T100" fmla="*/ 29 w 151"/>
                  <a:gd name="T101" fmla="*/ 230 h 279"/>
                  <a:gd name="T102" fmla="*/ 13 w 151"/>
                  <a:gd name="T103" fmla="*/ 232 h 279"/>
                  <a:gd name="T104" fmla="*/ 120 w 151"/>
                  <a:gd name="T105" fmla="*/ 274 h 279"/>
                  <a:gd name="T106" fmla="*/ 151 w 151"/>
                  <a:gd name="T107" fmla="*/ 278 h 279"/>
                  <a:gd name="T108" fmla="*/ 12 w 151"/>
                  <a:gd name="T109" fmla="*/ 276 h 279"/>
                  <a:gd name="T110" fmla="*/ 15 w 151"/>
                  <a:gd name="T111" fmla="*/ 273 h 279"/>
                  <a:gd name="T112" fmla="*/ 51 w 151"/>
                  <a:gd name="T113" fmla="*/ 276 h 279"/>
                  <a:gd name="T114" fmla="*/ 1 w 151"/>
                  <a:gd name="T115" fmla="*/ 278 h 279"/>
                  <a:gd name="T116" fmla="*/ 37 w 151"/>
                  <a:gd name="T117" fmla="*/ 273 h 279"/>
                  <a:gd name="T118" fmla="*/ 40 w 151"/>
                  <a:gd name="T119" fmla="*/ 274 h 279"/>
                  <a:gd name="T120" fmla="*/ 26 w 151"/>
                  <a:gd name="T121"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1" h="279">
                    <a:moveTo>
                      <a:pt x="25" y="5"/>
                    </a:moveTo>
                    <a:lnTo>
                      <a:pt x="25" y="5"/>
                    </a:lnTo>
                    <a:lnTo>
                      <a:pt x="27" y="5"/>
                    </a:lnTo>
                    <a:lnTo>
                      <a:pt x="28" y="3"/>
                    </a:lnTo>
                    <a:lnTo>
                      <a:pt x="28" y="3"/>
                    </a:lnTo>
                    <a:lnTo>
                      <a:pt x="27" y="1"/>
                    </a:lnTo>
                    <a:lnTo>
                      <a:pt x="25" y="0"/>
                    </a:lnTo>
                    <a:lnTo>
                      <a:pt x="25" y="0"/>
                    </a:lnTo>
                    <a:lnTo>
                      <a:pt x="24" y="1"/>
                    </a:lnTo>
                    <a:lnTo>
                      <a:pt x="23" y="3"/>
                    </a:lnTo>
                    <a:lnTo>
                      <a:pt x="23" y="3"/>
                    </a:lnTo>
                    <a:lnTo>
                      <a:pt x="24" y="5"/>
                    </a:lnTo>
                    <a:lnTo>
                      <a:pt x="25" y="5"/>
                    </a:lnTo>
                    <a:lnTo>
                      <a:pt x="25" y="5"/>
                    </a:lnTo>
                    <a:close/>
                    <a:moveTo>
                      <a:pt x="36" y="5"/>
                    </a:moveTo>
                    <a:lnTo>
                      <a:pt x="36" y="5"/>
                    </a:lnTo>
                    <a:lnTo>
                      <a:pt x="38" y="5"/>
                    </a:lnTo>
                    <a:lnTo>
                      <a:pt x="40" y="3"/>
                    </a:lnTo>
                    <a:lnTo>
                      <a:pt x="40" y="3"/>
                    </a:lnTo>
                    <a:lnTo>
                      <a:pt x="38" y="1"/>
                    </a:lnTo>
                    <a:lnTo>
                      <a:pt x="36" y="0"/>
                    </a:lnTo>
                    <a:lnTo>
                      <a:pt x="36" y="0"/>
                    </a:lnTo>
                    <a:lnTo>
                      <a:pt x="34" y="1"/>
                    </a:lnTo>
                    <a:lnTo>
                      <a:pt x="34" y="3"/>
                    </a:lnTo>
                    <a:lnTo>
                      <a:pt x="34" y="3"/>
                    </a:lnTo>
                    <a:lnTo>
                      <a:pt x="34" y="5"/>
                    </a:lnTo>
                    <a:lnTo>
                      <a:pt x="36" y="5"/>
                    </a:lnTo>
                    <a:lnTo>
                      <a:pt x="36" y="5"/>
                    </a:lnTo>
                    <a:close/>
                    <a:moveTo>
                      <a:pt x="15" y="5"/>
                    </a:moveTo>
                    <a:lnTo>
                      <a:pt x="15" y="5"/>
                    </a:lnTo>
                    <a:lnTo>
                      <a:pt x="17" y="5"/>
                    </a:lnTo>
                    <a:lnTo>
                      <a:pt x="17" y="3"/>
                    </a:lnTo>
                    <a:lnTo>
                      <a:pt x="17" y="3"/>
                    </a:lnTo>
                    <a:lnTo>
                      <a:pt x="17" y="1"/>
                    </a:lnTo>
                    <a:lnTo>
                      <a:pt x="15" y="0"/>
                    </a:lnTo>
                    <a:lnTo>
                      <a:pt x="15" y="0"/>
                    </a:lnTo>
                    <a:lnTo>
                      <a:pt x="13" y="1"/>
                    </a:lnTo>
                    <a:lnTo>
                      <a:pt x="12" y="3"/>
                    </a:lnTo>
                    <a:lnTo>
                      <a:pt x="12" y="3"/>
                    </a:lnTo>
                    <a:lnTo>
                      <a:pt x="13" y="5"/>
                    </a:lnTo>
                    <a:lnTo>
                      <a:pt x="15" y="5"/>
                    </a:lnTo>
                    <a:lnTo>
                      <a:pt x="15" y="5"/>
                    </a:lnTo>
                    <a:close/>
                    <a:moveTo>
                      <a:pt x="4" y="5"/>
                    </a:moveTo>
                    <a:lnTo>
                      <a:pt x="4" y="5"/>
                    </a:lnTo>
                    <a:lnTo>
                      <a:pt x="6" y="5"/>
                    </a:lnTo>
                    <a:lnTo>
                      <a:pt x="7" y="3"/>
                    </a:lnTo>
                    <a:lnTo>
                      <a:pt x="7" y="3"/>
                    </a:lnTo>
                    <a:lnTo>
                      <a:pt x="6" y="1"/>
                    </a:lnTo>
                    <a:lnTo>
                      <a:pt x="4" y="0"/>
                    </a:lnTo>
                    <a:lnTo>
                      <a:pt x="4" y="0"/>
                    </a:lnTo>
                    <a:lnTo>
                      <a:pt x="1" y="1"/>
                    </a:lnTo>
                    <a:lnTo>
                      <a:pt x="0" y="3"/>
                    </a:lnTo>
                    <a:lnTo>
                      <a:pt x="0" y="3"/>
                    </a:lnTo>
                    <a:lnTo>
                      <a:pt x="1" y="5"/>
                    </a:lnTo>
                    <a:lnTo>
                      <a:pt x="4" y="5"/>
                    </a:lnTo>
                    <a:lnTo>
                      <a:pt x="4" y="5"/>
                    </a:lnTo>
                    <a:close/>
                    <a:moveTo>
                      <a:pt x="48" y="5"/>
                    </a:moveTo>
                    <a:lnTo>
                      <a:pt x="48" y="5"/>
                    </a:lnTo>
                    <a:lnTo>
                      <a:pt x="50" y="5"/>
                    </a:lnTo>
                    <a:lnTo>
                      <a:pt x="51" y="3"/>
                    </a:lnTo>
                    <a:lnTo>
                      <a:pt x="51" y="3"/>
                    </a:lnTo>
                    <a:lnTo>
                      <a:pt x="50" y="1"/>
                    </a:lnTo>
                    <a:lnTo>
                      <a:pt x="48" y="0"/>
                    </a:lnTo>
                    <a:lnTo>
                      <a:pt x="48" y="0"/>
                    </a:lnTo>
                    <a:lnTo>
                      <a:pt x="46" y="1"/>
                    </a:lnTo>
                    <a:lnTo>
                      <a:pt x="45" y="3"/>
                    </a:lnTo>
                    <a:lnTo>
                      <a:pt x="45" y="3"/>
                    </a:lnTo>
                    <a:lnTo>
                      <a:pt x="46" y="5"/>
                    </a:lnTo>
                    <a:lnTo>
                      <a:pt x="48" y="5"/>
                    </a:lnTo>
                    <a:lnTo>
                      <a:pt x="48" y="5"/>
                    </a:lnTo>
                    <a:close/>
                    <a:moveTo>
                      <a:pt x="120" y="5"/>
                    </a:moveTo>
                    <a:lnTo>
                      <a:pt x="149" y="5"/>
                    </a:lnTo>
                    <a:lnTo>
                      <a:pt x="149" y="5"/>
                    </a:lnTo>
                    <a:lnTo>
                      <a:pt x="150" y="4"/>
                    </a:lnTo>
                    <a:lnTo>
                      <a:pt x="151" y="3"/>
                    </a:lnTo>
                    <a:lnTo>
                      <a:pt x="151" y="3"/>
                    </a:lnTo>
                    <a:lnTo>
                      <a:pt x="151" y="3"/>
                    </a:lnTo>
                    <a:lnTo>
                      <a:pt x="150" y="1"/>
                    </a:lnTo>
                    <a:lnTo>
                      <a:pt x="149" y="0"/>
                    </a:lnTo>
                    <a:lnTo>
                      <a:pt x="120" y="0"/>
                    </a:lnTo>
                    <a:lnTo>
                      <a:pt x="120" y="0"/>
                    </a:lnTo>
                    <a:lnTo>
                      <a:pt x="118" y="1"/>
                    </a:lnTo>
                    <a:lnTo>
                      <a:pt x="117" y="3"/>
                    </a:lnTo>
                    <a:lnTo>
                      <a:pt x="117" y="3"/>
                    </a:lnTo>
                    <a:lnTo>
                      <a:pt x="117" y="3"/>
                    </a:lnTo>
                    <a:lnTo>
                      <a:pt x="118" y="4"/>
                    </a:lnTo>
                    <a:lnTo>
                      <a:pt x="120" y="5"/>
                    </a:lnTo>
                    <a:lnTo>
                      <a:pt x="120" y="5"/>
                    </a:lnTo>
                    <a:close/>
                    <a:moveTo>
                      <a:pt x="48" y="51"/>
                    </a:moveTo>
                    <a:lnTo>
                      <a:pt x="48" y="51"/>
                    </a:lnTo>
                    <a:lnTo>
                      <a:pt x="50" y="50"/>
                    </a:lnTo>
                    <a:lnTo>
                      <a:pt x="51" y="48"/>
                    </a:lnTo>
                    <a:lnTo>
                      <a:pt x="51" y="48"/>
                    </a:lnTo>
                    <a:lnTo>
                      <a:pt x="50" y="46"/>
                    </a:lnTo>
                    <a:lnTo>
                      <a:pt x="48" y="45"/>
                    </a:lnTo>
                    <a:lnTo>
                      <a:pt x="48" y="45"/>
                    </a:lnTo>
                    <a:lnTo>
                      <a:pt x="46" y="46"/>
                    </a:lnTo>
                    <a:lnTo>
                      <a:pt x="45" y="48"/>
                    </a:lnTo>
                    <a:lnTo>
                      <a:pt x="45" y="48"/>
                    </a:lnTo>
                    <a:lnTo>
                      <a:pt x="46" y="50"/>
                    </a:lnTo>
                    <a:lnTo>
                      <a:pt x="48" y="51"/>
                    </a:lnTo>
                    <a:lnTo>
                      <a:pt x="48" y="51"/>
                    </a:lnTo>
                    <a:close/>
                    <a:moveTo>
                      <a:pt x="36" y="51"/>
                    </a:moveTo>
                    <a:lnTo>
                      <a:pt x="36" y="51"/>
                    </a:lnTo>
                    <a:lnTo>
                      <a:pt x="38" y="50"/>
                    </a:lnTo>
                    <a:lnTo>
                      <a:pt x="40" y="48"/>
                    </a:lnTo>
                    <a:lnTo>
                      <a:pt x="40" y="48"/>
                    </a:lnTo>
                    <a:lnTo>
                      <a:pt x="38" y="46"/>
                    </a:lnTo>
                    <a:lnTo>
                      <a:pt x="36" y="45"/>
                    </a:lnTo>
                    <a:lnTo>
                      <a:pt x="36" y="45"/>
                    </a:lnTo>
                    <a:lnTo>
                      <a:pt x="34" y="46"/>
                    </a:lnTo>
                    <a:lnTo>
                      <a:pt x="34" y="48"/>
                    </a:lnTo>
                    <a:lnTo>
                      <a:pt x="34" y="48"/>
                    </a:lnTo>
                    <a:lnTo>
                      <a:pt x="34" y="50"/>
                    </a:lnTo>
                    <a:lnTo>
                      <a:pt x="36" y="51"/>
                    </a:lnTo>
                    <a:lnTo>
                      <a:pt x="36" y="51"/>
                    </a:lnTo>
                    <a:close/>
                    <a:moveTo>
                      <a:pt x="15" y="51"/>
                    </a:moveTo>
                    <a:lnTo>
                      <a:pt x="15" y="51"/>
                    </a:lnTo>
                    <a:lnTo>
                      <a:pt x="17" y="50"/>
                    </a:lnTo>
                    <a:lnTo>
                      <a:pt x="17" y="48"/>
                    </a:lnTo>
                    <a:lnTo>
                      <a:pt x="17" y="48"/>
                    </a:lnTo>
                    <a:lnTo>
                      <a:pt x="17" y="46"/>
                    </a:lnTo>
                    <a:lnTo>
                      <a:pt x="15" y="45"/>
                    </a:lnTo>
                    <a:lnTo>
                      <a:pt x="15" y="45"/>
                    </a:lnTo>
                    <a:lnTo>
                      <a:pt x="13" y="46"/>
                    </a:lnTo>
                    <a:lnTo>
                      <a:pt x="12" y="48"/>
                    </a:lnTo>
                    <a:lnTo>
                      <a:pt x="12" y="48"/>
                    </a:lnTo>
                    <a:lnTo>
                      <a:pt x="13" y="50"/>
                    </a:lnTo>
                    <a:lnTo>
                      <a:pt x="15" y="51"/>
                    </a:lnTo>
                    <a:lnTo>
                      <a:pt x="15" y="51"/>
                    </a:lnTo>
                    <a:close/>
                    <a:moveTo>
                      <a:pt x="25" y="51"/>
                    </a:moveTo>
                    <a:lnTo>
                      <a:pt x="25" y="51"/>
                    </a:lnTo>
                    <a:lnTo>
                      <a:pt x="27" y="50"/>
                    </a:lnTo>
                    <a:lnTo>
                      <a:pt x="28" y="48"/>
                    </a:lnTo>
                    <a:lnTo>
                      <a:pt x="28" y="48"/>
                    </a:lnTo>
                    <a:lnTo>
                      <a:pt x="27" y="46"/>
                    </a:lnTo>
                    <a:lnTo>
                      <a:pt x="25" y="45"/>
                    </a:lnTo>
                    <a:lnTo>
                      <a:pt x="25" y="45"/>
                    </a:lnTo>
                    <a:lnTo>
                      <a:pt x="24" y="46"/>
                    </a:lnTo>
                    <a:lnTo>
                      <a:pt x="23" y="48"/>
                    </a:lnTo>
                    <a:lnTo>
                      <a:pt x="23" y="48"/>
                    </a:lnTo>
                    <a:lnTo>
                      <a:pt x="24" y="50"/>
                    </a:lnTo>
                    <a:lnTo>
                      <a:pt x="25" y="51"/>
                    </a:lnTo>
                    <a:lnTo>
                      <a:pt x="25" y="51"/>
                    </a:lnTo>
                    <a:close/>
                    <a:moveTo>
                      <a:pt x="120" y="50"/>
                    </a:moveTo>
                    <a:lnTo>
                      <a:pt x="149" y="50"/>
                    </a:lnTo>
                    <a:lnTo>
                      <a:pt x="149" y="50"/>
                    </a:lnTo>
                    <a:lnTo>
                      <a:pt x="150" y="50"/>
                    </a:lnTo>
                    <a:lnTo>
                      <a:pt x="151" y="48"/>
                    </a:lnTo>
                    <a:lnTo>
                      <a:pt x="151" y="48"/>
                    </a:lnTo>
                    <a:lnTo>
                      <a:pt x="151" y="48"/>
                    </a:lnTo>
                    <a:lnTo>
                      <a:pt x="150" y="46"/>
                    </a:lnTo>
                    <a:lnTo>
                      <a:pt x="149" y="46"/>
                    </a:lnTo>
                    <a:lnTo>
                      <a:pt x="120" y="46"/>
                    </a:lnTo>
                    <a:lnTo>
                      <a:pt x="120" y="46"/>
                    </a:lnTo>
                    <a:lnTo>
                      <a:pt x="118" y="46"/>
                    </a:lnTo>
                    <a:lnTo>
                      <a:pt x="117" y="48"/>
                    </a:lnTo>
                    <a:lnTo>
                      <a:pt x="117" y="48"/>
                    </a:lnTo>
                    <a:lnTo>
                      <a:pt x="117" y="48"/>
                    </a:lnTo>
                    <a:lnTo>
                      <a:pt x="118" y="50"/>
                    </a:lnTo>
                    <a:lnTo>
                      <a:pt x="120" y="50"/>
                    </a:lnTo>
                    <a:lnTo>
                      <a:pt x="120" y="50"/>
                    </a:lnTo>
                    <a:close/>
                    <a:moveTo>
                      <a:pt x="4" y="51"/>
                    </a:moveTo>
                    <a:lnTo>
                      <a:pt x="4" y="51"/>
                    </a:lnTo>
                    <a:lnTo>
                      <a:pt x="6" y="50"/>
                    </a:lnTo>
                    <a:lnTo>
                      <a:pt x="7" y="48"/>
                    </a:lnTo>
                    <a:lnTo>
                      <a:pt x="7" y="48"/>
                    </a:lnTo>
                    <a:lnTo>
                      <a:pt x="6" y="46"/>
                    </a:lnTo>
                    <a:lnTo>
                      <a:pt x="4" y="45"/>
                    </a:lnTo>
                    <a:lnTo>
                      <a:pt x="4" y="45"/>
                    </a:lnTo>
                    <a:lnTo>
                      <a:pt x="1" y="46"/>
                    </a:lnTo>
                    <a:lnTo>
                      <a:pt x="0" y="48"/>
                    </a:lnTo>
                    <a:lnTo>
                      <a:pt x="0" y="48"/>
                    </a:lnTo>
                    <a:lnTo>
                      <a:pt x="1" y="50"/>
                    </a:lnTo>
                    <a:lnTo>
                      <a:pt x="4" y="51"/>
                    </a:lnTo>
                    <a:lnTo>
                      <a:pt x="4" y="51"/>
                    </a:lnTo>
                    <a:close/>
                    <a:moveTo>
                      <a:pt x="120" y="96"/>
                    </a:moveTo>
                    <a:lnTo>
                      <a:pt x="149" y="96"/>
                    </a:lnTo>
                    <a:lnTo>
                      <a:pt x="149" y="96"/>
                    </a:lnTo>
                    <a:lnTo>
                      <a:pt x="150" y="96"/>
                    </a:lnTo>
                    <a:lnTo>
                      <a:pt x="151" y="94"/>
                    </a:lnTo>
                    <a:lnTo>
                      <a:pt x="151" y="94"/>
                    </a:lnTo>
                    <a:lnTo>
                      <a:pt x="151" y="94"/>
                    </a:lnTo>
                    <a:lnTo>
                      <a:pt x="150" y="92"/>
                    </a:lnTo>
                    <a:lnTo>
                      <a:pt x="149" y="92"/>
                    </a:lnTo>
                    <a:lnTo>
                      <a:pt x="120" y="92"/>
                    </a:lnTo>
                    <a:lnTo>
                      <a:pt x="120" y="92"/>
                    </a:lnTo>
                    <a:lnTo>
                      <a:pt x="118" y="92"/>
                    </a:lnTo>
                    <a:lnTo>
                      <a:pt x="117" y="94"/>
                    </a:lnTo>
                    <a:lnTo>
                      <a:pt x="117" y="94"/>
                    </a:lnTo>
                    <a:lnTo>
                      <a:pt x="117" y="94"/>
                    </a:lnTo>
                    <a:lnTo>
                      <a:pt x="118" y="96"/>
                    </a:lnTo>
                    <a:lnTo>
                      <a:pt x="120" y="96"/>
                    </a:lnTo>
                    <a:lnTo>
                      <a:pt x="120" y="96"/>
                    </a:lnTo>
                    <a:close/>
                    <a:moveTo>
                      <a:pt x="15" y="97"/>
                    </a:moveTo>
                    <a:lnTo>
                      <a:pt x="15" y="97"/>
                    </a:lnTo>
                    <a:lnTo>
                      <a:pt x="17" y="96"/>
                    </a:lnTo>
                    <a:lnTo>
                      <a:pt x="17" y="94"/>
                    </a:lnTo>
                    <a:lnTo>
                      <a:pt x="17" y="94"/>
                    </a:lnTo>
                    <a:lnTo>
                      <a:pt x="17" y="92"/>
                    </a:lnTo>
                    <a:lnTo>
                      <a:pt x="15" y="90"/>
                    </a:lnTo>
                    <a:lnTo>
                      <a:pt x="15" y="90"/>
                    </a:lnTo>
                    <a:lnTo>
                      <a:pt x="13" y="92"/>
                    </a:lnTo>
                    <a:lnTo>
                      <a:pt x="12" y="94"/>
                    </a:lnTo>
                    <a:lnTo>
                      <a:pt x="12" y="94"/>
                    </a:lnTo>
                    <a:lnTo>
                      <a:pt x="13" y="96"/>
                    </a:lnTo>
                    <a:lnTo>
                      <a:pt x="15" y="97"/>
                    </a:lnTo>
                    <a:lnTo>
                      <a:pt x="15" y="97"/>
                    </a:lnTo>
                    <a:close/>
                    <a:moveTo>
                      <a:pt x="25" y="97"/>
                    </a:moveTo>
                    <a:lnTo>
                      <a:pt x="25" y="97"/>
                    </a:lnTo>
                    <a:lnTo>
                      <a:pt x="27" y="96"/>
                    </a:lnTo>
                    <a:lnTo>
                      <a:pt x="28" y="94"/>
                    </a:lnTo>
                    <a:lnTo>
                      <a:pt x="28" y="94"/>
                    </a:lnTo>
                    <a:lnTo>
                      <a:pt x="27" y="92"/>
                    </a:lnTo>
                    <a:lnTo>
                      <a:pt x="25" y="90"/>
                    </a:lnTo>
                    <a:lnTo>
                      <a:pt x="25" y="90"/>
                    </a:lnTo>
                    <a:lnTo>
                      <a:pt x="24" y="92"/>
                    </a:lnTo>
                    <a:lnTo>
                      <a:pt x="23" y="94"/>
                    </a:lnTo>
                    <a:lnTo>
                      <a:pt x="23" y="94"/>
                    </a:lnTo>
                    <a:lnTo>
                      <a:pt x="24" y="96"/>
                    </a:lnTo>
                    <a:lnTo>
                      <a:pt x="25" y="97"/>
                    </a:lnTo>
                    <a:lnTo>
                      <a:pt x="25" y="97"/>
                    </a:lnTo>
                    <a:close/>
                    <a:moveTo>
                      <a:pt x="4" y="97"/>
                    </a:moveTo>
                    <a:lnTo>
                      <a:pt x="4" y="97"/>
                    </a:lnTo>
                    <a:lnTo>
                      <a:pt x="6" y="96"/>
                    </a:lnTo>
                    <a:lnTo>
                      <a:pt x="7" y="94"/>
                    </a:lnTo>
                    <a:lnTo>
                      <a:pt x="7" y="94"/>
                    </a:lnTo>
                    <a:lnTo>
                      <a:pt x="6" y="92"/>
                    </a:lnTo>
                    <a:lnTo>
                      <a:pt x="4" y="90"/>
                    </a:lnTo>
                    <a:lnTo>
                      <a:pt x="4" y="90"/>
                    </a:lnTo>
                    <a:lnTo>
                      <a:pt x="1" y="92"/>
                    </a:lnTo>
                    <a:lnTo>
                      <a:pt x="0" y="94"/>
                    </a:lnTo>
                    <a:lnTo>
                      <a:pt x="0" y="94"/>
                    </a:lnTo>
                    <a:lnTo>
                      <a:pt x="1" y="96"/>
                    </a:lnTo>
                    <a:lnTo>
                      <a:pt x="4" y="97"/>
                    </a:lnTo>
                    <a:lnTo>
                      <a:pt x="4" y="97"/>
                    </a:lnTo>
                    <a:close/>
                    <a:moveTo>
                      <a:pt x="36" y="97"/>
                    </a:moveTo>
                    <a:lnTo>
                      <a:pt x="36" y="97"/>
                    </a:lnTo>
                    <a:lnTo>
                      <a:pt x="38" y="96"/>
                    </a:lnTo>
                    <a:lnTo>
                      <a:pt x="40" y="94"/>
                    </a:lnTo>
                    <a:lnTo>
                      <a:pt x="40" y="94"/>
                    </a:lnTo>
                    <a:lnTo>
                      <a:pt x="38" y="92"/>
                    </a:lnTo>
                    <a:lnTo>
                      <a:pt x="36" y="90"/>
                    </a:lnTo>
                    <a:lnTo>
                      <a:pt x="36" y="90"/>
                    </a:lnTo>
                    <a:lnTo>
                      <a:pt x="34" y="92"/>
                    </a:lnTo>
                    <a:lnTo>
                      <a:pt x="34" y="94"/>
                    </a:lnTo>
                    <a:lnTo>
                      <a:pt x="34" y="94"/>
                    </a:lnTo>
                    <a:lnTo>
                      <a:pt x="34" y="96"/>
                    </a:lnTo>
                    <a:lnTo>
                      <a:pt x="36" y="97"/>
                    </a:lnTo>
                    <a:lnTo>
                      <a:pt x="36" y="97"/>
                    </a:lnTo>
                    <a:close/>
                    <a:moveTo>
                      <a:pt x="48" y="97"/>
                    </a:moveTo>
                    <a:lnTo>
                      <a:pt x="48" y="97"/>
                    </a:lnTo>
                    <a:lnTo>
                      <a:pt x="50" y="96"/>
                    </a:lnTo>
                    <a:lnTo>
                      <a:pt x="51" y="94"/>
                    </a:lnTo>
                    <a:lnTo>
                      <a:pt x="51" y="94"/>
                    </a:lnTo>
                    <a:lnTo>
                      <a:pt x="50" y="92"/>
                    </a:lnTo>
                    <a:lnTo>
                      <a:pt x="48" y="90"/>
                    </a:lnTo>
                    <a:lnTo>
                      <a:pt x="48" y="90"/>
                    </a:lnTo>
                    <a:lnTo>
                      <a:pt x="46" y="92"/>
                    </a:lnTo>
                    <a:lnTo>
                      <a:pt x="45" y="94"/>
                    </a:lnTo>
                    <a:lnTo>
                      <a:pt x="45" y="94"/>
                    </a:lnTo>
                    <a:lnTo>
                      <a:pt x="46" y="96"/>
                    </a:lnTo>
                    <a:lnTo>
                      <a:pt x="48" y="97"/>
                    </a:lnTo>
                    <a:lnTo>
                      <a:pt x="48" y="97"/>
                    </a:lnTo>
                    <a:close/>
                    <a:moveTo>
                      <a:pt x="15" y="142"/>
                    </a:moveTo>
                    <a:lnTo>
                      <a:pt x="15" y="142"/>
                    </a:lnTo>
                    <a:lnTo>
                      <a:pt x="17" y="141"/>
                    </a:lnTo>
                    <a:lnTo>
                      <a:pt x="17" y="139"/>
                    </a:lnTo>
                    <a:lnTo>
                      <a:pt x="17" y="139"/>
                    </a:lnTo>
                    <a:lnTo>
                      <a:pt x="17" y="137"/>
                    </a:lnTo>
                    <a:lnTo>
                      <a:pt x="15" y="137"/>
                    </a:lnTo>
                    <a:lnTo>
                      <a:pt x="15" y="137"/>
                    </a:lnTo>
                    <a:lnTo>
                      <a:pt x="13" y="137"/>
                    </a:lnTo>
                    <a:lnTo>
                      <a:pt x="12" y="139"/>
                    </a:lnTo>
                    <a:lnTo>
                      <a:pt x="12" y="139"/>
                    </a:lnTo>
                    <a:lnTo>
                      <a:pt x="13" y="141"/>
                    </a:lnTo>
                    <a:lnTo>
                      <a:pt x="15" y="142"/>
                    </a:lnTo>
                    <a:lnTo>
                      <a:pt x="15" y="142"/>
                    </a:lnTo>
                    <a:close/>
                    <a:moveTo>
                      <a:pt x="48" y="142"/>
                    </a:moveTo>
                    <a:lnTo>
                      <a:pt x="48" y="142"/>
                    </a:lnTo>
                    <a:lnTo>
                      <a:pt x="50" y="141"/>
                    </a:lnTo>
                    <a:lnTo>
                      <a:pt x="51" y="139"/>
                    </a:lnTo>
                    <a:lnTo>
                      <a:pt x="51" y="139"/>
                    </a:lnTo>
                    <a:lnTo>
                      <a:pt x="50" y="137"/>
                    </a:lnTo>
                    <a:lnTo>
                      <a:pt x="48" y="137"/>
                    </a:lnTo>
                    <a:lnTo>
                      <a:pt x="48" y="137"/>
                    </a:lnTo>
                    <a:lnTo>
                      <a:pt x="46" y="137"/>
                    </a:lnTo>
                    <a:lnTo>
                      <a:pt x="45" y="139"/>
                    </a:lnTo>
                    <a:lnTo>
                      <a:pt x="45" y="139"/>
                    </a:lnTo>
                    <a:lnTo>
                      <a:pt x="46" y="141"/>
                    </a:lnTo>
                    <a:lnTo>
                      <a:pt x="48" y="142"/>
                    </a:lnTo>
                    <a:lnTo>
                      <a:pt x="48" y="142"/>
                    </a:lnTo>
                    <a:close/>
                    <a:moveTo>
                      <a:pt x="25" y="142"/>
                    </a:moveTo>
                    <a:lnTo>
                      <a:pt x="25" y="142"/>
                    </a:lnTo>
                    <a:lnTo>
                      <a:pt x="27" y="141"/>
                    </a:lnTo>
                    <a:lnTo>
                      <a:pt x="28" y="139"/>
                    </a:lnTo>
                    <a:lnTo>
                      <a:pt x="28" y="139"/>
                    </a:lnTo>
                    <a:lnTo>
                      <a:pt x="27" y="137"/>
                    </a:lnTo>
                    <a:lnTo>
                      <a:pt x="25" y="137"/>
                    </a:lnTo>
                    <a:lnTo>
                      <a:pt x="25" y="137"/>
                    </a:lnTo>
                    <a:lnTo>
                      <a:pt x="24" y="137"/>
                    </a:lnTo>
                    <a:lnTo>
                      <a:pt x="23" y="139"/>
                    </a:lnTo>
                    <a:lnTo>
                      <a:pt x="23" y="139"/>
                    </a:lnTo>
                    <a:lnTo>
                      <a:pt x="24" y="141"/>
                    </a:lnTo>
                    <a:lnTo>
                      <a:pt x="25" y="142"/>
                    </a:lnTo>
                    <a:lnTo>
                      <a:pt x="25" y="142"/>
                    </a:lnTo>
                    <a:close/>
                    <a:moveTo>
                      <a:pt x="120" y="142"/>
                    </a:moveTo>
                    <a:lnTo>
                      <a:pt x="149" y="142"/>
                    </a:lnTo>
                    <a:lnTo>
                      <a:pt x="149" y="142"/>
                    </a:lnTo>
                    <a:lnTo>
                      <a:pt x="150" y="141"/>
                    </a:lnTo>
                    <a:lnTo>
                      <a:pt x="151" y="139"/>
                    </a:lnTo>
                    <a:lnTo>
                      <a:pt x="151" y="139"/>
                    </a:lnTo>
                    <a:lnTo>
                      <a:pt x="151" y="139"/>
                    </a:lnTo>
                    <a:lnTo>
                      <a:pt x="150" y="138"/>
                    </a:lnTo>
                    <a:lnTo>
                      <a:pt x="149" y="137"/>
                    </a:lnTo>
                    <a:lnTo>
                      <a:pt x="120" y="137"/>
                    </a:lnTo>
                    <a:lnTo>
                      <a:pt x="120" y="137"/>
                    </a:lnTo>
                    <a:lnTo>
                      <a:pt x="118" y="138"/>
                    </a:lnTo>
                    <a:lnTo>
                      <a:pt x="117" y="139"/>
                    </a:lnTo>
                    <a:lnTo>
                      <a:pt x="117" y="139"/>
                    </a:lnTo>
                    <a:lnTo>
                      <a:pt x="117" y="139"/>
                    </a:lnTo>
                    <a:lnTo>
                      <a:pt x="118" y="141"/>
                    </a:lnTo>
                    <a:lnTo>
                      <a:pt x="120" y="142"/>
                    </a:lnTo>
                    <a:lnTo>
                      <a:pt x="120" y="142"/>
                    </a:lnTo>
                    <a:close/>
                    <a:moveTo>
                      <a:pt x="36" y="142"/>
                    </a:moveTo>
                    <a:lnTo>
                      <a:pt x="36" y="142"/>
                    </a:lnTo>
                    <a:lnTo>
                      <a:pt x="38" y="141"/>
                    </a:lnTo>
                    <a:lnTo>
                      <a:pt x="40" y="139"/>
                    </a:lnTo>
                    <a:lnTo>
                      <a:pt x="40" y="139"/>
                    </a:lnTo>
                    <a:lnTo>
                      <a:pt x="38" y="137"/>
                    </a:lnTo>
                    <a:lnTo>
                      <a:pt x="36" y="137"/>
                    </a:lnTo>
                    <a:lnTo>
                      <a:pt x="36" y="137"/>
                    </a:lnTo>
                    <a:lnTo>
                      <a:pt x="34" y="137"/>
                    </a:lnTo>
                    <a:lnTo>
                      <a:pt x="34" y="139"/>
                    </a:lnTo>
                    <a:lnTo>
                      <a:pt x="34" y="139"/>
                    </a:lnTo>
                    <a:lnTo>
                      <a:pt x="34" y="141"/>
                    </a:lnTo>
                    <a:lnTo>
                      <a:pt x="36" y="142"/>
                    </a:lnTo>
                    <a:lnTo>
                      <a:pt x="36" y="142"/>
                    </a:lnTo>
                    <a:close/>
                    <a:moveTo>
                      <a:pt x="4" y="142"/>
                    </a:moveTo>
                    <a:lnTo>
                      <a:pt x="4" y="142"/>
                    </a:lnTo>
                    <a:lnTo>
                      <a:pt x="6" y="141"/>
                    </a:lnTo>
                    <a:lnTo>
                      <a:pt x="7" y="139"/>
                    </a:lnTo>
                    <a:lnTo>
                      <a:pt x="7" y="139"/>
                    </a:lnTo>
                    <a:lnTo>
                      <a:pt x="6" y="137"/>
                    </a:lnTo>
                    <a:lnTo>
                      <a:pt x="4" y="137"/>
                    </a:lnTo>
                    <a:lnTo>
                      <a:pt x="4" y="137"/>
                    </a:lnTo>
                    <a:lnTo>
                      <a:pt x="1" y="137"/>
                    </a:lnTo>
                    <a:lnTo>
                      <a:pt x="0" y="139"/>
                    </a:lnTo>
                    <a:lnTo>
                      <a:pt x="0" y="139"/>
                    </a:lnTo>
                    <a:lnTo>
                      <a:pt x="1" y="141"/>
                    </a:lnTo>
                    <a:lnTo>
                      <a:pt x="4" y="142"/>
                    </a:lnTo>
                    <a:lnTo>
                      <a:pt x="4" y="142"/>
                    </a:lnTo>
                    <a:close/>
                    <a:moveTo>
                      <a:pt x="15" y="187"/>
                    </a:moveTo>
                    <a:lnTo>
                      <a:pt x="15" y="187"/>
                    </a:lnTo>
                    <a:lnTo>
                      <a:pt x="17" y="186"/>
                    </a:lnTo>
                    <a:lnTo>
                      <a:pt x="17" y="185"/>
                    </a:lnTo>
                    <a:lnTo>
                      <a:pt x="17" y="185"/>
                    </a:lnTo>
                    <a:lnTo>
                      <a:pt x="17" y="183"/>
                    </a:lnTo>
                    <a:lnTo>
                      <a:pt x="15" y="182"/>
                    </a:lnTo>
                    <a:lnTo>
                      <a:pt x="15" y="182"/>
                    </a:lnTo>
                    <a:lnTo>
                      <a:pt x="13" y="183"/>
                    </a:lnTo>
                    <a:lnTo>
                      <a:pt x="12" y="185"/>
                    </a:lnTo>
                    <a:lnTo>
                      <a:pt x="12" y="185"/>
                    </a:lnTo>
                    <a:lnTo>
                      <a:pt x="13" y="186"/>
                    </a:lnTo>
                    <a:lnTo>
                      <a:pt x="15" y="187"/>
                    </a:lnTo>
                    <a:lnTo>
                      <a:pt x="15" y="187"/>
                    </a:lnTo>
                    <a:close/>
                    <a:moveTo>
                      <a:pt x="4" y="187"/>
                    </a:moveTo>
                    <a:lnTo>
                      <a:pt x="4" y="187"/>
                    </a:lnTo>
                    <a:lnTo>
                      <a:pt x="6" y="186"/>
                    </a:lnTo>
                    <a:lnTo>
                      <a:pt x="7" y="185"/>
                    </a:lnTo>
                    <a:lnTo>
                      <a:pt x="7" y="185"/>
                    </a:lnTo>
                    <a:lnTo>
                      <a:pt x="6" y="183"/>
                    </a:lnTo>
                    <a:lnTo>
                      <a:pt x="4" y="182"/>
                    </a:lnTo>
                    <a:lnTo>
                      <a:pt x="4" y="182"/>
                    </a:lnTo>
                    <a:lnTo>
                      <a:pt x="1" y="183"/>
                    </a:lnTo>
                    <a:lnTo>
                      <a:pt x="0" y="185"/>
                    </a:lnTo>
                    <a:lnTo>
                      <a:pt x="0" y="185"/>
                    </a:lnTo>
                    <a:lnTo>
                      <a:pt x="1" y="186"/>
                    </a:lnTo>
                    <a:lnTo>
                      <a:pt x="4" y="187"/>
                    </a:lnTo>
                    <a:lnTo>
                      <a:pt x="4" y="187"/>
                    </a:lnTo>
                    <a:close/>
                    <a:moveTo>
                      <a:pt x="120" y="187"/>
                    </a:moveTo>
                    <a:lnTo>
                      <a:pt x="149" y="187"/>
                    </a:lnTo>
                    <a:lnTo>
                      <a:pt x="149" y="187"/>
                    </a:lnTo>
                    <a:lnTo>
                      <a:pt x="150" y="186"/>
                    </a:lnTo>
                    <a:lnTo>
                      <a:pt x="151" y="185"/>
                    </a:lnTo>
                    <a:lnTo>
                      <a:pt x="151" y="185"/>
                    </a:lnTo>
                    <a:lnTo>
                      <a:pt x="151" y="185"/>
                    </a:lnTo>
                    <a:lnTo>
                      <a:pt x="150" y="183"/>
                    </a:lnTo>
                    <a:lnTo>
                      <a:pt x="149" y="182"/>
                    </a:lnTo>
                    <a:lnTo>
                      <a:pt x="120" y="182"/>
                    </a:lnTo>
                    <a:lnTo>
                      <a:pt x="120" y="182"/>
                    </a:lnTo>
                    <a:lnTo>
                      <a:pt x="118" y="183"/>
                    </a:lnTo>
                    <a:lnTo>
                      <a:pt x="117" y="185"/>
                    </a:lnTo>
                    <a:lnTo>
                      <a:pt x="117" y="185"/>
                    </a:lnTo>
                    <a:lnTo>
                      <a:pt x="117" y="185"/>
                    </a:lnTo>
                    <a:lnTo>
                      <a:pt x="118" y="186"/>
                    </a:lnTo>
                    <a:lnTo>
                      <a:pt x="120" y="187"/>
                    </a:lnTo>
                    <a:lnTo>
                      <a:pt x="120" y="187"/>
                    </a:lnTo>
                    <a:close/>
                    <a:moveTo>
                      <a:pt x="25" y="187"/>
                    </a:moveTo>
                    <a:lnTo>
                      <a:pt x="25" y="187"/>
                    </a:lnTo>
                    <a:lnTo>
                      <a:pt x="27" y="186"/>
                    </a:lnTo>
                    <a:lnTo>
                      <a:pt x="28" y="185"/>
                    </a:lnTo>
                    <a:lnTo>
                      <a:pt x="28" y="185"/>
                    </a:lnTo>
                    <a:lnTo>
                      <a:pt x="27" y="183"/>
                    </a:lnTo>
                    <a:lnTo>
                      <a:pt x="25" y="182"/>
                    </a:lnTo>
                    <a:lnTo>
                      <a:pt x="25" y="182"/>
                    </a:lnTo>
                    <a:lnTo>
                      <a:pt x="24" y="183"/>
                    </a:lnTo>
                    <a:lnTo>
                      <a:pt x="23" y="185"/>
                    </a:lnTo>
                    <a:lnTo>
                      <a:pt x="23" y="185"/>
                    </a:lnTo>
                    <a:lnTo>
                      <a:pt x="24" y="186"/>
                    </a:lnTo>
                    <a:lnTo>
                      <a:pt x="25" y="187"/>
                    </a:lnTo>
                    <a:lnTo>
                      <a:pt x="25" y="187"/>
                    </a:lnTo>
                    <a:close/>
                    <a:moveTo>
                      <a:pt x="48" y="187"/>
                    </a:moveTo>
                    <a:lnTo>
                      <a:pt x="48" y="187"/>
                    </a:lnTo>
                    <a:lnTo>
                      <a:pt x="50" y="186"/>
                    </a:lnTo>
                    <a:lnTo>
                      <a:pt x="51" y="185"/>
                    </a:lnTo>
                    <a:lnTo>
                      <a:pt x="51" y="185"/>
                    </a:lnTo>
                    <a:lnTo>
                      <a:pt x="50" y="183"/>
                    </a:lnTo>
                    <a:lnTo>
                      <a:pt x="48" y="182"/>
                    </a:lnTo>
                    <a:lnTo>
                      <a:pt x="48" y="182"/>
                    </a:lnTo>
                    <a:lnTo>
                      <a:pt x="46" y="183"/>
                    </a:lnTo>
                    <a:lnTo>
                      <a:pt x="45" y="185"/>
                    </a:lnTo>
                    <a:lnTo>
                      <a:pt x="45" y="185"/>
                    </a:lnTo>
                    <a:lnTo>
                      <a:pt x="46" y="186"/>
                    </a:lnTo>
                    <a:lnTo>
                      <a:pt x="48" y="187"/>
                    </a:lnTo>
                    <a:lnTo>
                      <a:pt x="48" y="187"/>
                    </a:lnTo>
                    <a:close/>
                    <a:moveTo>
                      <a:pt x="36" y="187"/>
                    </a:moveTo>
                    <a:lnTo>
                      <a:pt x="36" y="187"/>
                    </a:lnTo>
                    <a:lnTo>
                      <a:pt x="38" y="186"/>
                    </a:lnTo>
                    <a:lnTo>
                      <a:pt x="40" y="185"/>
                    </a:lnTo>
                    <a:lnTo>
                      <a:pt x="40" y="185"/>
                    </a:lnTo>
                    <a:lnTo>
                      <a:pt x="38" y="183"/>
                    </a:lnTo>
                    <a:lnTo>
                      <a:pt x="36" y="182"/>
                    </a:lnTo>
                    <a:lnTo>
                      <a:pt x="36" y="182"/>
                    </a:lnTo>
                    <a:lnTo>
                      <a:pt x="34" y="183"/>
                    </a:lnTo>
                    <a:lnTo>
                      <a:pt x="34" y="185"/>
                    </a:lnTo>
                    <a:lnTo>
                      <a:pt x="34" y="185"/>
                    </a:lnTo>
                    <a:lnTo>
                      <a:pt x="34" y="186"/>
                    </a:lnTo>
                    <a:lnTo>
                      <a:pt x="36" y="187"/>
                    </a:lnTo>
                    <a:lnTo>
                      <a:pt x="36" y="187"/>
                    </a:lnTo>
                    <a:close/>
                    <a:moveTo>
                      <a:pt x="149" y="227"/>
                    </a:moveTo>
                    <a:lnTo>
                      <a:pt x="120" y="227"/>
                    </a:lnTo>
                    <a:lnTo>
                      <a:pt x="120" y="227"/>
                    </a:lnTo>
                    <a:lnTo>
                      <a:pt x="118" y="228"/>
                    </a:lnTo>
                    <a:lnTo>
                      <a:pt x="118" y="230"/>
                    </a:lnTo>
                    <a:lnTo>
                      <a:pt x="118" y="230"/>
                    </a:lnTo>
                    <a:lnTo>
                      <a:pt x="118" y="230"/>
                    </a:lnTo>
                    <a:lnTo>
                      <a:pt x="118" y="231"/>
                    </a:lnTo>
                    <a:lnTo>
                      <a:pt x="120" y="232"/>
                    </a:lnTo>
                    <a:lnTo>
                      <a:pt x="149" y="232"/>
                    </a:lnTo>
                    <a:lnTo>
                      <a:pt x="149" y="232"/>
                    </a:lnTo>
                    <a:lnTo>
                      <a:pt x="151" y="231"/>
                    </a:lnTo>
                    <a:lnTo>
                      <a:pt x="151" y="230"/>
                    </a:lnTo>
                    <a:lnTo>
                      <a:pt x="151" y="230"/>
                    </a:lnTo>
                    <a:lnTo>
                      <a:pt x="151" y="230"/>
                    </a:lnTo>
                    <a:lnTo>
                      <a:pt x="151" y="228"/>
                    </a:lnTo>
                    <a:lnTo>
                      <a:pt x="149" y="227"/>
                    </a:lnTo>
                    <a:lnTo>
                      <a:pt x="149" y="227"/>
                    </a:lnTo>
                    <a:close/>
                    <a:moveTo>
                      <a:pt x="37" y="227"/>
                    </a:moveTo>
                    <a:lnTo>
                      <a:pt x="37" y="227"/>
                    </a:lnTo>
                    <a:lnTo>
                      <a:pt x="35" y="228"/>
                    </a:lnTo>
                    <a:lnTo>
                      <a:pt x="34" y="230"/>
                    </a:lnTo>
                    <a:lnTo>
                      <a:pt x="34" y="230"/>
                    </a:lnTo>
                    <a:lnTo>
                      <a:pt x="35" y="232"/>
                    </a:lnTo>
                    <a:lnTo>
                      <a:pt x="37" y="232"/>
                    </a:lnTo>
                    <a:lnTo>
                      <a:pt x="37" y="232"/>
                    </a:lnTo>
                    <a:lnTo>
                      <a:pt x="40" y="232"/>
                    </a:lnTo>
                    <a:lnTo>
                      <a:pt x="40" y="230"/>
                    </a:lnTo>
                    <a:lnTo>
                      <a:pt x="40" y="230"/>
                    </a:lnTo>
                    <a:lnTo>
                      <a:pt x="40" y="228"/>
                    </a:lnTo>
                    <a:lnTo>
                      <a:pt x="37" y="227"/>
                    </a:lnTo>
                    <a:lnTo>
                      <a:pt x="37" y="227"/>
                    </a:lnTo>
                    <a:close/>
                    <a:moveTo>
                      <a:pt x="48" y="227"/>
                    </a:moveTo>
                    <a:lnTo>
                      <a:pt x="48" y="227"/>
                    </a:lnTo>
                    <a:lnTo>
                      <a:pt x="47" y="228"/>
                    </a:lnTo>
                    <a:lnTo>
                      <a:pt x="46" y="230"/>
                    </a:lnTo>
                    <a:lnTo>
                      <a:pt x="46" y="230"/>
                    </a:lnTo>
                    <a:lnTo>
                      <a:pt x="47" y="232"/>
                    </a:lnTo>
                    <a:lnTo>
                      <a:pt x="48" y="232"/>
                    </a:lnTo>
                    <a:lnTo>
                      <a:pt x="48" y="232"/>
                    </a:lnTo>
                    <a:lnTo>
                      <a:pt x="50" y="232"/>
                    </a:lnTo>
                    <a:lnTo>
                      <a:pt x="51" y="230"/>
                    </a:lnTo>
                    <a:lnTo>
                      <a:pt x="51" y="230"/>
                    </a:lnTo>
                    <a:lnTo>
                      <a:pt x="50" y="228"/>
                    </a:lnTo>
                    <a:lnTo>
                      <a:pt x="48" y="227"/>
                    </a:lnTo>
                    <a:lnTo>
                      <a:pt x="48" y="227"/>
                    </a:lnTo>
                    <a:close/>
                    <a:moveTo>
                      <a:pt x="4" y="227"/>
                    </a:moveTo>
                    <a:lnTo>
                      <a:pt x="4" y="227"/>
                    </a:lnTo>
                    <a:lnTo>
                      <a:pt x="1" y="228"/>
                    </a:lnTo>
                    <a:lnTo>
                      <a:pt x="1" y="230"/>
                    </a:lnTo>
                    <a:lnTo>
                      <a:pt x="1" y="230"/>
                    </a:lnTo>
                    <a:lnTo>
                      <a:pt x="1" y="232"/>
                    </a:lnTo>
                    <a:lnTo>
                      <a:pt x="4" y="232"/>
                    </a:lnTo>
                    <a:lnTo>
                      <a:pt x="4" y="232"/>
                    </a:lnTo>
                    <a:lnTo>
                      <a:pt x="6" y="232"/>
                    </a:lnTo>
                    <a:lnTo>
                      <a:pt x="7" y="230"/>
                    </a:lnTo>
                    <a:lnTo>
                      <a:pt x="7" y="230"/>
                    </a:lnTo>
                    <a:lnTo>
                      <a:pt x="6" y="228"/>
                    </a:lnTo>
                    <a:lnTo>
                      <a:pt x="4" y="227"/>
                    </a:lnTo>
                    <a:lnTo>
                      <a:pt x="4" y="227"/>
                    </a:lnTo>
                    <a:close/>
                    <a:moveTo>
                      <a:pt x="26" y="227"/>
                    </a:moveTo>
                    <a:lnTo>
                      <a:pt x="26" y="227"/>
                    </a:lnTo>
                    <a:lnTo>
                      <a:pt x="24" y="228"/>
                    </a:lnTo>
                    <a:lnTo>
                      <a:pt x="23" y="230"/>
                    </a:lnTo>
                    <a:lnTo>
                      <a:pt x="23" y="230"/>
                    </a:lnTo>
                    <a:lnTo>
                      <a:pt x="24" y="232"/>
                    </a:lnTo>
                    <a:lnTo>
                      <a:pt x="26" y="232"/>
                    </a:lnTo>
                    <a:lnTo>
                      <a:pt x="26" y="232"/>
                    </a:lnTo>
                    <a:lnTo>
                      <a:pt x="28" y="232"/>
                    </a:lnTo>
                    <a:lnTo>
                      <a:pt x="29" y="230"/>
                    </a:lnTo>
                    <a:lnTo>
                      <a:pt x="29" y="230"/>
                    </a:lnTo>
                    <a:lnTo>
                      <a:pt x="28" y="228"/>
                    </a:lnTo>
                    <a:lnTo>
                      <a:pt x="26" y="227"/>
                    </a:lnTo>
                    <a:lnTo>
                      <a:pt x="26" y="227"/>
                    </a:lnTo>
                    <a:close/>
                    <a:moveTo>
                      <a:pt x="15" y="227"/>
                    </a:moveTo>
                    <a:lnTo>
                      <a:pt x="15" y="227"/>
                    </a:lnTo>
                    <a:lnTo>
                      <a:pt x="13" y="228"/>
                    </a:lnTo>
                    <a:lnTo>
                      <a:pt x="12" y="230"/>
                    </a:lnTo>
                    <a:lnTo>
                      <a:pt x="12" y="230"/>
                    </a:lnTo>
                    <a:lnTo>
                      <a:pt x="13" y="232"/>
                    </a:lnTo>
                    <a:lnTo>
                      <a:pt x="15" y="232"/>
                    </a:lnTo>
                    <a:lnTo>
                      <a:pt x="15" y="232"/>
                    </a:lnTo>
                    <a:lnTo>
                      <a:pt x="17" y="232"/>
                    </a:lnTo>
                    <a:lnTo>
                      <a:pt x="18" y="230"/>
                    </a:lnTo>
                    <a:lnTo>
                      <a:pt x="18" y="230"/>
                    </a:lnTo>
                    <a:lnTo>
                      <a:pt x="17" y="228"/>
                    </a:lnTo>
                    <a:lnTo>
                      <a:pt x="15" y="227"/>
                    </a:lnTo>
                    <a:lnTo>
                      <a:pt x="15" y="227"/>
                    </a:lnTo>
                    <a:close/>
                    <a:moveTo>
                      <a:pt x="149" y="274"/>
                    </a:moveTo>
                    <a:lnTo>
                      <a:pt x="120" y="274"/>
                    </a:lnTo>
                    <a:lnTo>
                      <a:pt x="120" y="274"/>
                    </a:lnTo>
                    <a:lnTo>
                      <a:pt x="118" y="274"/>
                    </a:lnTo>
                    <a:lnTo>
                      <a:pt x="118" y="276"/>
                    </a:lnTo>
                    <a:lnTo>
                      <a:pt x="118" y="276"/>
                    </a:lnTo>
                    <a:lnTo>
                      <a:pt x="118" y="276"/>
                    </a:lnTo>
                    <a:lnTo>
                      <a:pt x="118" y="278"/>
                    </a:lnTo>
                    <a:lnTo>
                      <a:pt x="120" y="278"/>
                    </a:lnTo>
                    <a:lnTo>
                      <a:pt x="149" y="278"/>
                    </a:lnTo>
                    <a:lnTo>
                      <a:pt x="149" y="278"/>
                    </a:lnTo>
                    <a:lnTo>
                      <a:pt x="151" y="278"/>
                    </a:lnTo>
                    <a:lnTo>
                      <a:pt x="151" y="276"/>
                    </a:lnTo>
                    <a:lnTo>
                      <a:pt x="151" y="276"/>
                    </a:lnTo>
                    <a:lnTo>
                      <a:pt x="151" y="276"/>
                    </a:lnTo>
                    <a:lnTo>
                      <a:pt x="151" y="274"/>
                    </a:lnTo>
                    <a:lnTo>
                      <a:pt x="149" y="274"/>
                    </a:lnTo>
                    <a:lnTo>
                      <a:pt x="149" y="274"/>
                    </a:lnTo>
                    <a:close/>
                    <a:moveTo>
                      <a:pt x="15" y="273"/>
                    </a:moveTo>
                    <a:lnTo>
                      <a:pt x="15" y="273"/>
                    </a:lnTo>
                    <a:lnTo>
                      <a:pt x="13" y="274"/>
                    </a:lnTo>
                    <a:lnTo>
                      <a:pt x="12" y="276"/>
                    </a:lnTo>
                    <a:lnTo>
                      <a:pt x="12" y="276"/>
                    </a:lnTo>
                    <a:lnTo>
                      <a:pt x="13" y="278"/>
                    </a:lnTo>
                    <a:lnTo>
                      <a:pt x="15" y="279"/>
                    </a:lnTo>
                    <a:lnTo>
                      <a:pt x="15" y="279"/>
                    </a:lnTo>
                    <a:lnTo>
                      <a:pt x="17" y="278"/>
                    </a:lnTo>
                    <a:lnTo>
                      <a:pt x="18" y="276"/>
                    </a:lnTo>
                    <a:lnTo>
                      <a:pt x="18" y="276"/>
                    </a:lnTo>
                    <a:lnTo>
                      <a:pt x="17" y="274"/>
                    </a:lnTo>
                    <a:lnTo>
                      <a:pt x="15" y="273"/>
                    </a:lnTo>
                    <a:lnTo>
                      <a:pt x="15" y="273"/>
                    </a:lnTo>
                    <a:close/>
                    <a:moveTo>
                      <a:pt x="48" y="273"/>
                    </a:moveTo>
                    <a:lnTo>
                      <a:pt x="48" y="273"/>
                    </a:lnTo>
                    <a:lnTo>
                      <a:pt x="47" y="274"/>
                    </a:lnTo>
                    <a:lnTo>
                      <a:pt x="46" y="276"/>
                    </a:lnTo>
                    <a:lnTo>
                      <a:pt x="46" y="276"/>
                    </a:lnTo>
                    <a:lnTo>
                      <a:pt x="47" y="278"/>
                    </a:lnTo>
                    <a:lnTo>
                      <a:pt x="48" y="279"/>
                    </a:lnTo>
                    <a:lnTo>
                      <a:pt x="48" y="279"/>
                    </a:lnTo>
                    <a:lnTo>
                      <a:pt x="50" y="278"/>
                    </a:lnTo>
                    <a:lnTo>
                      <a:pt x="51" y="276"/>
                    </a:lnTo>
                    <a:lnTo>
                      <a:pt x="51" y="276"/>
                    </a:lnTo>
                    <a:lnTo>
                      <a:pt x="50" y="274"/>
                    </a:lnTo>
                    <a:lnTo>
                      <a:pt x="48" y="273"/>
                    </a:lnTo>
                    <a:lnTo>
                      <a:pt x="48" y="273"/>
                    </a:lnTo>
                    <a:close/>
                    <a:moveTo>
                      <a:pt x="4" y="273"/>
                    </a:moveTo>
                    <a:lnTo>
                      <a:pt x="4" y="273"/>
                    </a:lnTo>
                    <a:lnTo>
                      <a:pt x="1" y="274"/>
                    </a:lnTo>
                    <a:lnTo>
                      <a:pt x="1" y="276"/>
                    </a:lnTo>
                    <a:lnTo>
                      <a:pt x="1" y="276"/>
                    </a:lnTo>
                    <a:lnTo>
                      <a:pt x="1" y="278"/>
                    </a:lnTo>
                    <a:lnTo>
                      <a:pt x="4" y="279"/>
                    </a:lnTo>
                    <a:lnTo>
                      <a:pt x="4" y="279"/>
                    </a:lnTo>
                    <a:lnTo>
                      <a:pt x="6" y="278"/>
                    </a:lnTo>
                    <a:lnTo>
                      <a:pt x="7" y="276"/>
                    </a:lnTo>
                    <a:lnTo>
                      <a:pt x="7" y="276"/>
                    </a:lnTo>
                    <a:lnTo>
                      <a:pt x="6" y="274"/>
                    </a:lnTo>
                    <a:lnTo>
                      <a:pt x="4" y="273"/>
                    </a:lnTo>
                    <a:lnTo>
                      <a:pt x="4" y="273"/>
                    </a:lnTo>
                    <a:close/>
                    <a:moveTo>
                      <a:pt x="37" y="273"/>
                    </a:moveTo>
                    <a:lnTo>
                      <a:pt x="37" y="273"/>
                    </a:lnTo>
                    <a:lnTo>
                      <a:pt x="35" y="274"/>
                    </a:lnTo>
                    <a:lnTo>
                      <a:pt x="34" y="276"/>
                    </a:lnTo>
                    <a:lnTo>
                      <a:pt x="34" y="276"/>
                    </a:lnTo>
                    <a:lnTo>
                      <a:pt x="35" y="278"/>
                    </a:lnTo>
                    <a:lnTo>
                      <a:pt x="37" y="279"/>
                    </a:lnTo>
                    <a:lnTo>
                      <a:pt x="37" y="279"/>
                    </a:lnTo>
                    <a:lnTo>
                      <a:pt x="40" y="278"/>
                    </a:lnTo>
                    <a:lnTo>
                      <a:pt x="40" y="276"/>
                    </a:lnTo>
                    <a:lnTo>
                      <a:pt x="40" y="276"/>
                    </a:lnTo>
                    <a:lnTo>
                      <a:pt x="40" y="274"/>
                    </a:lnTo>
                    <a:lnTo>
                      <a:pt x="37" y="273"/>
                    </a:lnTo>
                    <a:lnTo>
                      <a:pt x="37" y="273"/>
                    </a:lnTo>
                    <a:close/>
                    <a:moveTo>
                      <a:pt x="26" y="273"/>
                    </a:moveTo>
                    <a:lnTo>
                      <a:pt x="26" y="273"/>
                    </a:lnTo>
                    <a:lnTo>
                      <a:pt x="24" y="274"/>
                    </a:lnTo>
                    <a:lnTo>
                      <a:pt x="23" y="276"/>
                    </a:lnTo>
                    <a:lnTo>
                      <a:pt x="23" y="276"/>
                    </a:lnTo>
                    <a:lnTo>
                      <a:pt x="24" y="278"/>
                    </a:lnTo>
                    <a:lnTo>
                      <a:pt x="26" y="279"/>
                    </a:lnTo>
                    <a:lnTo>
                      <a:pt x="26" y="279"/>
                    </a:lnTo>
                    <a:lnTo>
                      <a:pt x="28" y="278"/>
                    </a:lnTo>
                    <a:lnTo>
                      <a:pt x="29" y="276"/>
                    </a:lnTo>
                    <a:lnTo>
                      <a:pt x="29" y="276"/>
                    </a:lnTo>
                    <a:lnTo>
                      <a:pt x="28" y="274"/>
                    </a:lnTo>
                    <a:lnTo>
                      <a:pt x="26" y="273"/>
                    </a:lnTo>
                    <a:lnTo>
                      <a:pt x="26" y="2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77749" tIns="238875" rIns="477749" bIns="238875" numCol="1" anchor="t" anchorCtr="0" compatLnSpc="1">
                <a:prstTxWarp prst="textNoShape">
                  <a:avLst/>
                </a:prstTxWarp>
              </a:bodyPr>
              <a:lstStyle/>
              <a:p>
                <a:pPr defTabSz="4777965">
                  <a:defRPr/>
                </a:pPr>
                <a:endParaRPr lang="zh-CN" altLang="en-US" sz="1998" kern="0">
                  <a:solidFill>
                    <a:srgbClr val="1D1D1A"/>
                  </a:solidFill>
                  <a:latin typeface="+mj-lt"/>
                  <a:ea typeface="微软雅黑" panose="020B0503020204020204" pitchFamily="34" charset="-122"/>
                  <a:cs typeface="Arial" panose="020B0604020202020204" pitchFamily="34" charset="0"/>
                </a:endParaRPr>
              </a:p>
            </p:txBody>
          </p:sp>
          <p:sp>
            <p:nvSpPr>
              <p:cNvPr id="126" name="Freeform 1278">
                <a:extLst>
                  <a:ext uri="{FF2B5EF4-FFF2-40B4-BE49-F238E27FC236}">
                    <a16:creationId xmlns:a16="http://schemas.microsoft.com/office/drawing/2014/main" id="{4FBC8442-126B-D9E2-4DE7-B7D7BF9D379E}"/>
                  </a:ext>
                </a:extLst>
              </p:cNvPr>
              <p:cNvSpPr>
                <a:spLocks noEditPoints="1"/>
              </p:cNvSpPr>
              <p:nvPr/>
            </p:nvSpPr>
            <p:spPr bwMode="auto">
              <a:xfrm>
                <a:off x="1224817" y="3818587"/>
                <a:ext cx="327025" cy="796925"/>
              </a:xfrm>
              <a:custGeom>
                <a:avLst/>
                <a:gdLst>
                  <a:gd name="T0" fmla="*/ 205 w 206"/>
                  <a:gd name="T1" fmla="*/ 2 h 502"/>
                  <a:gd name="T2" fmla="*/ 204 w 206"/>
                  <a:gd name="T3" fmla="*/ 1 h 502"/>
                  <a:gd name="T4" fmla="*/ 3 w 206"/>
                  <a:gd name="T5" fmla="*/ 0 h 502"/>
                  <a:gd name="T6" fmla="*/ 1 w 206"/>
                  <a:gd name="T7" fmla="*/ 1 h 502"/>
                  <a:gd name="T8" fmla="*/ 0 w 206"/>
                  <a:gd name="T9" fmla="*/ 3 h 502"/>
                  <a:gd name="T10" fmla="*/ 0 w 206"/>
                  <a:gd name="T11" fmla="*/ 499 h 502"/>
                  <a:gd name="T12" fmla="*/ 1 w 206"/>
                  <a:gd name="T13" fmla="*/ 501 h 502"/>
                  <a:gd name="T14" fmla="*/ 3 w 206"/>
                  <a:gd name="T15" fmla="*/ 502 h 502"/>
                  <a:gd name="T16" fmla="*/ 203 w 206"/>
                  <a:gd name="T17" fmla="*/ 502 h 502"/>
                  <a:gd name="T18" fmla="*/ 205 w 206"/>
                  <a:gd name="T19" fmla="*/ 501 h 502"/>
                  <a:gd name="T20" fmla="*/ 206 w 206"/>
                  <a:gd name="T21" fmla="*/ 499 h 502"/>
                  <a:gd name="T22" fmla="*/ 21 w 206"/>
                  <a:gd name="T23" fmla="*/ 480 h 502"/>
                  <a:gd name="T24" fmla="*/ 185 w 206"/>
                  <a:gd name="T25" fmla="*/ 473 h 502"/>
                  <a:gd name="T26" fmla="*/ 185 w 206"/>
                  <a:gd name="T27" fmla="*/ 480 h 502"/>
                  <a:gd name="T28" fmla="*/ 18 w 206"/>
                  <a:gd name="T29" fmla="*/ 460 h 502"/>
                  <a:gd name="T30" fmla="*/ 187 w 206"/>
                  <a:gd name="T31" fmla="*/ 457 h 502"/>
                  <a:gd name="T32" fmla="*/ 185 w 206"/>
                  <a:gd name="T33" fmla="*/ 448 h 502"/>
                  <a:gd name="T34" fmla="*/ 19 w 206"/>
                  <a:gd name="T35" fmla="*/ 441 h 502"/>
                  <a:gd name="T36" fmla="*/ 188 w 206"/>
                  <a:gd name="T37" fmla="*/ 444 h 502"/>
                  <a:gd name="T38" fmla="*/ 84 w 206"/>
                  <a:gd name="T39" fmla="*/ 389 h 502"/>
                  <a:gd name="T40" fmla="*/ 99 w 206"/>
                  <a:gd name="T41" fmla="*/ 375 h 502"/>
                  <a:gd name="T42" fmla="*/ 116 w 206"/>
                  <a:gd name="T43" fmla="*/ 380 h 502"/>
                  <a:gd name="T44" fmla="*/ 122 w 206"/>
                  <a:gd name="T45" fmla="*/ 397 h 502"/>
                  <a:gd name="T46" fmla="*/ 107 w 206"/>
                  <a:gd name="T47" fmla="*/ 412 h 502"/>
                  <a:gd name="T48" fmla="*/ 89 w 206"/>
                  <a:gd name="T49" fmla="*/ 407 h 502"/>
                  <a:gd name="T50" fmla="*/ 191 w 206"/>
                  <a:gd name="T51" fmla="*/ 328 h 502"/>
                  <a:gd name="T52" fmla="*/ 21 w 206"/>
                  <a:gd name="T53" fmla="*/ 334 h 502"/>
                  <a:gd name="T54" fmla="*/ 15 w 206"/>
                  <a:gd name="T55" fmla="*/ 305 h 502"/>
                  <a:gd name="T56" fmla="*/ 185 w 206"/>
                  <a:gd name="T57" fmla="*/ 299 h 502"/>
                  <a:gd name="T58" fmla="*/ 191 w 206"/>
                  <a:gd name="T59" fmla="*/ 328 h 502"/>
                  <a:gd name="T60" fmla="*/ 185 w 206"/>
                  <a:gd name="T61" fmla="*/ 288 h 502"/>
                  <a:gd name="T62" fmla="*/ 15 w 206"/>
                  <a:gd name="T63" fmla="*/ 282 h 502"/>
                  <a:gd name="T64" fmla="*/ 21 w 206"/>
                  <a:gd name="T65" fmla="*/ 254 h 502"/>
                  <a:gd name="T66" fmla="*/ 191 w 206"/>
                  <a:gd name="T67" fmla="*/ 260 h 502"/>
                  <a:gd name="T68" fmla="*/ 187 w 206"/>
                  <a:gd name="T69" fmla="*/ 242 h 502"/>
                  <a:gd name="T70" fmla="*/ 15 w 206"/>
                  <a:gd name="T71" fmla="*/ 239 h 502"/>
                  <a:gd name="T72" fmla="*/ 18 w 206"/>
                  <a:gd name="T73" fmla="*/ 208 h 502"/>
                  <a:gd name="T74" fmla="*/ 190 w 206"/>
                  <a:gd name="T75" fmla="*/ 211 h 502"/>
                  <a:gd name="T76" fmla="*/ 189 w 206"/>
                  <a:gd name="T77" fmla="*/ 195 h 502"/>
                  <a:gd name="T78" fmla="*/ 17 w 206"/>
                  <a:gd name="T79" fmla="*/ 195 h 502"/>
                  <a:gd name="T80" fmla="*/ 17 w 206"/>
                  <a:gd name="T81" fmla="*/ 164 h 502"/>
                  <a:gd name="T82" fmla="*/ 189 w 206"/>
                  <a:gd name="T83" fmla="*/ 164 h 502"/>
                  <a:gd name="T84" fmla="*/ 190 w 206"/>
                  <a:gd name="T85" fmla="*/ 148 h 502"/>
                  <a:gd name="T86" fmla="*/ 18 w 206"/>
                  <a:gd name="T87" fmla="*/ 151 h 502"/>
                  <a:gd name="T88" fmla="*/ 15 w 206"/>
                  <a:gd name="T89" fmla="*/ 121 h 502"/>
                  <a:gd name="T90" fmla="*/ 187 w 206"/>
                  <a:gd name="T91" fmla="*/ 118 h 502"/>
                  <a:gd name="T92" fmla="*/ 191 w 206"/>
                  <a:gd name="T93" fmla="*/ 100 h 502"/>
                  <a:gd name="T94" fmla="*/ 21 w 206"/>
                  <a:gd name="T95" fmla="*/ 106 h 502"/>
                  <a:gd name="T96" fmla="*/ 15 w 206"/>
                  <a:gd name="T97" fmla="*/ 78 h 502"/>
                  <a:gd name="T98" fmla="*/ 185 w 206"/>
                  <a:gd name="T99" fmla="*/ 72 h 502"/>
                  <a:gd name="T100" fmla="*/ 191 w 206"/>
                  <a:gd name="T101" fmla="*/ 55 h 502"/>
                  <a:gd name="T102" fmla="*/ 21 w 206"/>
                  <a:gd name="T103" fmla="*/ 60 h 502"/>
                  <a:gd name="T104" fmla="*/ 15 w 206"/>
                  <a:gd name="T105" fmla="*/ 32 h 502"/>
                  <a:gd name="T106" fmla="*/ 185 w 206"/>
                  <a:gd name="T107" fmla="*/ 26 h 502"/>
                  <a:gd name="T108" fmla="*/ 191 w 206"/>
                  <a:gd name="T109" fmla="*/ 55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6" h="502">
                    <a:moveTo>
                      <a:pt x="206" y="4"/>
                    </a:moveTo>
                    <a:lnTo>
                      <a:pt x="206" y="4"/>
                    </a:lnTo>
                    <a:lnTo>
                      <a:pt x="206" y="3"/>
                    </a:lnTo>
                    <a:lnTo>
                      <a:pt x="206" y="3"/>
                    </a:lnTo>
                    <a:lnTo>
                      <a:pt x="206" y="3"/>
                    </a:lnTo>
                    <a:lnTo>
                      <a:pt x="205" y="2"/>
                    </a:lnTo>
                    <a:lnTo>
                      <a:pt x="205" y="2"/>
                    </a:lnTo>
                    <a:lnTo>
                      <a:pt x="205" y="2"/>
                    </a:lnTo>
                    <a:lnTo>
                      <a:pt x="205" y="1"/>
                    </a:lnTo>
                    <a:lnTo>
                      <a:pt x="204" y="1"/>
                    </a:lnTo>
                    <a:lnTo>
                      <a:pt x="204" y="1"/>
                    </a:lnTo>
                    <a:lnTo>
                      <a:pt x="204" y="1"/>
                    </a:lnTo>
                    <a:lnTo>
                      <a:pt x="203" y="1"/>
                    </a:lnTo>
                    <a:lnTo>
                      <a:pt x="203" y="0"/>
                    </a:lnTo>
                    <a:lnTo>
                      <a:pt x="202" y="0"/>
                    </a:lnTo>
                    <a:lnTo>
                      <a:pt x="202" y="0"/>
                    </a:lnTo>
                    <a:lnTo>
                      <a:pt x="4" y="0"/>
                    </a:lnTo>
                    <a:lnTo>
                      <a:pt x="3" y="0"/>
                    </a:lnTo>
                    <a:lnTo>
                      <a:pt x="3" y="0"/>
                    </a:lnTo>
                    <a:lnTo>
                      <a:pt x="3" y="1"/>
                    </a:lnTo>
                    <a:lnTo>
                      <a:pt x="2" y="1"/>
                    </a:lnTo>
                    <a:lnTo>
                      <a:pt x="2" y="1"/>
                    </a:lnTo>
                    <a:lnTo>
                      <a:pt x="1" y="1"/>
                    </a:lnTo>
                    <a:lnTo>
                      <a:pt x="1" y="1"/>
                    </a:lnTo>
                    <a:lnTo>
                      <a:pt x="1" y="2"/>
                    </a:lnTo>
                    <a:lnTo>
                      <a:pt x="1" y="2"/>
                    </a:lnTo>
                    <a:lnTo>
                      <a:pt x="0" y="2"/>
                    </a:lnTo>
                    <a:lnTo>
                      <a:pt x="0" y="3"/>
                    </a:lnTo>
                    <a:lnTo>
                      <a:pt x="0" y="3"/>
                    </a:lnTo>
                    <a:lnTo>
                      <a:pt x="0" y="3"/>
                    </a:lnTo>
                    <a:lnTo>
                      <a:pt x="0" y="4"/>
                    </a:lnTo>
                    <a:lnTo>
                      <a:pt x="0" y="4"/>
                    </a:lnTo>
                    <a:lnTo>
                      <a:pt x="0" y="5"/>
                    </a:lnTo>
                    <a:lnTo>
                      <a:pt x="0" y="498"/>
                    </a:lnTo>
                    <a:lnTo>
                      <a:pt x="0" y="499"/>
                    </a:lnTo>
                    <a:lnTo>
                      <a:pt x="0" y="499"/>
                    </a:lnTo>
                    <a:lnTo>
                      <a:pt x="0" y="500"/>
                    </a:lnTo>
                    <a:lnTo>
                      <a:pt x="0" y="500"/>
                    </a:lnTo>
                    <a:lnTo>
                      <a:pt x="0" y="500"/>
                    </a:lnTo>
                    <a:lnTo>
                      <a:pt x="0" y="501"/>
                    </a:lnTo>
                    <a:lnTo>
                      <a:pt x="1" y="501"/>
                    </a:lnTo>
                    <a:lnTo>
                      <a:pt x="1" y="501"/>
                    </a:lnTo>
                    <a:lnTo>
                      <a:pt x="1" y="502"/>
                    </a:lnTo>
                    <a:lnTo>
                      <a:pt x="1" y="502"/>
                    </a:lnTo>
                    <a:lnTo>
                      <a:pt x="2" y="502"/>
                    </a:lnTo>
                    <a:lnTo>
                      <a:pt x="2" y="502"/>
                    </a:lnTo>
                    <a:lnTo>
                      <a:pt x="3" y="502"/>
                    </a:lnTo>
                    <a:lnTo>
                      <a:pt x="3" y="502"/>
                    </a:lnTo>
                    <a:lnTo>
                      <a:pt x="3" y="502"/>
                    </a:lnTo>
                    <a:lnTo>
                      <a:pt x="4" y="502"/>
                    </a:lnTo>
                    <a:lnTo>
                      <a:pt x="202" y="502"/>
                    </a:lnTo>
                    <a:lnTo>
                      <a:pt x="202" y="502"/>
                    </a:lnTo>
                    <a:lnTo>
                      <a:pt x="203" y="502"/>
                    </a:lnTo>
                    <a:lnTo>
                      <a:pt x="203" y="502"/>
                    </a:lnTo>
                    <a:lnTo>
                      <a:pt x="204" y="502"/>
                    </a:lnTo>
                    <a:lnTo>
                      <a:pt x="204" y="502"/>
                    </a:lnTo>
                    <a:lnTo>
                      <a:pt x="204" y="502"/>
                    </a:lnTo>
                    <a:lnTo>
                      <a:pt x="205" y="502"/>
                    </a:lnTo>
                    <a:lnTo>
                      <a:pt x="205" y="501"/>
                    </a:lnTo>
                    <a:lnTo>
                      <a:pt x="205" y="501"/>
                    </a:lnTo>
                    <a:lnTo>
                      <a:pt x="205" y="501"/>
                    </a:lnTo>
                    <a:lnTo>
                      <a:pt x="206" y="500"/>
                    </a:lnTo>
                    <a:lnTo>
                      <a:pt x="206" y="500"/>
                    </a:lnTo>
                    <a:lnTo>
                      <a:pt x="206" y="500"/>
                    </a:lnTo>
                    <a:lnTo>
                      <a:pt x="206" y="499"/>
                    </a:lnTo>
                    <a:lnTo>
                      <a:pt x="206" y="499"/>
                    </a:lnTo>
                    <a:lnTo>
                      <a:pt x="206" y="498"/>
                    </a:lnTo>
                    <a:lnTo>
                      <a:pt x="206" y="5"/>
                    </a:lnTo>
                    <a:lnTo>
                      <a:pt x="206" y="4"/>
                    </a:lnTo>
                    <a:close/>
                    <a:moveTo>
                      <a:pt x="185" y="480"/>
                    </a:moveTo>
                    <a:lnTo>
                      <a:pt x="21" y="480"/>
                    </a:lnTo>
                    <a:lnTo>
                      <a:pt x="21" y="480"/>
                    </a:lnTo>
                    <a:lnTo>
                      <a:pt x="19" y="479"/>
                    </a:lnTo>
                    <a:lnTo>
                      <a:pt x="18" y="477"/>
                    </a:lnTo>
                    <a:lnTo>
                      <a:pt x="18" y="477"/>
                    </a:lnTo>
                    <a:lnTo>
                      <a:pt x="19" y="474"/>
                    </a:lnTo>
                    <a:lnTo>
                      <a:pt x="21" y="473"/>
                    </a:lnTo>
                    <a:lnTo>
                      <a:pt x="185" y="473"/>
                    </a:lnTo>
                    <a:lnTo>
                      <a:pt x="185" y="473"/>
                    </a:lnTo>
                    <a:lnTo>
                      <a:pt x="187" y="474"/>
                    </a:lnTo>
                    <a:lnTo>
                      <a:pt x="188" y="477"/>
                    </a:lnTo>
                    <a:lnTo>
                      <a:pt x="188" y="477"/>
                    </a:lnTo>
                    <a:lnTo>
                      <a:pt x="187" y="479"/>
                    </a:lnTo>
                    <a:lnTo>
                      <a:pt x="185" y="480"/>
                    </a:lnTo>
                    <a:lnTo>
                      <a:pt x="185" y="480"/>
                    </a:lnTo>
                    <a:close/>
                    <a:moveTo>
                      <a:pt x="185" y="465"/>
                    </a:moveTo>
                    <a:lnTo>
                      <a:pt x="21" y="465"/>
                    </a:lnTo>
                    <a:lnTo>
                      <a:pt x="21" y="465"/>
                    </a:lnTo>
                    <a:lnTo>
                      <a:pt x="19" y="463"/>
                    </a:lnTo>
                    <a:lnTo>
                      <a:pt x="18" y="460"/>
                    </a:lnTo>
                    <a:lnTo>
                      <a:pt x="18" y="460"/>
                    </a:lnTo>
                    <a:lnTo>
                      <a:pt x="19" y="457"/>
                    </a:lnTo>
                    <a:lnTo>
                      <a:pt x="21" y="456"/>
                    </a:lnTo>
                    <a:lnTo>
                      <a:pt x="185" y="456"/>
                    </a:lnTo>
                    <a:lnTo>
                      <a:pt x="185" y="456"/>
                    </a:lnTo>
                    <a:lnTo>
                      <a:pt x="187" y="457"/>
                    </a:lnTo>
                    <a:lnTo>
                      <a:pt x="188" y="460"/>
                    </a:lnTo>
                    <a:lnTo>
                      <a:pt x="188" y="460"/>
                    </a:lnTo>
                    <a:lnTo>
                      <a:pt x="187" y="463"/>
                    </a:lnTo>
                    <a:lnTo>
                      <a:pt x="185" y="465"/>
                    </a:lnTo>
                    <a:lnTo>
                      <a:pt x="185" y="465"/>
                    </a:lnTo>
                    <a:close/>
                    <a:moveTo>
                      <a:pt x="185" y="448"/>
                    </a:moveTo>
                    <a:lnTo>
                      <a:pt x="21" y="448"/>
                    </a:lnTo>
                    <a:lnTo>
                      <a:pt x="21" y="448"/>
                    </a:lnTo>
                    <a:lnTo>
                      <a:pt x="19" y="447"/>
                    </a:lnTo>
                    <a:lnTo>
                      <a:pt x="18" y="444"/>
                    </a:lnTo>
                    <a:lnTo>
                      <a:pt x="18" y="444"/>
                    </a:lnTo>
                    <a:lnTo>
                      <a:pt x="19" y="441"/>
                    </a:lnTo>
                    <a:lnTo>
                      <a:pt x="21" y="440"/>
                    </a:lnTo>
                    <a:lnTo>
                      <a:pt x="185" y="440"/>
                    </a:lnTo>
                    <a:lnTo>
                      <a:pt x="185" y="440"/>
                    </a:lnTo>
                    <a:lnTo>
                      <a:pt x="187" y="441"/>
                    </a:lnTo>
                    <a:lnTo>
                      <a:pt x="188" y="444"/>
                    </a:lnTo>
                    <a:lnTo>
                      <a:pt x="188" y="444"/>
                    </a:lnTo>
                    <a:lnTo>
                      <a:pt x="187" y="447"/>
                    </a:lnTo>
                    <a:lnTo>
                      <a:pt x="185" y="448"/>
                    </a:lnTo>
                    <a:lnTo>
                      <a:pt x="185" y="448"/>
                    </a:lnTo>
                    <a:close/>
                    <a:moveTo>
                      <a:pt x="84" y="394"/>
                    </a:moveTo>
                    <a:lnTo>
                      <a:pt x="84" y="394"/>
                    </a:lnTo>
                    <a:lnTo>
                      <a:pt x="84" y="389"/>
                    </a:lnTo>
                    <a:lnTo>
                      <a:pt x="85" y="386"/>
                    </a:lnTo>
                    <a:lnTo>
                      <a:pt x="87" y="382"/>
                    </a:lnTo>
                    <a:lnTo>
                      <a:pt x="89" y="380"/>
                    </a:lnTo>
                    <a:lnTo>
                      <a:pt x="92" y="377"/>
                    </a:lnTo>
                    <a:lnTo>
                      <a:pt x="95" y="376"/>
                    </a:lnTo>
                    <a:lnTo>
                      <a:pt x="99" y="375"/>
                    </a:lnTo>
                    <a:lnTo>
                      <a:pt x="103" y="374"/>
                    </a:lnTo>
                    <a:lnTo>
                      <a:pt x="103" y="374"/>
                    </a:lnTo>
                    <a:lnTo>
                      <a:pt x="107" y="375"/>
                    </a:lnTo>
                    <a:lnTo>
                      <a:pt x="111" y="376"/>
                    </a:lnTo>
                    <a:lnTo>
                      <a:pt x="114" y="377"/>
                    </a:lnTo>
                    <a:lnTo>
                      <a:pt x="116" y="380"/>
                    </a:lnTo>
                    <a:lnTo>
                      <a:pt x="119" y="382"/>
                    </a:lnTo>
                    <a:lnTo>
                      <a:pt x="120" y="386"/>
                    </a:lnTo>
                    <a:lnTo>
                      <a:pt x="122" y="389"/>
                    </a:lnTo>
                    <a:lnTo>
                      <a:pt x="122" y="394"/>
                    </a:lnTo>
                    <a:lnTo>
                      <a:pt x="122" y="394"/>
                    </a:lnTo>
                    <a:lnTo>
                      <a:pt x="122" y="397"/>
                    </a:lnTo>
                    <a:lnTo>
                      <a:pt x="120" y="401"/>
                    </a:lnTo>
                    <a:lnTo>
                      <a:pt x="119" y="404"/>
                    </a:lnTo>
                    <a:lnTo>
                      <a:pt x="116" y="407"/>
                    </a:lnTo>
                    <a:lnTo>
                      <a:pt x="114" y="409"/>
                    </a:lnTo>
                    <a:lnTo>
                      <a:pt x="111" y="411"/>
                    </a:lnTo>
                    <a:lnTo>
                      <a:pt x="107" y="412"/>
                    </a:lnTo>
                    <a:lnTo>
                      <a:pt x="103" y="412"/>
                    </a:lnTo>
                    <a:lnTo>
                      <a:pt x="103" y="412"/>
                    </a:lnTo>
                    <a:lnTo>
                      <a:pt x="99" y="412"/>
                    </a:lnTo>
                    <a:lnTo>
                      <a:pt x="95" y="411"/>
                    </a:lnTo>
                    <a:lnTo>
                      <a:pt x="92" y="409"/>
                    </a:lnTo>
                    <a:lnTo>
                      <a:pt x="89" y="407"/>
                    </a:lnTo>
                    <a:lnTo>
                      <a:pt x="87" y="404"/>
                    </a:lnTo>
                    <a:lnTo>
                      <a:pt x="85" y="401"/>
                    </a:lnTo>
                    <a:lnTo>
                      <a:pt x="84" y="397"/>
                    </a:lnTo>
                    <a:lnTo>
                      <a:pt x="84" y="394"/>
                    </a:lnTo>
                    <a:lnTo>
                      <a:pt x="84" y="394"/>
                    </a:lnTo>
                    <a:close/>
                    <a:moveTo>
                      <a:pt x="191" y="328"/>
                    </a:moveTo>
                    <a:lnTo>
                      <a:pt x="191" y="328"/>
                    </a:lnTo>
                    <a:lnTo>
                      <a:pt x="190" y="330"/>
                    </a:lnTo>
                    <a:lnTo>
                      <a:pt x="189" y="332"/>
                    </a:lnTo>
                    <a:lnTo>
                      <a:pt x="187" y="333"/>
                    </a:lnTo>
                    <a:lnTo>
                      <a:pt x="185" y="334"/>
                    </a:lnTo>
                    <a:lnTo>
                      <a:pt x="21" y="334"/>
                    </a:lnTo>
                    <a:lnTo>
                      <a:pt x="21" y="334"/>
                    </a:lnTo>
                    <a:lnTo>
                      <a:pt x="18" y="333"/>
                    </a:lnTo>
                    <a:lnTo>
                      <a:pt x="17" y="332"/>
                    </a:lnTo>
                    <a:lnTo>
                      <a:pt x="15" y="330"/>
                    </a:lnTo>
                    <a:lnTo>
                      <a:pt x="15" y="328"/>
                    </a:lnTo>
                    <a:lnTo>
                      <a:pt x="15" y="305"/>
                    </a:lnTo>
                    <a:lnTo>
                      <a:pt x="15" y="305"/>
                    </a:lnTo>
                    <a:lnTo>
                      <a:pt x="15" y="303"/>
                    </a:lnTo>
                    <a:lnTo>
                      <a:pt x="17" y="301"/>
                    </a:lnTo>
                    <a:lnTo>
                      <a:pt x="18" y="300"/>
                    </a:lnTo>
                    <a:lnTo>
                      <a:pt x="21" y="299"/>
                    </a:lnTo>
                    <a:lnTo>
                      <a:pt x="185" y="299"/>
                    </a:lnTo>
                    <a:lnTo>
                      <a:pt x="185" y="299"/>
                    </a:lnTo>
                    <a:lnTo>
                      <a:pt x="187" y="300"/>
                    </a:lnTo>
                    <a:lnTo>
                      <a:pt x="189" y="301"/>
                    </a:lnTo>
                    <a:lnTo>
                      <a:pt x="190" y="303"/>
                    </a:lnTo>
                    <a:lnTo>
                      <a:pt x="191" y="305"/>
                    </a:lnTo>
                    <a:lnTo>
                      <a:pt x="191" y="328"/>
                    </a:lnTo>
                    <a:close/>
                    <a:moveTo>
                      <a:pt x="191" y="282"/>
                    </a:moveTo>
                    <a:lnTo>
                      <a:pt x="191" y="282"/>
                    </a:lnTo>
                    <a:lnTo>
                      <a:pt x="190" y="285"/>
                    </a:lnTo>
                    <a:lnTo>
                      <a:pt x="189" y="287"/>
                    </a:lnTo>
                    <a:lnTo>
                      <a:pt x="187" y="288"/>
                    </a:lnTo>
                    <a:lnTo>
                      <a:pt x="185" y="288"/>
                    </a:lnTo>
                    <a:lnTo>
                      <a:pt x="21" y="288"/>
                    </a:lnTo>
                    <a:lnTo>
                      <a:pt x="21" y="288"/>
                    </a:lnTo>
                    <a:lnTo>
                      <a:pt x="18" y="288"/>
                    </a:lnTo>
                    <a:lnTo>
                      <a:pt x="17" y="287"/>
                    </a:lnTo>
                    <a:lnTo>
                      <a:pt x="15" y="285"/>
                    </a:lnTo>
                    <a:lnTo>
                      <a:pt x="15" y="282"/>
                    </a:lnTo>
                    <a:lnTo>
                      <a:pt x="15" y="260"/>
                    </a:lnTo>
                    <a:lnTo>
                      <a:pt x="15" y="260"/>
                    </a:lnTo>
                    <a:lnTo>
                      <a:pt x="15" y="258"/>
                    </a:lnTo>
                    <a:lnTo>
                      <a:pt x="17" y="256"/>
                    </a:lnTo>
                    <a:lnTo>
                      <a:pt x="18" y="255"/>
                    </a:lnTo>
                    <a:lnTo>
                      <a:pt x="21" y="254"/>
                    </a:lnTo>
                    <a:lnTo>
                      <a:pt x="185" y="254"/>
                    </a:lnTo>
                    <a:lnTo>
                      <a:pt x="185" y="254"/>
                    </a:lnTo>
                    <a:lnTo>
                      <a:pt x="187" y="255"/>
                    </a:lnTo>
                    <a:lnTo>
                      <a:pt x="189" y="256"/>
                    </a:lnTo>
                    <a:lnTo>
                      <a:pt x="190" y="258"/>
                    </a:lnTo>
                    <a:lnTo>
                      <a:pt x="191" y="260"/>
                    </a:lnTo>
                    <a:lnTo>
                      <a:pt x="191" y="282"/>
                    </a:lnTo>
                    <a:close/>
                    <a:moveTo>
                      <a:pt x="191" y="236"/>
                    </a:moveTo>
                    <a:lnTo>
                      <a:pt x="191" y="236"/>
                    </a:lnTo>
                    <a:lnTo>
                      <a:pt x="190" y="239"/>
                    </a:lnTo>
                    <a:lnTo>
                      <a:pt x="189" y="240"/>
                    </a:lnTo>
                    <a:lnTo>
                      <a:pt x="187" y="242"/>
                    </a:lnTo>
                    <a:lnTo>
                      <a:pt x="185" y="242"/>
                    </a:lnTo>
                    <a:lnTo>
                      <a:pt x="21" y="242"/>
                    </a:lnTo>
                    <a:lnTo>
                      <a:pt x="21" y="242"/>
                    </a:lnTo>
                    <a:lnTo>
                      <a:pt x="18" y="242"/>
                    </a:lnTo>
                    <a:lnTo>
                      <a:pt x="17" y="240"/>
                    </a:lnTo>
                    <a:lnTo>
                      <a:pt x="15" y="239"/>
                    </a:lnTo>
                    <a:lnTo>
                      <a:pt x="15" y="236"/>
                    </a:lnTo>
                    <a:lnTo>
                      <a:pt x="15" y="215"/>
                    </a:lnTo>
                    <a:lnTo>
                      <a:pt x="15" y="215"/>
                    </a:lnTo>
                    <a:lnTo>
                      <a:pt x="15" y="211"/>
                    </a:lnTo>
                    <a:lnTo>
                      <a:pt x="17" y="210"/>
                    </a:lnTo>
                    <a:lnTo>
                      <a:pt x="18" y="208"/>
                    </a:lnTo>
                    <a:lnTo>
                      <a:pt x="21" y="208"/>
                    </a:lnTo>
                    <a:lnTo>
                      <a:pt x="185" y="208"/>
                    </a:lnTo>
                    <a:lnTo>
                      <a:pt x="185" y="208"/>
                    </a:lnTo>
                    <a:lnTo>
                      <a:pt x="187" y="208"/>
                    </a:lnTo>
                    <a:lnTo>
                      <a:pt x="189" y="210"/>
                    </a:lnTo>
                    <a:lnTo>
                      <a:pt x="190" y="211"/>
                    </a:lnTo>
                    <a:lnTo>
                      <a:pt x="191" y="215"/>
                    </a:lnTo>
                    <a:lnTo>
                      <a:pt x="191" y="236"/>
                    </a:lnTo>
                    <a:close/>
                    <a:moveTo>
                      <a:pt x="191" y="191"/>
                    </a:moveTo>
                    <a:lnTo>
                      <a:pt x="191" y="191"/>
                    </a:lnTo>
                    <a:lnTo>
                      <a:pt x="190" y="193"/>
                    </a:lnTo>
                    <a:lnTo>
                      <a:pt x="189" y="195"/>
                    </a:lnTo>
                    <a:lnTo>
                      <a:pt x="187" y="196"/>
                    </a:lnTo>
                    <a:lnTo>
                      <a:pt x="185" y="197"/>
                    </a:lnTo>
                    <a:lnTo>
                      <a:pt x="21" y="197"/>
                    </a:lnTo>
                    <a:lnTo>
                      <a:pt x="21" y="197"/>
                    </a:lnTo>
                    <a:lnTo>
                      <a:pt x="18" y="196"/>
                    </a:lnTo>
                    <a:lnTo>
                      <a:pt x="17" y="195"/>
                    </a:lnTo>
                    <a:lnTo>
                      <a:pt x="15" y="193"/>
                    </a:lnTo>
                    <a:lnTo>
                      <a:pt x="15" y="191"/>
                    </a:lnTo>
                    <a:lnTo>
                      <a:pt x="15" y="168"/>
                    </a:lnTo>
                    <a:lnTo>
                      <a:pt x="15" y="168"/>
                    </a:lnTo>
                    <a:lnTo>
                      <a:pt x="15" y="166"/>
                    </a:lnTo>
                    <a:lnTo>
                      <a:pt x="17" y="164"/>
                    </a:lnTo>
                    <a:lnTo>
                      <a:pt x="18" y="163"/>
                    </a:lnTo>
                    <a:lnTo>
                      <a:pt x="21" y="163"/>
                    </a:lnTo>
                    <a:lnTo>
                      <a:pt x="185" y="163"/>
                    </a:lnTo>
                    <a:lnTo>
                      <a:pt x="185" y="163"/>
                    </a:lnTo>
                    <a:lnTo>
                      <a:pt x="187" y="163"/>
                    </a:lnTo>
                    <a:lnTo>
                      <a:pt x="189" y="164"/>
                    </a:lnTo>
                    <a:lnTo>
                      <a:pt x="190" y="166"/>
                    </a:lnTo>
                    <a:lnTo>
                      <a:pt x="191" y="168"/>
                    </a:lnTo>
                    <a:lnTo>
                      <a:pt x="191" y="191"/>
                    </a:lnTo>
                    <a:close/>
                    <a:moveTo>
                      <a:pt x="191" y="146"/>
                    </a:moveTo>
                    <a:lnTo>
                      <a:pt x="191" y="146"/>
                    </a:lnTo>
                    <a:lnTo>
                      <a:pt x="190" y="148"/>
                    </a:lnTo>
                    <a:lnTo>
                      <a:pt x="189" y="150"/>
                    </a:lnTo>
                    <a:lnTo>
                      <a:pt x="187" y="151"/>
                    </a:lnTo>
                    <a:lnTo>
                      <a:pt x="185" y="152"/>
                    </a:lnTo>
                    <a:lnTo>
                      <a:pt x="21" y="152"/>
                    </a:lnTo>
                    <a:lnTo>
                      <a:pt x="21" y="152"/>
                    </a:lnTo>
                    <a:lnTo>
                      <a:pt x="18" y="151"/>
                    </a:lnTo>
                    <a:lnTo>
                      <a:pt x="17" y="150"/>
                    </a:lnTo>
                    <a:lnTo>
                      <a:pt x="15" y="148"/>
                    </a:lnTo>
                    <a:lnTo>
                      <a:pt x="15" y="146"/>
                    </a:lnTo>
                    <a:lnTo>
                      <a:pt x="15" y="123"/>
                    </a:lnTo>
                    <a:lnTo>
                      <a:pt x="15" y="123"/>
                    </a:lnTo>
                    <a:lnTo>
                      <a:pt x="15" y="121"/>
                    </a:lnTo>
                    <a:lnTo>
                      <a:pt x="17" y="119"/>
                    </a:lnTo>
                    <a:lnTo>
                      <a:pt x="18" y="118"/>
                    </a:lnTo>
                    <a:lnTo>
                      <a:pt x="21" y="118"/>
                    </a:lnTo>
                    <a:lnTo>
                      <a:pt x="185" y="118"/>
                    </a:lnTo>
                    <a:lnTo>
                      <a:pt x="185" y="118"/>
                    </a:lnTo>
                    <a:lnTo>
                      <a:pt x="187" y="118"/>
                    </a:lnTo>
                    <a:lnTo>
                      <a:pt x="189" y="119"/>
                    </a:lnTo>
                    <a:lnTo>
                      <a:pt x="190" y="121"/>
                    </a:lnTo>
                    <a:lnTo>
                      <a:pt x="191" y="123"/>
                    </a:lnTo>
                    <a:lnTo>
                      <a:pt x="191" y="146"/>
                    </a:lnTo>
                    <a:close/>
                    <a:moveTo>
                      <a:pt x="191" y="100"/>
                    </a:moveTo>
                    <a:lnTo>
                      <a:pt x="191" y="100"/>
                    </a:lnTo>
                    <a:lnTo>
                      <a:pt x="190" y="102"/>
                    </a:lnTo>
                    <a:lnTo>
                      <a:pt x="189" y="104"/>
                    </a:lnTo>
                    <a:lnTo>
                      <a:pt x="187" y="106"/>
                    </a:lnTo>
                    <a:lnTo>
                      <a:pt x="185" y="106"/>
                    </a:lnTo>
                    <a:lnTo>
                      <a:pt x="21" y="106"/>
                    </a:lnTo>
                    <a:lnTo>
                      <a:pt x="21" y="106"/>
                    </a:lnTo>
                    <a:lnTo>
                      <a:pt x="18" y="106"/>
                    </a:lnTo>
                    <a:lnTo>
                      <a:pt x="17" y="104"/>
                    </a:lnTo>
                    <a:lnTo>
                      <a:pt x="15" y="102"/>
                    </a:lnTo>
                    <a:lnTo>
                      <a:pt x="15" y="100"/>
                    </a:lnTo>
                    <a:lnTo>
                      <a:pt x="15" y="78"/>
                    </a:lnTo>
                    <a:lnTo>
                      <a:pt x="15" y="78"/>
                    </a:lnTo>
                    <a:lnTo>
                      <a:pt x="15" y="76"/>
                    </a:lnTo>
                    <a:lnTo>
                      <a:pt x="17" y="74"/>
                    </a:lnTo>
                    <a:lnTo>
                      <a:pt x="18" y="73"/>
                    </a:lnTo>
                    <a:lnTo>
                      <a:pt x="21" y="72"/>
                    </a:lnTo>
                    <a:lnTo>
                      <a:pt x="185" y="72"/>
                    </a:lnTo>
                    <a:lnTo>
                      <a:pt x="185" y="72"/>
                    </a:lnTo>
                    <a:lnTo>
                      <a:pt x="187" y="73"/>
                    </a:lnTo>
                    <a:lnTo>
                      <a:pt x="189" y="74"/>
                    </a:lnTo>
                    <a:lnTo>
                      <a:pt x="190" y="76"/>
                    </a:lnTo>
                    <a:lnTo>
                      <a:pt x="191" y="78"/>
                    </a:lnTo>
                    <a:lnTo>
                      <a:pt x="191" y="100"/>
                    </a:lnTo>
                    <a:close/>
                    <a:moveTo>
                      <a:pt x="191" y="55"/>
                    </a:moveTo>
                    <a:lnTo>
                      <a:pt x="191" y="55"/>
                    </a:lnTo>
                    <a:lnTo>
                      <a:pt x="190" y="57"/>
                    </a:lnTo>
                    <a:lnTo>
                      <a:pt x="189" y="59"/>
                    </a:lnTo>
                    <a:lnTo>
                      <a:pt x="187" y="60"/>
                    </a:lnTo>
                    <a:lnTo>
                      <a:pt x="185" y="60"/>
                    </a:lnTo>
                    <a:lnTo>
                      <a:pt x="21" y="60"/>
                    </a:lnTo>
                    <a:lnTo>
                      <a:pt x="21" y="60"/>
                    </a:lnTo>
                    <a:lnTo>
                      <a:pt x="18" y="60"/>
                    </a:lnTo>
                    <a:lnTo>
                      <a:pt x="17" y="59"/>
                    </a:lnTo>
                    <a:lnTo>
                      <a:pt x="15" y="57"/>
                    </a:lnTo>
                    <a:lnTo>
                      <a:pt x="15" y="55"/>
                    </a:lnTo>
                    <a:lnTo>
                      <a:pt x="15" y="32"/>
                    </a:lnTo>
                    <a:lnTo>
                      <a:pt x="15" y="32"/>
                    </a:lnTo>
                    <a:lnTo>
                      <a:pt x="15" y="30"/>
                    </a:lnTo>
                    <a:lnTo>
                      <a:pt x="17" y="28"/>
                    </a:lnTo>
                    <a:lnTo>
                      <a:pt x="18" y="27"/>
                    </a:lnTo>
                    <a:lnTo>
                      <a:pt x="21" y="26"/>
                    </a:lnTo>
                    <a:lnTo>
                      <a:pt x="185" y="26"/>
                    </a:lnTo>
                    <a:lnTo>
                      <a:pt x="185" y="26"/>
                    </a:lnTo>
                    <a:lnTo>
                      <a:pt x="187" y="27"/>
                    </a:lnTo>
                    <a:lnTo>
                      <a:pt x="189" y="28"/>
                    </a:lnTo>
                    <a:lnTo>
                      <a:pt x="190" y="30"/>
                    </a:lnTo>
                    <a:lnTo>
                      <a:pt x="191" y="32"/>
                    </a:lnTo>
                    <a:lnTo>
                      <a:pt x="191"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77749" tIns="238875" rIns="477749" bIns="238875" numCol="1" anchor="t" anchorCtr="0" compatLnSpc="1">
                <a:prstTxWarp prst="textNoShape">
                  <a:avLst/>
                </a:prstTxWarp>
              </a:bodyPr>
              <a:lstStyle/>
              <a:p>
                <a:pPr defTabSz="4777965">
                  <a:defRPr/>
                </a:pPr>
                <a:endParaRPr lang="zh-CN" altLang="en-US" sz="1998" kern="0" dirty="0">
                  <a:solidFill>
                    <a:srgbClr val="1D1D1A"/>
                  </a:solidFill>
                  <a:latin typeface="+mj-lt"/>
                  <a:ea typeface="微软雅黑" panose="020B0503020204020204" pitchFamily="34" charset="-122"/>
                  <a:cs typeface="Arial" panose="020B0604020202020204" pitchFamily="34" charset="0"/>
                </a:endParaRPr>
              </a:p>
            </p:txBody>
          </p:sp>
        </p:grpSp>
        <p:grpSp>
          <p:nvGrpSpPr>
            <p:cNvPr id="57" name="组合 2284">
              <a:extLst>
                <a:ext uri="{FF2B5EF4-FFF2-40B4-BE49-F238E27FC236}">
                  <a16:creationId xmlns:a16="http://schemas.microsoft.com/office/drawing/2014/main" id="{364DC368-1EB1-E785-1306-25E2BA8257D8}"/>
                </a:ext>
              </a:extLst>
            </p:cNvPr>
            <p:cNvGrpSpPr/>
            <p:nvPr/>
          </p:nvGrpSpPr>
          <p:grpSpPr>
            <a:xfrm>
              <a:off x="1437723" y="3962802"/>
              <a:ext cx="589915" cy="485161"/>
              <a:chOff x="862867" y="3818587"/>
              <a:chExt cx="688975" cy="796925"/>
            </a:xfrm>
            <a:solidFill>
              <a:srgbClr val="282828">
                <a:lumMod val="50000"/>
                <a:lumOff val="50000"/>
              </a:srgbClr>
            </a:solidFill>
          </p:grpSpPr>
          <p:sp>
            <p:nvSpPr>
              <p:cNvPr id="119" name="Freeform 1275">
                <a:extLst>
                  <a:ext uri="{FF2B5EF4-FFF2-40B4-BE49-F238E27FC236}">
                    <a16:creationId xmlns:a16="http://schemas.microsoft.com/office/drawing/2014/main" id="{82C5907A-C3EC-E09B-1E77-E99E2D1D9459}"/>
                  </a:ext>
                </a:extLst>
              </p:cNvPr>
              <p:cNvSpPr>
                <a:spLocks noEditPoints="1"/>
              </p:cNvSpPr>
              <p:nvPr/>
            </p:nvSpPr>
            <p:spPr bwMode="auto">
              <a:xfrm>
                <a:off x="907317" y="3897962"/>
                <a:ext cx="238125" cy="442913"/>
              </a:xfrm>
              <a:custGeom>
                <a:avLst/>
                <a:gdLst>
                  <a:gd name="T0" fmla="*/ 23 w 150"/>
                  <a:gd name="T1" fmla="*/ 3 h 279"/>
                  <a:gd name="T2" fmla="*/ 38 w 150"/>
                  <a:gd name="T3" fmla="*/ 1 h 279"/>
                  <a:gd name="T4" fmla="*/ 14 w 150"/>
                  <a:gd name="T5" fmla="*/ 5 h 279"/>
                  <a:gd name="T6" fmla="*/ 12 w 150"/>
                  <a:gd name="T7" fmla="*/ 5 h 279"/>
                  <a:gd name="T8" fmla="*/ 3 w 150"/>
                  <a:gd name="T9" fmla="*/ 0 h 279"/>
                  <a:gd name="T10" fmla="*/ 50 w 150"/>
                  <a:gd name="T11" fmla="*/ 3 h 279"/>
                  <a:gd name="T12" fmla="*/ 47 w 150"/>
                  <a:gd name="T13" fmla="*/ 5 h 279"/>
                  <a:gd name="T14" fmla="*/ 119 w 150"/>
                  <a:gd name="T15" fmla="*/ 0 h 279"/>
                  <a:gd name="T16" fmla="*/ 47 w 150"/>
                  <a:gd name="T17" fmla="*/ 51 h 279"/>
                  <a:gd name="T18" fmla="*/ 45 w 150"/>
                  <a:gd name="T19" fmla="*/ 50 h 279"/>
                  <a:gd name="T20" fmla="*/ 36 w 150"/>
                  <a:gd name="T21" fmla="*/ 45 h 279"/>
                  <a:gd name="T22" fmla="*/ 16 w 150"/>
                  <a:gd name="T23" fmla="*/ 48 h 279"/>
                  <a:gd name="T24" fmla="*/ 14 w 150"/>
                  <a:gd name="T25" fmla="*/ 51 h 279"/>
                  <a:gd name="T26" fmla="*/ 23 w 150"/>
                  <a:gd name="T27" fmla="*/ 48 h 279"/>
                  <a:gd name="T28" fmla="*/ 150 w 150"/>
                  <a:gd name="T29" fmla="*/ 48 h 279"/>
                  <a:gd name="T30" fmla="*/ 117 w 150"/>
                  <a:gd name="T31" fmla="*/ 50 h 279"/>
                  <a:gd name="T32" fmla="*/ 3 w 150"/>
                  <a:gd name="T33" fmla="*/ 45 h 279"/>
                  <a:gd name="T34" fmla="*/ 149 w 150"/>
                  <a:gd name="T35" fmla="*/ 96 h 279"/>
                  <a:gd name="T36" fmla="*/ 116 w 150"/>
                  <a:gd name="T37" fmla="*/ 94 h 279"/>
                  <a:gd name="T38" fmla="*/ 16 w 150"/>
                  <a:gd name="T39" fmla="*/ 92 h 279"/>
                  <a:gd name="T40" fmla="*/ 25 w 150"/>
                  <a:gd name="T41" fmla="*/ 97 h 279"/>
                  <a:gd name="T42" fmla="*/ 24 w 150"/>
                  <a:gd name="T43" fmla="*/ 96 h 279"/>
                  <a:gd name="T44" fmla="*/ 3 w 150"/>
                  <a:gd name="T45" fmla="*/ 90 h 279"/>
                  <a:gd name="T46" fmla="*/ 39 w 150"/>
                  <a:gd name="T47" fmla="*/ 94 h 279"/>
                  <a:gd name="T48" fmla="*/ 36 w 150"/>
                  <a:gd name="T49" fmla="*/ 97 h 279"/>
                  <a:gd name="T50" fmla="*/ 44 w 150"/>
                  <a:gd name="T51" fmla="*/ 94 h 279"/>
                  <a:gd name="T52" fmla="*/ 16 w 150"/>
                  <a:gd name="T53" fmla="*/ 137 h 279"/>
                  <a:gd name="T54" fmla="*/ 47 w 150"/>
                  <a:gd name="T55" fmla="*/ 142 h 279"/>
                  <a:gd name="T56" fmla="*/ 45 w 150"/>
                  <a:gd name="T57" fmla="*/ 141 h 279"/>
                  <a:gd name="T58" fmla="*/ 25 w 150"/>
                  <a:gd name="T59" fmla="*/ 137 h 279"/>
                  <a:gd name="T60" fmla="*/ 149 w 150"/>
                  <a:gd name="T61" fmla="*/ 141 h 279"/>
                  <a:gd name="T62" fmla="*/ 116 w 150"/>
                  <a:gd name="T63" fmla="*/ 139 h 279"/>
                  <a:gd name="T64" fmla="*/ 38 w 150"/>
                  <a:gd name="T65" fmla="*/ 137 h 279"/>
                  <a:gd name="T66" fmla="*/ 3 w 150"/>
                  <a:gd name="T67" fmla="*/ 142 h 279"/>
                  <a:gd name="T68" fmla="*/ 1 w 150"/>
                  <a:gd name="T69" fmla="*/ 141 h 279"/>
                  <a:gd name="T70" fmla="*/ 14 w 150"/>
                  <a:gd name="T71" fmla="*/ 182 h 279"/>
                  <a:gd name="T72" fmla="*/ 6 w 150"/>
                  <a:gd name="T73" fmla="*/ 185 h 279"/>
                  <a:gd name="T74" fmla="*/ 3 w 150"/>
                  <a:gd name="T75" fmla="*/ 187 h 279"/>
                  <a:gd name="T76" fmla="*/ 119 w 150"/>
                  <a:gd name="T77" fmla="*/ 182 h 279"/>
                  <a:gd name="T78" fmla="*/ 25 w 150"/>
                  <a:gd name="T79" fmla="*/ 187 h 279"/>
                  <a:gd name="T80" fmla="*/ 24 w 150"/>
                  <a:gd name="T81" fmla="*/ 186 h 279"/>
                  <a:gd name="T82" fmla="*/ 47 w 150"/>
                  <a:gd name="T83" fmla="*/ 182 h 279"/>
                  <a:gd name="T84" fmla="*/ 39 w 150"/>
                  <a:gd name="T85" fmla="*/ 185 h 279"/>
                  <a:gd name="T86" fmla="*/ 36 w 150"/>
                  <a:gd name="T87" fmla="*/ 187 h 279"/>
                  <a:gd name="T88" fmla="*/ 148 w 150"/>
                  <a:gd name="T89" fmla="*/ 232 h 279"/>
                  <a:gd name="T90" fmla="*/ 37 w 150"/>
                  <a:gd name="T91" fmla="*/ 227 h 279"/>
                  <a:gd name="T92" fmla="*/ 39 w 150"/>
                  <a:gd name="T93" fmla="*/ 228 h 279"/>
                  <a:gd name="T94" fmla="*/ 47 w 150"/>
                  <a:gd name="T95" fmla="*/ 232 h 279"/>
                  <a:gd name="T96" fmla="*/ 1 w 150"/>
                  <a:gd name="T97" fmla="*/ 230 h 279"/>
                  <a:gd name="T98" fmla="*/ 3 w 150"/>
                  <a:gd name="T99" fmla="*/ 227 h 279"/>
                  <a:gd name="T100" fmla="*/ 29 w 150"/>
                  <a:gd name="T101" fmla="*/ 230 h 279"/>
                  <a:gd name="T102" fmla="*/ 12 w 150"/>
                  <a:gd name="T103" fmla="*/ 232 h 279"/>
                  <a:gd name="T104" fmla="*/ 119 w 150"/>
                  <a:gd name="T105" fmla="*/ 274 h 279"/>
                  <a:gd name="T106" fmla="*/ 150 w 150"/>
                  <a:gd name="T107" fmla="*/ 278 h 279"/>
                  <a:gd name="T108" fmla="*/ 11 w 150"/>
                  <a:gd name="T109" fmla="*/ 276 h 279"/>
                  <a:gd name="T110" fmla="*/ 14 w 150"/>
                  <a:gd name="T111" fmla="*/ 273 h 279"/>
                  <a:gd name="T112" fmla="*/ 50 w 150"/>
                  <a:gd name="T113" fmla="*/ 276 h 279"/>
                  <a:gd name="T114" fmla="*/ 1 w 150"/>
                  <a:gd name="T115" fmla="*/ 278 h 279"/>
                  <a:gd name="T116" fmla="*/ 37 w 150"/>
                  <a:gd name="T117" fmla="*/ 273 h 279"/>
                  <a:gd name="T118" fmla="*/ 39 w 150"/>
                  <a:gd name="T119" fmla="*/ 274 h 279"/>
                  <a:gd name="T120" fmla="*/ 26 w 150"/>
                  <a:gd name="T121"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279">
                    <a:moveTo>
                      <a:pt x="25" y="5"/>
                    </a:moveTo>
                    <a:lnTo>
                      <a:pt x="25" y="5"/>
                    </a:lnTo>
                    <a:lnTo>
                      <a:pt x="27" y="5"/>
                    </a:lnTo>
                    <a:lnTo>
                      <a:pt x="28" y="3"/>
                    </a:lnTo>
                    <a:lnTo>
                      <a:pt x="28" y="3"/>
                    </a:lnTo>
                    <a:lnTo>
                      <a:pt x="27" y="1"/>
                    </a:lnTo>
                    <a:lnTo>
                      <a:pt x="25" y="0"/>
                    </a:lnTo>
                    <a:lnTo>
                      <a:pt x="25" y="0"/>
                    </a:lnTo>
                    <a:lnTo>
                      <a:pt x="24" y="1"/>
                    </a:lnTo>
                    <a:lnTo>
                      <a:pt x="23" y="3"/>
                    </a:lnTo>
                    <a:lnTo>
                      <a:pt x="23" y="3"/>
                    </a:lnTo>
                    <a:lnTo>
                      <a:pt x="24" y="5"/>
                    </a:lnTo>
                    <a:lnTo>
                      <a:pt x="25" y="5"/>
                    </a:lnTo>
                    <a:lnTo>
                      <a:pt x="25" y="5"/>
                    </a:lnTo>
                    <a:close/>
                    <a:moveTo>
                      <a:pt x="36" y="5"/>
                    </a:moveTo>
                    <a:lnTo>
                      <a:pt x="36" y="5"/>
                    </a:lnTo>
                    <a:lnTo>
                      <a:pt x="38" y="5"/>
                    </a:lnTo>
                    <a:lnTo>
                      <a:pt x="39" y="3"/>
                    </a:lnTo>
                    <a:lnTo>
                      <a:pt x="39" y="3"/>
                    </a:lnTo>
                    <a:lnTo>
                      <a:pt x="38" y="1"/>
                    </a:lnTo>
                    <a:lnTo>
                      <a:pt x="36" y="0"/>
                    </a:lnTo>
                    <a:lnTo>
                      <a:pt x="36" y="0"/>
                    </a:lnTo>
                    <a:lnTo>
                      <a:pt x="34" y="1"/>
                    </a:lnTo>
                    <a:lnTo>
                      <a:pt x="34" y="3"/>
                    </a:lnTo>
                    <a:lnTo>
                      <a:pt x="34" y="3"/>
                    </a:lnTo>
                    <a:lnTo>
                      <a:pt x="34" y="5"/>
                    </a:lnTo>
                    <a:lnTo>
                      <a:pt x="36" y="5"/>
                    </a:lnTo>
                    <a:lnTo>
                      <a:pt x="36" y="5"/>
                    </a:lnTo>
                    <a:close/>
                    <a:moveTo>
                      <a:pt x="14" y="5"/>
                    </a:moveTo>
                    <a:lnTo>
                      <a:pt x="14" y="5"/>
                    </a:lnTo>
                    <a:lnTo>
                      <a:pt x="16" y="5"/>
                    </a:lnTo>
                    <a:lnTo>
                      <a:pt x="16" y="3"/>
                    </a:lnTo>
                    <a:lnTo>
                      <a:pt x="16" y="3"/>
                    </a:lnTo>
                    <a:lnTo>
                      <a:pt x="16" y="1"/>
                    </a:lnTo>
                    <a:lnTo>
                      <a:pt x="14" y="0"/>
                    </a:lnTo>
                    <a:lnTo>
                      <a:pt x="14" y="0"/>
                    </a:lnTo>
                    <a:lnTo>
                      <a:pt x="12" y="1"/>
                    </a:lnTo>
                    <a:lnTo>
                      <a:pt x="11" y="3"/>
                    </a:lnTo>
                    <a:lnTo>
                      <a:pt x="11" y="3"/>
                    </a:lnTo>
                    <a:lnTo>
                      <a:pt x="12" y="5"/>
                    </a:lnTo>
                    <a:lnTo>
                      <a:pt x="14" y="5"/>
                    </a:lnTo>
                    <a:lnTo>
                      <a:pt x="14" y="5"/>
                    </a:lnTo>
                    <a:close/>
                    <a:moveTo>
                      <a:pt x="3" y="5"/>
                    </a:moveTo>
                    <a:lnTo>
                      <a:pt x="3" y="5"/>
                    </a:lnTo>
                    <a:lnTo>
                      <a:pt x="5" y="5"/>
                    </a:lnTo>
                    <a:lnTo>
                      <a:pt x="6" y="3"/>
                    </a:lnTo>
                    <a:lnTo>
                      <a:pt x="6" y="3"/>
                    </a:lnTo>
                    <a:lnTo>
                      <a:pt x="5" y="1"/>
                    </a:lnTo>
                    <a:lnTo>
                      <a:pt x="3" y="0"/>
                    </a:lnTo>
                    <a:lnTo>
                      <a:pt x="3" y="0"/>
                    </a:lnTo>
                    <a:lnTo>
                      <a:pt x="1" y="1"/>
                    </a:lnTo>
                    <a:lnTo>
                      <a:pt x="0" y="3"/>
                    </a:lnTo>
                    <a:lnTo>
                      <a:pt x="0" y="3"/>
                    </a:lnTo>
                    <a:lnTo>
                      <a:pt x="1" y="5"/>
                    </a:lnTo>
                    <a:lnTo>
                      <a:pt x="3" y="5"/>
                    </a:lnTo>
                    <a:lnTo>
                      <a:pt x="3" y="5"/>
                    </a:lnTo>
                    <a:close/>
                    <a:moveTo>
                      <a:pt x="47" y="5"/>
                    </a:moveTo>
                    <a:lnTo>
                      <a:pt x="47" y="5"/>
                    </a:lnTo>
                    <a:lnTo>
                      <a:pt x="49" y="5"/>
                    </a:lnTo>
                    <a:lnTo>
                      <a:pt x="50" y="3"/>
                    </a:lnTo>
                    <a:lnTo>
                      <a:pt x="50" y="3"/>
                    </a:lnTo>
                    <a:lnTo>
                      <a:pt x="49" y="1"/>
                    </a:lnTo>
                    <a:lnTo>
                      <a:pt x="47" y="0"/>
                    </a:lnTo>
                    <a:lnTo>
                      <a:pt x="47" y="0"/>
                    </a:lnTo>
                    <a:lnTo>
                      <a:pt x="45" y="1"/>
                    </a:lnTo>
                    <a:lnTo>
                      <a:pt x="44" y="3"/>
                    </a:lnTo>
                    <a:lnTo>
                      <a:pt x="44" y="3"/>
                    </a:lnTo>
                    <a:lnTo>
                      <a:pt x="45" y="5"/>
                    </a:lnTo>
                    <a:lnTo>
                      <a:pt x="47" y="5"/>
                    </a:lnTo>
                    <a:lnTo>
                      <a:pt x="47" y="5"/>
                    </a:lnTo>
                    <a:close/>
                    <a:moveTo>
                      <a:pt x="119" y="5"/>
                    </a:moveTo>
                    <a:lnTo>
                      <a:pt x="148" y="5"/>
                    </a:lnTo>
                    <a:lnTo>
                      <a:pt x="148" y="5"/>
                    </a:lnTo>
                    <a:lnTo>
                      <a:pt x="149" y="4"/>
                    </a:lnTo>
                    <a:lnTo>
                      <a:pt x="150" y="3"/>
                    </a:lnTo>
                    <a:lnTo>
                      <a:pt x="150" y="3"/>
                    </a:lnTo>
                    <a:lnTo>
                      <a:pt x="150" y="3"/>
                    </a:lnTo>
                    <a:lnTo>
                      <a:pt x="149" y="1"/>
                    </a:lnTo>
                    <a:lnTo>
                      <a:pt x="148" y="0"/>
                    </a:lnTo>
                    <a:lnTo>
                      <a:pt x="119" y="0"/>
                    </a:lnTo>
                    <a:lnTo>
                      <a:pt x="119" y="0"/>
                    </a:lnTo>
                    <a:lnTo>
                      <a:pt x="117" y="1"/>
                    </a:lnTo>
                    <a:lnTo>
                      <a:pt x="116" y="3"/>
                    </a:lnTo>
                    <a:lnTo>
                      <a:pt x="116" y="3"/>
                    </a:lnTo>
                    <a:lnTo>
                      <a:pt x="116" y="3"/>
                    </a:lnTo>
                    <a:lnTo>
                      <a:pt x="117" y="4"/>
                    </a:lnTo>
                    <a:lnTo>
                      <a:pt x="119" y="5"/>
                    </a:lnTo>
                    <a:lnTo>
                      <a:pt x="119" y="5"/>
                    </a:lnTo>
                    <a:close/>
                    <a:moveTo>
                      <a:pt x="47" y="51"/>
                    </a:moveTo>
                    <a:lnTo>
                      <a:pt x="47" y="51"/>
                    </a:lnTo>
                    <a:lnTo>
                      <a:pt x="49" y="50"/>
                    </a:lnTo>
                    <a:lnTo>
                      <a:pt x="50" y="48"/>
                    </a:lnTo>
                    <a:lnTo>
                      <a:pt x="50" y="48"/>
                    </a:lnTo>
                    <a:lnTo>
                      <a:pt x="49" y="46"/>
                    </a:lnTo>
                    <a:lnTo>
                      <a:pt x="47" y="45"/>
                    </a:lnTo>
                    <a:lnTo>
                      <a:pt x="47" y="45"/>
                    </a:lnTo>
                    <a:lnTo>
                      <a:pt x="45" y="46"/>
                    </a:lnTo>
                    <a:lnTo>
                      <a:pt x="44" y="48"/>
                    </a:lnTo>
                    <a:lnTo>
                      <a:pt x="44" y="48"/>
                    </a:lnTo>
                    <a:lnTo>
                      <a:pt x="45" y="50"/>
                    </a:lnTo>
                    <a:lnTo>
                      <a:pt x="47" y="51"/>
                    </a:lnTo>
                    <a:lnTo>
                      <a:pt x="47" y="51"/>
                    </a:lnTo>
                    <a:close/>
                    <a:moveTo>
                      <a:pt x="36" y="51"/>
                    </a:moveTo>
                    <a:lnTo>
                      <a:pt x="36" y="51"/>
                    </a:lnTo>
                    <a:lnTo>
                      <a:pt x="38" y="50"/>
                    </a:lnTo>
                    <a:lnTo>
                      <a:pt x="39" y="48"/>
                    </a:lnTo>
                    <a:lnTo>
                      <a:pt x="39" y="48"/>
                    </a:lnTo>
                    <a:lnTo>
                      <a:pt x="38" y="46"/>
                    </a:lnTo>
                    <a:lnTo>
                      <a:pt x="36" y="45"/>
                    </a:lnTo>
                    <a:lnTo>
                      <a:pt x="36" y="45"/>
                    </a:lnTo>
                    <a:lnTo>
                      <a:pt x="34" y="46"/>
                    </a:lnTo>
                    <a:lnTo>
                      <a:pt x="34" y="48"/>
                    </a:lnTo>
                    <a:lnTo>
                      <a:pt x="34" y="48"/>
                    </a:lnTo>
                    <a:lnTo>
                      <a:pt x="34" y="50"/>
                    </a:lnTo>
                    <a:lnTo>
                      <a:pt x="36" y="51"/>
                    </a:lnTo>
                    <a:lnTo>
                      <a:pt x="36" y="51"/>
                    </a:lnTo>
                    <a:close/>
                    <a:moveTo>
                      <a:pt x="14" y="51"/>
                    </a:moveTo>
                    <a:lnTo>
                      <a:pt x="14" y="51"/>
                    </a:lnTo>
                    <a:lnTo>
                      <a:pt x="16" y="50"/>
                    </a:lnTo>
                    <a:lnTo>
                      <a:pt x="16" y="48"/>
                    </a:lnTo>
                    <a:lnTo>
                      <a:pt x="16" y="48"/>
                    </a:lnTo>
                    <a:lnTo>
                      <a:pt x="16" y="46"/>
                    </a:lnTo>
                    <a:lnTo>
                      <a:pt x="14" y="45"/>
                    </a:lnTo>
                    <a:lnTo>
                      <a:pt x="14" y="45"/>
                    </a:lnTo>
                    <a:lnTo>
                      <a:pt x="12" y="46"/>
                    </a:lnTo>
                    <a:lnTo>
                      <a:pt x="11" y="48"/>
                    </a:lnTo>
                    <a:lnTo>
                      <a:pt x="11" y="48"/>
                    </a:lnTo>
                    <a:lnTo>
                      <a:pt x="12" y="50"/>
                    </a:lnTo>
                    <a:lnTo>
                      <a:pt x="14" y="51"/>
                    </a:lnTo>
                    <a:lnTo>
                      <a:pt x="14" y="51"/>
                    </a:lnTo>
                    <a:close/>
                    <a:moveTo>
                      <a:pt x="25" y="51"/>
                    </a:moveTo>
                    <a:lnTo>
                      <a:pt x="25" y="51"/>
                    </a:lnTo>
                    <a:lnTo>
                      <a:pt x="27" y="50"/>
                    </a:lnTo>
                    <a:lnTo>
                      <a:pt x="28" y="48"/>
                    </a:lnTo>
                    <a:lnTo>
                      <a:pt x="28" y="48"/>
                    </a:lnTo>
                    <a:lnTo>
                      <a:pt x="27" y="46"/>
                    </a:lnTo>
                    <a:lnTo>
                      <a:pt x="25" y="45"/>
                    </a:lnTo>
                    <a:lnTo>
                      <a:pt x="25" y="45"/>
                    </a:lnTo>
                    <a:lnTo>
                      <a:pt x="24" y="46"/>
                    </a:lnTo>
                    <a:lnTo>
                      <a:pt x="23" y="48"/>
                    </a:lnTo>
                    <a:lnTo>
                      <a:pt x="23" y="48"/>
                    </a:lnTo>
                    <a:lnTo>
                      <a:pt x="24" y="50"/>
                    </a:lnTo>
                    <a:lnTo>
                      <a:pt x="25" y="51"/>
                    </a:lnTo>
                    <a:lnTo>
                      <a:pt x="25" y="51"/>
                    </a:lnTo>
                    <a:close/>
                    <a:moveTo>
                      <a:pt x="119" y="50"/>
                    </a:moveTo>
                    <a:lnTo>
                      <a:pt x="148" y="50"/>
                    </a:lnTo>
                    <a:lnTo>
                      <a:pt x="148" y="50"/>
                    </a:lnTo>
                    <a:lnTo>
                      <a:pt x="149" y="50"/>
                    </a:lnTo>
                    <a:lnTo>
                      <a:pt x="150" y="48"/>
                    </a:lnTo>
                    <a:lnTo>
                      <a:pt x="150" y="48"/>
                    </a:lnTo>
                    <a:lnTo>
                      <a:pt x="150" y="48"/>
                    </a:lnTo>
                    <a:lnTo>
                      <a:pt x="149" y="46"/>
                    </a:lnTo>
                    <a:lnTo>
                      <a:pt x="148" y="46"/>
                    </a:lnTo>
                    <a:lnTo>
                      <a:pt x="119" y="46"/>
                    </a:lnTo>
                    <a:lnTo>
                      <a:pt x="119" y="46"/>
                    </a:lnTo>
                    <a:lnTo>
                      <a:pt x="117" y="46"/>
                    </a:lnTo>
                    <a:lnTo>
                      <a:pt x="116" y="48"/>
                    </a:lnTo>
                    <a:lnTo>
                      <a:pt x="116" y="48"/>
                    </a:lnTo>
                    <a:lnTo>
                      <a:pt x="116" y="48"/>
                    </a:lnTo>
                    <a:lnTo>
                      <a:pt x="117" y="50"/>
                    </a:lnTo>
                    <a:lnTo>
                      <a:pt x="119" y="50"/>
                    </a:lnTo>
                    <a:lnTo>
                      <a:pt x="119" y="50"/>
                    </a:lnTo>
                    <a:close/>
                    <a:moveTo>
                      <a:pt x="3" y="51"/>
                    </a:moveTo>
                    <a:lnTo>
                      <a:pt x="3" y="51"/>
                    </a:lnTo>
                    <a:lnTo>
                      <a:pt x="5" y="50"/>
                    </a:lnTo>
                    <a:lnTo>
                      <a:pt x="6" y="48"/>
                    </a:lnTo>
                    <a:lnTo>
                      <a:pt x="6" y="48"/>
                    </a:lnTo>
                    <a:lnTo>
                      <a:pt x="5" y="46"/>
                    </a:lnTo>
                    <a:lnTo>
                      <a:pt x="3" y="45"/>
                    </a:lnTo>
                    <a:lnTo>
                      <a:pt x="3" y="45"/>
                    </a:lnTo>
                    <a:lnTo>
                      <a:pt x="1" y="46"/>
                    </a:lnTo>
                    <a:lnTo>
                      <a:pt x="0" y="48"/>
                    </a:lnTo>
                    <a:lnTo>
                      <a:pt x="0" y="48"/>
                    </a:lnTo>
                    <a:lnTo>
                      <a:pt x="1" y="50"/>
                    </a:lnTo>
                    <a:lnTo>
                      <a:pt x="3" y="51"/>
                    </a:lnTo>
                    <a:lnTo>
                      <a:pt x="3" y="51"/>
                    </a:lnTo>
                    <a:close/>
                    <a:moveTo>
                      <a:pt x="119" y="96"/>
                    </a:moveTo>
                    <a:lnTo>
                      <a:pt x="148" y="96"/>
                    </a:lnTo>
                    <a:lnTo>
                      <a:pt x="148" y="96"/>
                    </a:lnTo>
                    <a:lnTo>
                      <a:pt x="149" y="96"/>
                    </a:lnTo>
                    <a:lnTo>
                      <a:pt x="150" y="94"/>
                    </a:lnTo>
                    <a:lnTo>
                      <a:pt x="150" y="94"/>
                    </a:lnTo>
                    <a:lnTo>
                      <a:pt x="150" y="94"/>
                    </a:lnTo>
                    <a:lnTo>
                      <a:pt x="149" y="92"/>
                    </a:lnTo>
                    <a:lnTo>
                      <a:pt x="148" y="92"/>
                    </a:lnTo>
                    <a:lnTo>
                      <a:pt x="119" y="92"/>
                    </a:lnTo>
                    <a:lnTo>
                      <a:pt x="119" y="92"/>
                    </a:lnTo>
                    <a:lnTo>
                      <a:pt x="117" y="92"/>
                    </a:lnTo>
                    <a:lnTo>
                      <a:pt x="116" y="94"/>
                    </a:lnTo>
                    <a:lnTo>
                      <a:pt x="116" y="94"/>
                    </a:lnTo>
                    <a:lnTo>
                      <a:pt x="116" y="94"/>
                    </a:lnTo>
                    <a:lnTo>
                      <a:pt x="117" y="96"/>
                    </a:lnTo>
                    <a:lnTo>
                      <a:pt x="119" y="96"/>
                    </a:lnTo>
                    <a:lnTo>
                      <a:pt x="119" y="96"/>
                    </a:lnTo>
                    <a:close/>
                    <a:moveTo>
                      <a:pt x="14" y="97"/>
                    </a:moveTo>
                    <a:lnTo>
                      <a:pt x="14" y="97"/>
                    </a:lnTo>
                    <a:lnTo>
                      <a:pt x="16" y="96"/>
                    </a:lnTo>
                    <a:lnTo>
                      <a:pt x="16" y="94"/>
                    </a:lnTo>
                    <a:lnTo>
                      <a:pt x="16" y="94"/>
                    </a:lnTo>
                    <a:lnTo>
                      <a:pt x="16" y="92"/>
                    </a:lnTo>
                    <a:lnTo>
                      <a:pt x="14" y="90"/>
                    </a:lnTo>
                    <a:lnTo>
                      <a:pt x="14" y="90"/>
                    </a:lnTo>
                    <a:lnTo>
                      <a:pt x="12" y="92"/>
                    </a:lnTo>
                    <a:lnTo>
                      <a:pt x="11" y="94"/>
                    </a:lnTo>
                    <a:lnTo>
                      <a:pt x="11" y="94"/>
                    </a:lnTo>
                    <a:lnTo>
                      <a:pt x="12" y="96"/>
                    </a:lnTo>
                    <a:lnTo>
                      <a:pt x="14" y="97"/>
                    </a:lnTo>
                    <a:lnTo>
                      <a:pt x="14" y="97"/>
                    </a:lnTo>
                    <a:close/>
                    <a:moveTo>
                      <a:pt x="25" y="97"/>
                    </a:moveTo>
                    <a:lnTo>
                      <a:pt x="25" y="97"/>
                    </a:lnTo>
                    <a:lnTo>
                      <a:pt x="27" y="96"/>
                    </a:lnTo>
                    <a:lnTo>
                      <a:pt x="28" y="94"/>
                    </a:lnTo>
                    <a:lnTo>
                      <a:pt x="28" y="94"/>
                    </a:lnTo>
                    <a:lnTo>
                      <a:pt x="27" y="92"/>
                    </a:lnTo>
                    <a:lnTo>
                      <a:pt x="25" y="90"/>
                    </a:lnTo>
                    <a:lnTo>
                      <a:pt x="25" y="90"/>
                    </a:lnTo>
                    <a:lnTo>
                      <a:pt x="24" y="92"/>
                    </a:lnTo>
                    <a:lnTo>
                      <a:pt x="23" y="94"/>
                    </a:lnTo>
                    <a:lnTo>
                      <a:pt x="23" y="94"/>
                    </a:lnTo>
                    <a:lnTo>
                      <a:pt x="24" y="96"/>
                    </a:lnTo>
                    <a:lnTo>
                      <a:pt x="25" y="97"/>
                    </a:lnTo>
                    <a:lnTo>
                      <a:pt x="25" y="97"/>
                    </a:lnTo>
                    <a:close/>
                    <a:moveTo>
                      <a:pt x="3" y="97"/>
                    </a:moveTo>
                    <a:lnTo>
                      <a:pt x="3" y="97"/>
                    </a:lnTo>
                    <a:lnTo>
                      <a:pt x="5" y="96"/>
                    </a:lnTo>
                    <a:lnTo>
                      <a:pt x="6" y="94"/>
                    </a:lnTo>
                    <a:lnTo>
                      <a:pt x="6" y="94"/>
                    </a:lnTo>
                    <a:lnTo>
                      <a:pt x="5" y="92"/>
                    </a:lnTo>
                    <a:lnTo>
                      <a:pt x="3" y="90"/>
                    </a:lnTo>
                    <a:lnTo>
                      <a:pt x="3" y="90"/>
                    </a:lnTo>
                    <a:lnTo>
                      <a:pt x="1" y="92"/>
                    </a:lnTo>
                    <a:lnTo>
                      <a:pt x="0" y="94"/>
                    </a:lnTo>
                    <a:lnTo>
                      <a:pt x="0" y="94"/>
                    </a:lnTo>
                    <a:lnTo>
                      <a:pt x="1" y="96"/>
                    </a:lnTo>
                    <a:lnTo>
                      <a:pt x="3" y="97"/>
                    </a:lnTo>
                    <a:lnTo>
                      <a:pt x="3" y="97"/>
                    </a:lnTo>
                    <a:close/>
                    <a:moveTo>
                      <a:pt x="36" y="97"/>
                    </a:moveTo>
                    <a:lnTo>
                      <a:pt x="36" y="97"/>
                    </a:lnTo>
                    <a:lnTo>
                      <a:pt x="38" y="96"/>
                    </a:lnTo>
                    <a:lnTo>
                      <a:pt x="39" y="94"/>
                    </a:lnTo>
                    <a:lnTo>
                      <a:pt x="39" y="94"/>
                    </a:lnTo>
                    <a:lnTo>
                      <a:pt x="38" y="92"/>
                    </a:lnTo>
                    <a:lnTo>
                      <a:pt x="36" y="90"/>
                    </a:lnTo>
                    <a:lnTo>
                      <a:pt x="36" y="90"/>
                    </a:lnTo>
                    <a:lnTo>
                      <a:pt x="34" y="92"/>
                    </a:lnTo>
                    <a:lnTo>
                      <a:pt x="34" y="94"/>
                    </a:lnTo>
                    <a:lnTo>
                      <a:pt x="34" y="94"/>
                    </a:lnTo>
                    <a:lnTo>
                      <a:pt x="34" y="96"/>
                    </a:lnTo>
                    <a:lnTo>
                      <a:pt x="36" y="97"/>
                    </a:lnTo>
                    <a:lnTo>
                      <a:pt x="36" y="97"/>
                    </a:lnTo>
                    <a:close/>
                    <a:moveTo>
                      <a:pt x="47" y="97"/>
                    </a:moveTo>
                    <a:lnTo>
                      <a:pt x="47" y="97"/>
                    </a:lnTo>
                    <a:lnTo>
                      <a:pt x="49" y="96"/>
                    </a:lnTo>
                    <a:lnTo>
                      <a:pt x="50" y="94"/>
                    </a:lnTo>
                    <a:lnTo>
                      <a:pt x="50" y="94"/>
                    </a:lnTo>
                    <a:lnTo>
                      <a:pt x="49" y="92"/>
                    </a:lnTo>
                    <a:lnTo>
                      <a:pt x="47" y="90"/>
                    </a:lnTo>
                    <a:lnTo>
                      <a:pt x="47" y="90"/>
                    </a:lnTo>
                    <a:lnTo>
                      <a:pt x="45" y="92"/>
                    </a:lnTo>
                    <a:lnTo>
                      <a:pt x="44" y="94"/>
                    </a:lnTo>
                    <a:lnTo>
                      <a:pt x="44" y="94"/>
                    </a:lnTo>
                    <a:lnTo>
                      <a:pt x="45" y="96"/>
                    </a:lnTo>
                    <a:lnTo>
                      <a:pt x="47" y="97"/>
                    </a:lnTo>
                    <a:lnTo>
                      <a:pt x="47" y="97"/>
                    </a:lnTo>
                    <a:close/>
                    <a:moveTo>
                      <a:pt x="14" y="142"/>
                    </a:moveTo>
                    <a:lnTo>
                      <a:pt x="14" y="142"/>
                    </a:lnTo>
                    <a:lnTo>
                      <a:pt x="16" y="141"/>
                    </a:lnTo>
                    <a:lnTo>
                      <a:pt x="16" y="139"/>
                    </a:lnTo>
                    <a:lnTo>
                      <a:pt x="16" y="139"/>
                    </a:lnTo>
                    <a:lnTo>
                      <a:pt x="16" y="137"/>
                    </a:lnTo>
                    <a:lnTo>
                      <a:pt x="14" y="137"/>
                    </a:lnTo>
                    <a:lnTo>
                      <a:pt x="14" y="137"/>
                    </a:lnTo>
                    <a:lnTo>
                      <a:pt x="12" y="137"/>
                    </a:lnTo>
                    <a:lnTo>
                      <a:pt x="11" y="139"/>
                    </a:lnTo>
                    <a:lnTo>
                      <a:pt x="11" y="139"/>
                    </a:lnTo>
                    <a:lnTo>
                      <a:pt x="12" y="141"/>
                    </a:lnTo>
                    <a:lnTo>
                      <a:pt x="14" y="142"/>
                    </a:lnTo>
                    <a:lnTo>
                      <a:pt x="14" y="142"/>
                    </a:lnTo>
                    <a:close/>
                    <a:moveTo>
                      <a:pt x="47" y="142"/>
                    </a:moveTo>
                    <a:lnTo>
                      <a:pt x="47" y="142"/>
                    </a:lnTo>
                    <a:lnTo>
                      <a:pt x="49" y="141"/>
                    </a:lnTo>
                    <a:lnTo>
                      <a:pt x="50" y="139"/>
                    </a:lnTo>
                    <a:lnTo>
                      <a:pt x="50" y="139"/>
                    </a:lnTo>
                    <a:lnTo>
                      <a:pt x="49" y="137"/>
                    </a:lnTo>
                    <a:lnTo>
                      <a:pt x="47" y="137"/>
                    </a:lnTo>
                    <a:lnTo>
                      <a:pt x="47" y="137"/>
                    </a:lnTo>
                    <a:lnTo>
                      <a:pt x="45" y="137"/>
                    </a:lnTo>
                    <a:lnTo>
                      <a:pt x="44" y="139"/>
                    </a:lnTo>
                    <a:lnTo>
                      <a:pt x="44" y="139"/>
                    </a:lnTo>
                    <a:lnTo>
                      <a:pt x="45" y="141"/>
                    </a:lnTo>
                    <a:lnTo>
                      <a:pt x="47" y="142"/>
                    </a:lnTo>
                    <a:lnTo>
                      <a:pt x="47" y="142"/>
                    </a:lnTo>
                    <a:close/>
                    <a:moveTo>
                      <a:pt x="25" y="142"/>
                    </a:moveTo>
                    <a:lnTo>
                      <a:pt x="25" y="142"/>
                    </a:lnTo>
                    <a:lnTo>
                      <a:pt x="27" y="141"/>
                    </a:lnTo>
                    <a:lnTo>
                      <a:pt x="28" y="139"/>
                    </a:lnTo>
                    <a:lnTo>
                      <a:pt x="28" y="139"/>
                    </a:lnTo>
                    <a:lnTo>
                      <a:pt x="27" y="137"/>
                    </a:lnTo>
                    <a:lnTo>
                      <a:pt x="25" y="137"/>
                    </a:lnTo>
                    <a:lnTo>
                      <a:pt x="25" y="137"/>
                    </a:lnTo>
                    <a:lnTo>
                      <a:pt x="24" y="137"/>
                    </a:lnTo>
                    <a:lnTo>
                      <a:pt x="23" y="139"/>
                    </a:lnTo>
                    <a:lnTo>
                      <a:pt x="23" y="139"/>
                    </a:lnTo>
                    <a:lnTo>
                      <a:pt x="24" y="141"/>
                    </a:lnTo>
                    <a:lnTo>
                      <a:pt x="25" y="142"/>
                    </a:lnTo>
                    <a:lnTo>
                      <a:pt x="25" y="142"/>
                    </a:lnTo>
                    <a:close/>
                    <a:moveTo>
                      <a:pt x="119" y="142"/>
                    </a:moveTo>
                    <a:lnTo>
                      <a:pt x="148" y="142"/>
                    </a:lnTo>
                    <a:lnTo>
                      <a:pt x="148" y="142"/>
                    </a:lnTo>
                    <a:lnTo>
                      <a:pt x="149" y="141"/>
                    </a:lnTo>
                    <a:lnTo>
                      <a:pt x="150" y="139"/>
                    </a:lnTo>
                    <a:lnTo>
                      <a:pt x="150" y="139"/>
                    </a:lnTo>
                    <a:lnTo>
                      <a:pt x="150" y="139"/>
                    </a:lnTo>
                    <a:lnTo>
                      <a:pt x="149" y="138"/>
                    </a:lnTo>
                    <a:lnTo>
                      <a:pt x="148" y="137"/>
                    </a:lnTo>
                    <a:lnTo>
                      <a:pt x="119" y="137"/>
                    </a:lnTo>
                    <a:lnTo>
                      <a:pt x="119" y="137"/>
                    </a:lnTo>
                    <a:lnTo>
                      <a:pt x="117" y="138"/>
                    </a:lnTo>
                    <a:lnTo>
                      <a:pt x="116" y="139"/>
                    </a:lnTo>
                    <a:lnTo>
                      <a:pt x="116" y="139"/>
                    </a:lnTo>
                    <a:lnTo>
                      <a:pt x="116" y="139"/>
                    </a:lnTo>
                    <a:lnTo>
                      <a:pt x="117" y="141"/>
                    </a:lnTo>
                    <a:lnTo>
                      <a:pt x="119" y="142"/>
                    </a:lnTo>
                    <a:lnTo>
                      <a:pt x="119" y="142"/>
                    </a:lnTo>
                    <a:close/>
                    <a:moveTo>
                      <a:pt x="36" y="142"/>
                    </a:moveTo>
                    <a:lnTo>
                      <a:pt x="36" y="142"/>
                    </a:lnTo>
                    <a:lnTo>
                      <a:pt x="38" y="141"/>
                    </a:lnTo>
                    <a:lnTo>
                      <a:pt x="39" y="139"/>
                    </a:lnTo>
                    <a:lnTo>
                      <a:pt x="39" y="139"/>
                    </a:lnTo>
                    <a:lnTo>
                      <a:pt x="38" y="137"/>
                    </a:lnTo>
                    <a:lnTo>
                      <a:pt x="36" y="137"/>
                    </a:lnTo>
                    <a:lnTo>
                      <a:pt x="36" y="137"/>
                    </a:lnTo>
                    <a:lnTo>
                      <a:pt x="34" y="137"/>
                    </a:lnTo>
                    <a:lnTo>
                      <a:pt x="34" y="139"/>
                    </a:lnTo>
                    <a:lnTo>
                      <a:pt x="34" y="139"/>
                    </a:lnTo>
                    <a:lnTo>
                      <a:pt x="34" y="141"/>
                    </a:lnTo>
                    <a:lnTo>
                      <a:pt x="36" y="142"/>
                    </a:lnTo>
                    <a:lnTo>
                      <a:pt x="36" y="142"/>
                    </a:lnTo>
                    <a:close/>
                    <a:moveTo>
                      <a:pt x="3" y="142"/>
                    </a:moveTo>
                    <a:lnTo>
                      <a:pt x="3" y="142"/>
                    </a:lnTo>
                    <a:lnTo>
                      <a:pt x="5" y="141"/>
                    </a:lnTo>
                    <a:lnTo>
                      <a:pt x="6" y="139"/>
                    </a:lnTo>
                    <a:lnTo>
                      <a:pt x="6" y="139"/>
                    </a:lnTo>
                    <a:lnTo>
                      <a:pt x="5" y="137"/>
                    </a:lnTo>
                    <a:lnTo>
                      <a:pt x="3" y="137"/>
                    </a:lnTo>
                    <a:lnTo>
                      <a:pt x="3" y="137"/>
                    </a:lnTo>
                    <a:lnTo>
                      <a:pt x="1" y="137"/>
                    </a:lnTo>
                    <a:lnTo>
                      <a:pt x="0" y="139"/>
                    </a:lnTo>
                    <a:lnTo>
                      <a:pt x="0" y="139"/>
                    </a:lnTo>
                    <a:lnTo>
                      <a:pt x="1" y="141"/>
                    </a:lnTo>
                    <a:lnTo>
                      <a:pt x="3" y="142"/>
                    </a:lnTo>
                    <a:lnTo>
                      <a:pt x="3" y="142"/>
                    </a:lnTo>
                    <a:close/>
                    <a:moveTo>
                      <a:pt x="14" y="187"/>
                    </a:moveTo>
                    <a:lnTo>
                      <a:pt x="14" y="187"/>
                    </a:lnTo>
                    <a:lnTo>
                      <a:pt x="16" y="186"/>
                    </a:lnTo>
                    <a:lnTo>
                      <a:pt x="16" y="185"/>
                    </a:lnTo>
                    <a:lnTo>
                      <a:pt x="16" y="185"/>
                    </a:lnTo>
                    <a:lnTo>
                      <a:pt x="16" y="183"/>
                    </a:lnTo>
                    <a:lnTo>
                      <a:pt x="14" y="182"/>
                    </a:lnTo>
                    <a:lnTo>
                      <a:pt x="14" y="182"/>
                    </a:lnTo>
                    <a:lnTo>
                      <a:pt x="12" y="183"/>
                    </a:lnTo>
                    <a:lnTo>
                      <a:pt x="11" y="185"/>
                    </a:lnTo>
                    <a:lnTo>
                      <a:pt x="11" y="185"/>
                    </a:lnTo>
                    <a:lnTo>
                      <a:pt x="12" y="186"/>
                    </a:lnTo>
                    <a:lnTo>
                      <a:pt x="14" y="187"/>
                    </a:lnTo>
                    <a:lnTo>
                      <a:pt x="14" y="187"/>
                    </a:lnTo>
                    <a:close/>
                    <a:moveTo>
                      <a:pt x="3" y="187"/>
                    </a:moveTo>
                    <a:lnTo>
                      <a:pt x="3" y="187"/>
                    </a:lnTo>
                    <a:lnTo>
                      <a:pt x="5" y="186"/>
                    </a:lnTo>
                    <a:lnTo>
                      <a:pt x="6" y="185"/>
                    </a:lnTo>
                    <a:lnTo>
                      <a:pt x="6" y="185"/>
                    </a:lnTo>
                    <a:lnTo>
                      <a:pt x="5" y="183"/>
                    </a:lnTo>
                    <a:lnTo>
                      <a:pt x="3" y="182"/>
                    </a:lnTo>
                    <a:lnTo>
                      <a:pt x="3" y="182"/>
                    </a:lnTo>
                    <a:lnTo>
                      <a:pt x="1" y="183"/>
                    </a:lnTo>
                    <a:lnTo>
                      <a:pt x="0" y="185"/>
                    </a:lnTo>
                    <a:lnTo>
                      <a:pt x="0" y="185"/>
                    </a:lnTo>
                    <a:lnTo>
                      <a:pt x="1" y="186"/>
                    </a:lnTo>
                    <a:lnTo>
                      <a:pt x="3" y="187"/>
                    </a:lnTo>
                    <a:lnTo>
                      <a:pt x="3" y="187"/>
                    </a:lnTo>
                    <a:close/>
                    <a:moveTo>
                      <a:pt x="119" y="187"/>
                    </a:moveTo>
                    <a:lnTo>
                      <a:pt x="148" y="187"/>
                    </a:lnTo>
                    <a:lnTo>
                      <a:pt x="148" y="187"/>
                    </a:lnTo>
                    <a:lnTo>
                      <a:pt x="149" y="186"/>
                    </a:lnTo>
                    <a:lnTo>
                      <a:pt x="150" y="185"/>
                    </a:lnTo>
                    <a:lnTo>
                      <a:pt x="150" y="185"/>
                    </a:lnTo>
                    <a:lnTo>
                      <a:pt x="150" y="185"/>
                    </a:lnTo>
                    <a:lnTo>
                      <a:pt x="149" y="183"/>
                    </a:lnTo>
                    <a:lnTo>
                      <a:pt x="148" y="182"/>
                    </a:lnTo>
                    <a:lnTo>
                      <a:pt x="119" y="182"/>
                    </a:lnTo>
                    <a:lnTo>
                      <a:pt x="119" y="182"/>
                    </a:lnTo>
                    <a:lnTo>
                      <a:pt x="117" y="183"/>
                    </a:lnTo>
                    <a:lnTo>
                      <a:pt x="116" y="185"/>
                    </a:lnTo>
                    <a:lnTo>
                      <a:pt x="116" y="185"/>
                    </a:lnTo>
                    <a:lnTo>
                      <a:pt x="116" y="185"/>
                    </a:lnTo>
                    <a:lnTo>
                      <a:pt x="117" y="186"/>
                    </a:lnTo>
                    <a:lnTo>
                      <a:pt x="119" y="187"/>
                    </a:lnTo>
                    <a:lnTo>
                      <a:pt x="119" y="187"/>
                    </a:lnTo>
                    <a:close/>
                    <a:moveTo>
                      <a:pt x="25" y="187"/>
                    </a:moveTo>
                    <a:lnTo>
                      <a:pt x="25" y="187"/>
                    </a:lnTo>
                    <a:lnTo>
                      <a:pt x="27" y="186"/>
                    </a:lnTo>
                    <a:lnTo>
                      <a:pt x="28" y="185"/>
                    </a:lnTo>
                    <a:lnTo>
                      <a:pt x="28" y="185"/>
                    </a:lnTo>
                    <a:lnTo>
                      <a:pt x="27" y="183"/>
                    </a:lnTo>
                    <a:lnTo>
                      <a:pt x="25" y="182"/>
                    </a:lnTo>
                    <a:lnTo>
                      <a:pt x="25" y="182"/>
                    </a:lnTo>
                    <a:lnTo>
                      <a:pt x="24" y="183"/>
                    </a:lnTo>
                    <a:lnTo>
                      <a:pt x="23" y="185"/>
                    </a:lnTo>
                    <a:lnTo>
                      <a:pt x="23" y="185"/>
                    </a:lnTo>
                    <a:lnTo>
                      <a:pt x="24" y="186"/>
                    </a:lnTo>
                    <a:lnTo>
                      <a:pt x="25" y="187"/>
                    </a:lnTo>
                    <a:lnTo>
                      <a:pt x="25" y="187"/>
                    </a:lnTo>
                    <a:close/>
                    <a:moveTo>
                      <a:pt x="47" y="187"/>
                    </a:moveTo>
                    <a:lnTo>
                      <a:pt x="47" y="187"/>
                    </a:lnTo>
                    <a:lnTo>
                      <a:pt x="49" y="186"/>
                    </a:lnTo>
                    <a:lnTo>
                      <a:pt x="50" y="185"/>
                    </a:lnTo>
                    <a:lnTo>
                      <a:pt x="50" y="185"/>
                    </a:lnTo>
                    <a:lnTo>
                      <a:pt x="49" y="183"/>
                    </a:lnTo>
                    <a:lnTo>
                      <a:pt x="47" y="182"/>
                    </a:lnTo>
                    <a:lnTo>
                      <a:pt x="47" y="182"/>
                    </a:lnTo>
                    <a:lnTo>
                      <a:pt x="45" y="183"/>
                    </a:lnTo>
                    <a:lnTo>
                      <a:pt x="44" y="185"/>
                    </a:lnTo>
                    <a:lnTo>
                      <a:pt x="44" y="185"/>
                    </a:lnTo>
                    <a:lnTo>
                      <a:pt x="45" y="186"/>
                    </a:lnTo>
                    <a:lnTo>
                      <a:pt x="47" y="187"/>
                    </a:lnTo>
                    <a:lnTo>
                      <a:pt x="47" y="187"/>
                    </a:lnTo>
                    <a:close/>
                    <a:moveTo>
                      <a:pt x="36" y="187"/>
                    </a:moveTo>
                    <a:lnTo>
                      <a:pt x="36" y="187"/>
                    </a:lnTo>
                    <a:lnTo>
                      <a:pt x="38" y="186"/>
                    </a:lnTo>
                    <a:lnTo>
                      <a:pt x="39" y="185"/>
                    </a:lnTo>
                    <a:lnTo>
                      <a:pt x="39" y="185"/>
                    </a:lnTo>
                    <a:lnTo>
                      <a:pt x="38" y="183"/>
                    </a:lnTo>
                    <a:lnTo>
                      <a:pt x="36" y="182"/>
                    </a:lnTo>
                    <a:lnTo>
                      <a:pt x="36" y="182"/>
                    </a:lnTo>
                    <a:lnTo>
                      <a:pt x="34" y="183"/>
                    </a:lnTo>
                    <a:lnTo>
                      <a:pt x="34" y="185"/>
                    </a:lnTo>
                    <a:lnTo>
                      <a:pt x="34" y="185"/>
                    </a:lnTo>
                    <a:lnTo>
                      <a:pt x="34" y="186"/>
                    </a:lnTo>
                    <a:lnTo>
                      <a:pt x="36" y="187"/>
                    </a:lnTo>
                    <a:lnTo>
                      <a:pt x="36" y="187"/>
                    </a:lnTo>
                    <a:close/>
                    <a:moveTo>
                      <a:pt x="148" y="227"/>
                    </a:moveTo>
                    <a:lnTo>
                      <a:pt x="119" y="227"/>
                    </a:lnTo>
                    <a:lnTo>
                      <a:pt x="119" y="227"/>
                    </a:lnTo>
                    <a:lnTo>
                      <a:pt x="117" y="228"/>
                    </a:lnTo>
                    <a:lnTo>
                      <a:pt x="117" y="230"/>
                    </a:lnTo>
                    <a:lnTo>
                      <a:pt x="117" y="230"/>
                    </a:lnTo>
                    <a:lnTo>
                      <a:pt x="117" y="230"/>
                    </a:lnTo>
                    <a:lnTo>
                      <a:pt x="117" y="231"/>
                    </a:lnTo>
                    <a:lnTo>
                      <a:pt x="119" y="232"/>
                    </a:lnTo>
                    <a:lnTo>
                      <a:pt x="148" y="232"/>
                    </a:lnTo>
                    <a:lnTo>
                      <a:pt x="148" y="232"/>
                    </a:lnTo>
                    <a:lnTo>
                      <a:pt x="150" y="231"/>
                    </a:lnTo>
                    <a:lnTo>
                      <a:pt x="150" y="230"/>
                    </a:lnTo>
                    <a:lnTo>
                      <a:pt x="150" y="230"/>
                    </a:lnTo>
                    <a:lnTo>
                      <a:pt x="150" y="230"/>
                    </a:lnTo>
                    <a:lnTo>
                      <a:pt x="150" y="228"/>
                    </a:lnTo>
                    <a:lnTo>
                      <a:pt x="148" y="227"/>
                    </a:lnTo>
                    <a:lnTo>
                      <a:pt x="148" y="227"/>
                    </a:lnTo>
                    <a:close/>
                    <a:moveTo>
                      <a:pt x="37" y="227"/>
                    </a:moveTo>
                    <a:lnTo>
                      <a:pt x="37" y="227"/>
                    </a:lnTo>
                    <a:lnTo>
                      <a:pt x="35" y="228"/>
                    </a:lnTo>
                    <a:lnTo>
                      <a:pt x="34" y="230"/>
                    </a:lnTo>
                    <a:lnTo>
                      <a:pt x="34" y="230"/>
                    </a:lnTo>
                    <a:lnTo>
                      <a:pt x="35" y="232"/>
                    </a:lnTo>
                    <a:lnTo>
                      <a:pt x="37" y="232"/>
                    </a:lnTo>
                    <a:lnTo>
                      <a:pt x="37" y="232"/>
                    </a:lnTo>
                    <a:lnTo>
                      <a:pt x="39" y="232"/>
                    </a:lnTo>
                    <a:lnTo>
                      <a:pt x="39" y="230"/>
                    </a:lnTo>
                    <a:lnTo>
                      <a:pt x="39" y="230"/>
                    </a:lnTo>
                    <a:lnTo>
                      <a:pt x="39" y="228"/>
                    </a:lnTo>
                    <a:lnTo>
                      <a:pt x="37" y="227"/>
                    </a:lnTo>
                    <a:lnTo>
                      <a:pt x="37" y="227"/>
                    </a:lnTo>
                    <a:close/>
                    <a:moveTo>
                      <a:pt x="47" y="227"/>
                    </a:moveTo>
                    <a:lnTo>
                      <a:pt x="47" y="227"/>
                    </a:lnTo>
                    <a:lnTo>
                      <a:pt x="46" y="228"/>
                    </a:lnTo>
                    <a:lnTo>
                      <a:pt x="45" y="230"/>
                    </a:lnTo>
                    <a:lnTo>
                      <a:pt x="45" y="230"/>
                    </a:lnTo>
                    <a:lnTo>
                      <a:pt x="46" y="232"/>
                    </a:lnTo>
                    <a:lnTo>
                      <a:pt x="47" y="232"/>
                    </a:lnTo>
                    <a:lnTo>
                      <a:pt x="47" y="232"/>
                    </a:lnTo>
                    <a:lnTo>
                      <a:pt x="49" y="232"/>
                    </a:lnTo>
                    <a:lnTo>
                      <a:pt x="50" y="230"/>
                    </a:lnTo>
                    <a:lnTo>
                      <a:pt x="50" y="230"/>
                    </a:lnTo>
                    <a:lnTo>
                      <a:pt x="49" y="228"/>
                    </a:lnTo>
                    <a:lnTo>
                      <a:pt x="47" y="227"/>
                    </a:lnTo>
                    <a:lnTo>
                      <a:pt x="47" y="227"/>
                    </a:lnTo>
                    <a:close/>
                    <a:moveTo>
                      <a:pt x="3" y="227"/>
                    </a:moveTo>
                    <a:lnTo>
                      <a:pt x="3" y="227"/>
                    </a:lnTo>
                    <a:lnTo>
                      <a:pt x="1" y="228"/>
                    </a:lnTo>
                    <a:lnTo>
                      <a:pt x="1" y="230"/>
                    </a:lnTo>
                    <a:lnTo>
                      <a:pt x="1" y="230"/>
                    </a:lnTo>
                    <a:lnTo>
                      <a:pt x="1" y="232"/>
                    </a:lnTo>
                    <a:lnTo>
                      <a:pt x="3" y="232"/>
                    </a:lnTo>
                    <a:lnTo>
                      <a:pt x="3" y="232"/>
                    </a:lnTo>
                    <a:lnTo>
                      <a:pt x="5" y="232"/>
                    </a:lnTo>
                    <a:lnTo>
                      <a:pt x="6" y="230"/>
                    </a:lnTo>
                    <a:lnTo>
                      <a:pt x="6" y="230"/>
                    </a:lnTo>
                    <a:lnTo>
                      <a:pt x="5" y="228"/>
                    </a:lnTo>
                    <a:lnTo>
                      <a:pt x="3" y="227"/>
                    </a:lnTo>
                    <a:lnTo>
                      <a:pt x="3" y="227"/>
                    </a:lnTo>
                    <a:close/>
                    <a:moveTo>
                      <a:pt x="26" y="227"/>
                    </a:moveTo>
                    <a:lnTo>
                      <a:pt x="26" y="227"/>
                    </a:lnTo>
                    <a:lnTo>
                      <a:pt x="24" y="228"/>
                    </a:lnTo>
                    <a:lnTo>
                      <a:pt x="23" y="230"/>
                    </a:lnTo>
                    <a:lnTo>
                      <a:pt x="23" y="230"/>
                    </a:lnTo>
                    <a:lnTo>
                      <a:pt x="24" y="232"/>
                    </a:lnTo>
                    <a:lnTo>
                      <a:pt x="26" y="232"/>
                    </a:lnTo>
                    <a:lnTo>
                      <a:pt x="26" y="232"/>
                    </a:lnTo>
                    <a:lnTo>
                      <a:pt x="28" y="232"/>
                    </a:lnTo>
                    <a:lnTo>
                      <a:pt x="29" y="230"/>
                    </a:lnTo>
                    <a:lnTo>
                      <a:pt x="29" y="230"/>
                    </a:lnTo>
                    <a:lnTo>
                      <a:pt x="28" y="228"/>
                    </a:lnTo>
                    <a:lnTo>
                      <a:pt x="26" y="227"/>
                    </a:lnTo>
                    <a:lnTo>
                      <a:pt x="26" y="227"/>
                    </a:lnTo>
                    <a:close/>
                    <a:moveTo>
                      <a:pt x="14" y="227"/>
                    </a:moveTo>
                    <a:lnTo>
                      <a:pt x="14" y="227"/>
                    </a:lnTo>
                    <a:lnTo>
                      <a:pt x="12" y="228"/>
                    </a:lnTo>
                    <a:lnTo>
                      <a:pt x="11" y="230"/>
                    </a:lnTo>
                    <a:lnTo>
                      <a:pt x="11" y="230"/>
                    </a:lnTo>
                    <a:lnTo>
                      <a:pt x="12" y="232"/>
                    </a:lnTo>
                    <a:lnTo>
                      <a:pt x="14" y="232"/>
                    </a:lnTo>
                    <a:lnTo>
                      <a:pt x="14" y="232"/>
                    </a:lnTo>
                    <a:lnTo>
                      <a:pt x="16" y="232"/>
                    </a:lnTo>
                    <a:lnTo>
                      <a:pt x="17" y="230"/>
                    </a:lnTo>
                    <a:lnTo>
                      <a:pt x="17" y="230"/>
                    </a:lnTo>
                    <a:lnTo>
                      <a:pt x="16" y="228"/>
                    </a:lnTo>
                    <a:lnTo>
                      <a:pt x="14" y="227"/>
                    </a:lnTo>
                    <a:lnTo>
                      <a:pt x="14" y="227"/>
                    </a:lnTo>
                    <a:close/>
                    <a:moveTo>
                      <a:pt x="148" y="274"/>
                    </a:moveTo>
                    <a:lnTo>
                      <a:pt x="119" y="274"/>
                    </a:lnTo>
                    <a:lnTo>
                      <a:pt x="119" y="274"/>
                    </a:lnTo>
                    <a:lnTo>
                      <a:pt x="117" y="274"/>
                    </a:lnTo>
                    <a:lnTo>
                      <a:pt x="117" y="276"/>
                    </a:lnTo>
                    <a:lnTo>
                      <a:pt x="117" y="276"/>
                    </a:lnTo>
                    <a:lnTo>
                      <a:pt x="117" y="276"/>
                    </a:lnTo>
                    <a:lnTo>
                      <a:pt x="117" y="278"/>
                    </a:lnTo>
                    <a:lnTo>
                      <a:pt x="119" y="278"/>
                    </a:lnTo>
                    <a:lnTo>
                      <a:pt x="148" y="278"/>
                    </a:lnTo>
                    <a:lnTo>
                      <a:pt x="148" y="278"/>
                    </a:lnTo>
                    <a:lnTo>
                      <a:pt x="150" y="278"/>
                    </a:lnTo>
                    <a:lnTo>
                      <a:pt x="150" y="276"/>
                    </a:lnTo>
                    <a:lnTo>
                      <a:pt x="150" y="276"/>
                    </a:lnTo>
                    <a:lnTo>
                      <a:pt x="150" y="276"/>
                    </a:lnTo>
                    <a:lnTo>
                      <a:pt x="150" y="274"/>
                    </a:lnTo>
                    <a:lnTo>
                      <a:pt x="148" y="274"/>
                    </a:lnTo>
                    <a:lnTo>
                      <a:pt x="148" y="274"/>
                    </a:lnTo>
                    <a:close/>
                    <a:moveTo>
                      <a:pt x="14" y="273"/>
                    </a:moveTo>
                    <a:lnTo>
                      <a:pt x="14" y="273"/>
                    </a:lnTo>
                    <a:lnTo>
                      <a:pt x="12" y="274"/>
                    </a:lnTo>
                    <a:lnTo>
                      <a:pt x="11" y="276"/>
                    </a:lnTo>
                    <a:lnTo>
                      <a:pt x="11" y="276"/>
                    </a:lnTo>
                    <a:lnTo>
                      <a:pt x="12" y="278"/>
                    </a:lnTo>
                    <a:lnTo>
                      <a:pt x="14" y="279"/>
                    </a:lnTo>
                    <a:lnTo>
                      <a:pt x="14" y="279"/>
                    </a:lnTo>
                    <a:lnTo>
                      <a:pt x="16" y="278"/>
                    </a:lnTo>
                    <a:lnTo>
                      <a:pt x="17" y="276"/>
                    </a:lnTo>
                    <a:lnTo>
                      <a:pt x="17" y="276"/>
                    </a:lnTo>
                    <a:lnTo>
                      <a:pt x="16" y="274"/>
                    </a:lnTo>
                    <a:lnTo>
                      <a:pt x="14" y="273"/>
                    </a:lnTo>
                    <a:lnTo>
                      <a:pt x="14" y="273"/>
                    </a:lnTo>
                    <a:close/>
                    <a:moveTo>
                      <a:pt x="47" y="273"/>
                    </a:moveTo>
                    <a:lnTo>
                      <a:pt x="47" y="273"/>
                    </a:lnTo>
                    <a:lnTo>
                      <a:pt x="46" y="274"/>
                    </a:lnTo>
                    <a:lnTo>
                      <a:pt x="45" y="276"/>
                    </a:lnTo>
                    <a:lnTo>
                      <a:pt x="45" y="276"/>
                    </a:lnTo>
                    <a:lnTo>
                      <a:pt x="46" y="278"/>
                    </a:lnTo>
                    <a:lnTo>
                      <a:pt x="47" y="279"/>
                    </a:lnTo>
                    <a:lnTo>
                      <a:pt x="47" y="279"/>
                    </a:lnTo>
                    <a:lnTo>
                      <a:pt x="49" y="278"/>
                    </a:lnTo>
                    <a:lnTo>
                      <a:pt x="50" y="276"/>
                    </a:lnTo>
                    <a:lnTo>
                      <a:pt x="50" y="276"/>
                    </a:lnTo>
                    <a:lnTo>
                      <a:pt x="49" y="274"/>
                    </a:lnTo>
                    <a:lnTo>
                      <a:pt x="47" y="273"/>
                    </a:lnTo>
                    <a:lnTo>
                      <a:pt x="47" y="273"/>
                    </a:lnTo>
                    <a:close/>
                    <a:moveTo>
                      <a:pt x="3" y="273"/>
                    </a:moveTo>
                    <a:lnTo>
                      <a:pt x="3" y="273"/>
                    </a:lnTo>
                    <a:lnTo>
                      <a:pt x="1" y="274"/>
                    </a:lnTo>
                    <a:lnTo>
                      <a:pt x="1" y="276"/>
                    </a:lnTo>
                    <a:lnTo>
                      <a:pt x="1" y="276"/>
                    </a:lnTo>
                    <a:lnTo>
                      <a:pt x="1" y="278"/>
                    </a:lnTo>
                    <a:lnTo>
                      <a:pt x="3" y="279"/>
                    </a:lnTo>
                    <a:lnTo>
                      <a:pt x="3" y="279"/>
                    </a:lnTo>
                    <a:lnTo>
                      <a:pt x="5" y="278"/>
                    </a:lnTo>
                    <a:lnTo>
                      <a:pt x="6" y="276"/>
                    </a:lnTo>
                    <a:lnTo>
                      <a:pt x="6" y="276"/>
                    </a:lnTo>
                    <a:lnTo>
                      <a:pt x="5" y="274"/>
                    </a:lnTo>
                    <a:lnTo>
                      <a:pt x="3" y="273"/>
                    </a:lnTo>
                    <a:lnTo>
                      <a:pt x="3" y="273"/>
                    </a:lnTo>
                    <a:close/>
                    <a:moveTo>
                      <a:pt x="37" y="273"/>
                    </a:moveTo>
                    <a:lnTo>
                      <a:pt x="37" y="273"/>
                    </a:lnTo>
                    <a:lnTo>
                      <a:pt x="35" y="274"/>
                    </a:lnTo>
                    <a:lnTo>
                      <a:pt x="34" y="276"/>
                    </a:lnTo>
                    <a:lnTo>
                      <a:pt x="34" y="276"/>
                    </a:lnTo>
                    <a:lnTo>
                      <a:pt x="35" y="278"/>
                    </a:lnTo>
                    <a:lnTo>
                      <a:pt x="37" y="279"/>
                    </a:lnTo>
                    <a:lnTo>
                      <a:pt x="37" y="279"/>
                    </a:lnTo>
                    <a:lnTo>
                      <a:pt x="39" y="278"/>
                    </a:lnTo>
                    <a:lnTo>
                      <a:pt x="39" y="276"/>
                    </a:lnTo>
                    <a:lnTo>
                      <a:pt x="39" y="276"/>
                    </a:lnTo>
                    <a:lnTo>
                      <a:pt x="39" y="274"/>
                    </a:lnTo>
                    <a:lnTo>
                      <a:pt x="37" y="273"/>
                    </a:lnTo>
                    <a:lnTo>
                      <a:pt x="37" y="273"/>
                    </a:lnTo>
                    <a:close/>
                    <a:moveTo>
                      <a:pt x="26" y="273"/>
                    </a:moveTo>
                    <a:lnTo>
                      <a:pt x="26" y="273"/>
                    </a:lnTo>
                    <a:lnTo>
                      <a:pt x="24" y="274"/>
                    </a:lnTo>
                    <a:lnTo>
                      <a:pt x="23" y="276"/>
                    </a:lnTo>
                    <a:lnTo>
                      <a:pt x="23" y="276"/>
                    </a:lnTo>
                    <a:lnTo>
                      <a:pt x="24" y="278"/>
                    </a:lnTo>
                    <a:lnTo>
                      <a:pt x="26" y="279"/>
                    </a:lnTo>
                    <a:lnTo>
                      <a:pt x="26" y="279"/>
                    </a:lnTo>
                    <a:lnTo>
                      <a:pt x="28" y="278"/>
                    </a:lnTo>
                    <a:lnTo>
                      <a:pt x="29" y="276"/>
                    </a:lnTo>
                    <a:lnTo>
                      <a:pt x="29" y="276"/>
                    </a:lnTo>
                    <a:lnTo>
                      <a:pt x="28" y="274"/>
                    </a:lnTo>
                    <a:lnTo>
                      <a:pt x="26" y="273"/>
                    </a:lnTo>
                    <a:lnTo>
                      <a:pt x="26" y="2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77749" tIns="238875" rIns="477749" bIns="238875" numCol="1" anchor="t" anchorCtr="0" compatLnSpc="1">
                <a:prstTxWarp prst="textNoShape">
                  <a:avLst/>
                </a:prstTxWarp>
              </a:bodyPr>
              <a:lstStyle/>
              <a:p>
                <a:pPr defTabSz="4777965">
                  <a:defRPr/>
                </a:pPr>
                <a:endParaRPr lang="zh-CN" altLang="en-US" sz="1998" kern="0">
                  <a:solidFill>
                    <a:srgbClr val="1D1D1A"/>
                  </a:solidFill>
                  <a:latin typeface="+mj-lt"/>
                  <a:ea typeface="微软雅黑" panose="020B0503020204020204" pitchFamily="34" charset="-122"/>
                  <a:cs typeface="Arial" panose="020B0604020202020204" pitchFamily="34" charset="0"/>
                </a:endParaRPr>
              </a:p>
            </p:txBody>
          </p:sp>
          <p:sp>
            <p:nvSpPr>
              <p:cNvPr id="120" name="Freeform 1276">
                <a:extLst>
                  <a:ext uri="{FF2B5EF4-FFF2-40B4-BE49-F238E27FC236}">
                    <a16:creationId xmlns:a16="http://schemas.microsoft.com/office/drawing/2014/main" id="{23DEF9F8-D427-BD9B-BB89-0049A6B2703D}"/>
                  </a:ext>
                </a:extLst>
              </p:cNvPr>
              <p:cNvSpPr>
                <a:spLocks noEditPoints="1"/>
              </p:cNvSpPr>
              <p:nvPr/>
            </p:nvSpPr>
            <p:spPr bwMode="auto">
              <a:xfrm>
                <a:off x="862867" y="3818587"/>
                <a:ext cx="328613" cy="796925"/>
              </a:xfrm>
              <a:custGeom>
                <a:avLst/>
                <a:gdLst>
                  <a:gd name="T0" fmla="*/ 206 w 207"/>
                  <a:gd name="T1" fmla="*/ 2 h 502"/>
                  <a:gd name="T2" fmla="*/ 205 w 207"/>
                  <a:gd name="T3" fmla="*/ 1 h 502"/>
                  <a:gd name="T4" fmla="*/ 3 w 207"/>
                  <a:gd name="T5" fmla="*/ 0 h 502"/>
                  <a:gd name="T6" fmla="*/ 1 w 207"/>
                  <a:gd name="T7" fmla="*/ 1 h 502"/>
                  <a:gd name="T8" fmla="*/ 0 w 207"/>
                  <a:gd name="T9" fmla="*/ 3 h 502"/>
                  <a:gd name="T10" fmla="*/ 0 w 207"/>
                  <a:gd name="T11" fmla="*/ 499 h 502"/>
                  <a:gd name="T12" fmla="*/ 1 w 207"/>
                  <a:gd name="T13" fmla="*/ 501 h 502"/>
                  <a:gd name="T14" fmla="*/ 3 w 207"/>
                  <a:gd name="T15" fmla="*/ 502 h 502"/>
                  <a:gd name="T16" fmla="*/ 204 w 207"/>
                  <a:gd name="T17" fmla="*/ 502 h 502"/>
                  <a:gd name="T18" fmla="*/ 206 w 207"/>
                  <a:gd name="T19" fmla="*/ 501 h 502"/>
                  <a:gd name="T20" fmla="*/ 207 w 207"/>
                  <a:gd name="T21" fmla="*/ 499 h 502"/>
                  <a:gd name="T22" fmla="*/ 22 w 207"/>
                  <a:gd name="T23" fmla="*/ 480 h 502"/>
                  <a:gd name="T24" fmla="*/ 185 w 207"/>
                  <a:gd name="T25" fmla="*/ 473 h 502"/>
                  <a:gd name="T26" fmla="*/ 185 w 207"/>
                  <a:gd name="T27" fmla="*/ 480 h 502"/>
                  <a:gd name="T28" fmla="*/ 19 w 207"/>
                  <a:gd name="T29" fmla="*/ 460 h 502"/>
                  <a:gd name="T30" fmla="*/ 187 w 207"/>
                  <a:gd name="T31" fmla="*/ 457 h 502"/>
                  <a:gd name="T32" fmla="*/ 185 w 207"/>
                  <a:gd name="T33" fmla="*/ 448 h 502"/>
                  <a:gd name="T34" fmla="*/ 20 w 207"/>
                  <a:gd name="T35" fmla="*/ 441 h 502"/>
                  <a:gd name="T36" fmla="*/ 189 w 207"/>
                  <a:gd name="T37" fmla="*/ 444 h 502"/>
                  <a:gd name="T38" fmla="*/ 85 w 207"/>
                  <a:gd name="T39" fmla="*/ 389 h 502"/>
                  <a:gd name="T40" fmla="*/ 100 w 207"/>
                  <a:gd name="T41" fmla="*/ 375 h 502"/>
                  <a:gd name="T42" fmla="*/ 116 w 207"/>
                  <a:gd name="T43" fmla="*/ 380 h 502"/>
                  <a:gd name="T44" fmla="*/ 123 w 207"/>
                  <a:gd name="T45" fmla="*/ 397 h 502"/>
                  <a:gd name="T46" fmla="*/ 107 w 207"/>
                  <a:gd name="T47" fmla="*/ 412 h 502"/>
                  <a:gd name="T48" fmla="*/ 90 w 207"/>
                  <a:gd name="T49" fmla="*/ 407 h 502"/>
                  <a:gd name="T50" fmla="*/ 192 w 207"/>
                  <a:gd name="T51" fmla="*/ 328 h 502"/>
                  <a:gd name="T52" fmla="*/ 22 w 207"/>
                  <a:gd name="T53" fmla="*/ 334 h 502"/>
                  <a:gd name="T54" fmla="*/ 16 w 207"/>
                  <a:gd name="T55" fmla="*/ 305 h 502"/>
                  <a:gd name="T56" fmla="*/ 185 w 207"/>
                  <a:gd name="T57" fmla="*/ 299 h 502"/>
                  <a:gd name="T58" fmla="*/ 192 w 207"/>
                  <a:gd name="T59" fmla="*/ 328 h 502"/>
                  <a:gd name="T60" fmla="*/ 185 w 207"/>
                  <a:gd name="T61" fmla="*/ 288 h 502"/>
                  <a:gd name="T62" fmla="*/ 16 w 207"/>
                  <a:gd name="T63" fmla="*/ 282 h 502"/>
                  <a:gd name="T64" fmla="*/ 22 w 207"/>
                  <a:gd name="T65" fmla="*/ 254 h 502"/>
                  <a:gd name="T66" fmla="*/ 192 w 207"/>
                  <a:gd name="T67" fmla="*/ 260 h 502"/>
                  <a:gd name="T68" fmla="*/ 187 w 207"/>
                  <a:gd name="T69" fmla="*/ 242 h 502"/>
                  <a:gd name="T70" fmla="*/ 16 w 207"/>
                  <a:gd name="T71" fmla="*/ 239 h 502"/>
                  <a:gd name="T72" fmla="*/ 19 w 207"/>
                  <a:gd name="T73" fmla="*/ 208 h 502"/>
                  <a:gd name="T74" fmla="*/ 191 w 207"/>
                  <a:gd name="T75" fmla="*/ 211 h 502"/>
                  <a:gd name="T76" fmla="*/ 190 w 207"/>
                  <a:gd name="T77" fmla="*/ 195 h 502"/>
                  <a:gd name="T78" fmla="*/ 18 w 207"/>
                  <a:gd name="T79" fmla="*/ 195 h 502"/>
                  <a:gd name="T80" fmla="*/ 18 w 207"/>
                  <a:gd name="T81" fmla="*/ 164 h 502"/>
                  <a:gd name="T82" fmla="*/ 190 w 207"/>
                  <a:gd name="T83" fmla="*/ 164 h 502"/>
                  <a:gd name="T84" fmla="*/ 191 w 207"/>
                  <a:gd name="T85" fmla="*/ 148 h 502"/>
                  <a:gd name="T86" fmla="*/ 19 w 207"/>
                  <a:gd name="T87" fmla="*/ 151 h 502"/>
                  <a:gd name="T88" fmla="*/ 16 w 207"/>
                  <a:gd name="T89" fmla="*/ 121 h 502"/>
                  <a:gd name="T90" fmla="*/ 187 w 207"/>
                  <a:gd name="T91" fmla="*/ 118 h 502"/>
                  <a:gd name="T92" fmla="*/ 192 w 207"/>
                  <a:gd name="T93" fmla="*/ 100 h 502"/>
                  <a:gd name="T94" fmla="*/ 22 w 207"/>
                  <a:gd name="T95" fmla="*/ 106 h 502"/>
                  <a:gd name="T96" fmla="*/ 16 w 207"/>
                  <a:gd name="T97" fmla="*/ 78 h 502"/>
                  <a:gd name="T98" fmla="*/ 185 w 207"/>
                  <a:gd name="T99" fmla="*/ 72 h 502"/>
                  <a:gd name="T100" fmla="*/ 192 w 207"/>
                  <a:gd name="T101" fmla="*/ 55 h 502"/>
                  <a:gd name="T102" fmla="*/ 22 w 207"/>
                  <a:gd name="T103" fmla="*/ 60 h 502"/>
                  <a:gd name="T104" fmla="*/ 16 w 207"/>
                  <a:gd name="T105" fmla="*/ 32 h 502"/>
                  <a:gd name="T106" fmla="*/ 185 w 207"/>
                  <a:gd name="T107" fmla="*/ 26 h 502"/>
                  <a:gd name="T108" fmla="*/ 192 w 207"/>
                  <a:gd name="T109" fmla="*/ 55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7" h="502">
                    <a:moveTo>
                      <a:pt x="207" y="4"/>
                    </a:moveTo>
                    <a:lnTo>
                      <a:pt x="207" y="4"/>
                    </a:lnTo>
                    <a:lnTo>
                      <a:pt x="207" y="3"/>
                    </a:lnTo>
                    <a:lnTo>
                      <a:pt x="207" y="3"/>
                    </a:lnTo>
                    <a:lnTo>
                      <a:pt x="207" y="3"/>
                    </a:lnTo>
                    <a:lnTo>
                      <a:pt x="206" y="2"/>
                    </a:lnTo>
                    <a:lnTo>
                      <a:pt x="206" y="2"/>
                    </a:lnTo>
                    <a:lnTo>
                      <a:pt x="206" y="2"/>
                    </a:lnTo>
                    <a:lnTo>
                      <a:pt x="206" y="1"/>
                    </a:lnTo>
                    <a:lnTo>
                      <a:pt x="205" y="1"/>
                    </a:lnTo>
                    <a:lnTo>
                      <a:pt x="205" y="1"/>
                    </a:lnTo>
                    <a:lnTo>
                      <a:pt x="205" y="1"/>
                    </a:lnTo>
                    <a:lnTo>
                      <a:pt x="204" y="1"/>
                    </a:lnTo>
                    <a:lnTo>
                      <a:pt x="204" y="0"/>
                    </a:lnTo>
                    <a:lnTo>
                      <a:pt x="203" y="0"/>
                    </a:lnTo>
                    <a:lnTo>
                      <a:pt x="203" y="0"/>
                    </a:lnTo>
                    <a:lnTo>
                      <a:pt x="4" y="0"/>
                    </a:lnTo>
                    <a:lnTo>
                      <a:pt x="3" y="0"/>
                    </a:lnTo>
                    <a:lnTo>
                      <a:pt x="3" y="0"/>
                    </a:lnTo>
                    <a:lnTo>
                      <a:pt x="3" y="1"/>
                    </a:lnTo>
                    <a:lnTo>
                      <a:pt x="2" y="1"/>
                    </a:lnTo>
                    <a:lnTo>
                      <a:pt x="2" y="1"/>
                    </a:lnTo>
                    <a:lnTo>
                      <a:pt x="1" y="1"/>
                    </a:lnTo>
                    <a:lnTo>
                      <a:pt x="1" y="1"/>
                    </a:lnTo>
                    <a:lnTo>
                      <a:pt x="1" y="2"/>
                    </a:lnTo>
                    <a:lnTo>
                      <a:pt x="1" y="2"/>
                    </a:lnTo>
                    <a:lnTo>
                      <a:pt x="0" y="2"/>
                    </a:lnTo>
                    <a:lnTo>
                      <a:pt x="0" y="3"/>
                    </a:lnTo>
                    <a:lnTo>
                      <a:pt x="0" y="3"/>
                    </a:lnTo>
                    <a:lnTo>
                      <a:pt x="0" y="3"/>
                    </a:lnTo>
                    <a:lnTo>
                      <a:pt x="0" y="4"/>
                    </a:lnTo>
                    <a:lnTo>
                      <a:pt x="0" y="4"/>
                    </a:lnTo>
                    <a:lnTo>
                      <a:pt x="0" y="5"/>
                    </a:lnTo>
                    <a:lnTo>
                      <a:pt x="0" y="498"/>
                    </a:lnTo>
                    <a:lnTo>
                      <a:pt x="0" y="499"/>
                    </a:lnTo>
                    <a:lnTo>
                      <a:pt x="0" y="499"/>
                    </a:lnTo>
                    <a:lnTo>
                      <a:pt x="0" y="500"/>
                    </a:lnTo>
                    <a:lnTo>
                      <a:pt x="0" y="500"/>
                    </a:lnTo>
                    <a:lnTo>
                      <a:pt x="0" y="500"/>
                    </a:lnTo>
                    <a:lnTo>
                      <a:pt x="0" y="501"/>
                    </a:lnTo>
                    <a:lnTo>
                      <a:pt x="1" y="501"/>
                    </a:lnTo>
                    <a:lnTo>
                      <a:pt x="1" y="501"/>
                    </a:lnTo>
                    <a:lnTo>
                      <a:pt x="1" y="502"/>
                    </a:lnTo>
                    <a:lnTo>
                      <a:pt x="1" y="502"/>
                    </a:lnTo>
                    <a:lnTo>
                      <a:pt x="2" y="502"/>
                    </a:lnTo>
                    <a:lnTo>
                      <a:pt x="2" y="502"/>
                    </a:lnTo>
                    <a:lnTo>
                      <a:pt x="3" y="502"/>
                    </a:lnTo>
                    <a:lnTo>
                      <a:pt x="3" y="502"/>
                    </a:lnTo>
                    <a:lnTo>
                      <a:pt x="3" y="502"/>
                    </a:lnTo>
                    <a:lnTo>
                      <a:pt x="4" y="502"/>
                    </a:lnTo>
                    <a:lnTo>
                      <a:pt x="203" y="502"/>
                    </a:lnTo>
                    <a:lnTo>
                      <a:pt x="203" y="502"/>
                    </a:lnTo>
                    <a:lnTo>
                      <a:pt x="204" y="502"/>
                    </a:lnTo>
                    <a:lnTo>
                      <a:pt x="204" y="502"/>
                    </a:lnTo>
                    <a:lnTo>
                      <a:pt x="205" y="502"/>
                    </a:lnTo>
                    <a:lnTo>
                      <a:pt x="205" y="502"/>
                    </a:lnTo>
                    <a:lnTo>
                      <a:pt x="205" y="502"/>
                    </a:lnTo>
                    <a:lnTo>
                      <a:pt x="206" y="502"/>
                    </a:lnTo>
                    <a:lnTo>
                      <a:pt x="206" y="501"/>
                    </a:lnTo>
                    <a:lnTo>
                      <a:pt x="206" y="501"/>
                    </a:lnTo>
                    <a:lnTo>
                      <a:pt x="206" y="501"/>
                    </a:lnTo>
                    <a:lnTo>
                      <a:pt x="207" y="500"/>
                    </a:lnTo>
                    <a:lnTo>
                      <a:pt x="207" y="500"/>
                    </a:lnTo>
                    <a:lnTo>
                      <a:pt x="207" y="500"/>
                    </a:lnTo>
                    <a:lnTo>
                      <a:pt x="207" y="499"/>
                    </a:lnTo>
                    <a:lnTo>
                      <a:pt x="207" y="499"/>
                    </a:lnTo>
                    <a:lnTo>
                      <a:pt x="207" y="498"/>
                    </a:lnTo>
                    <a:lnTo>
                      <a:pt x="207" y="5"/>
                    </a:lnTo>
                    <a:lnTo>
                      <a:pt x="207" y="4"/>
                    </a:lnTo>
                    <a:close/>
                    <a:moveTo>
                      <a:pt x="185" y="480"/>
                    </a:moveTo>
                    <a:lnTo>
                      <a:pt x="22" y="480"/>
                    </a:lnTo>
                    <a:lnTo>
                      <a:pt x="22" y="480"/>
                    </a:lnTo>
                    <a:lnTo>
                      <a:pt x="20" y="479"/>
                    </a:lnTo>
                    <a:lnTo>
                      <a:pt x="19" y="477"/>
                    </a:lnTo>
                    <a:lnTo>
                      <a:pt x="19" y="477"/>
                    </a:lnTo>
                    <a:lnTo>
                      <a:pt x="20" y="474"/>
                    </a:lnTo>
                    <a:lnTo>
                      <a:pt x="22" y="473"/>
                    </a:lnTo>
                    <a:lnTo>
                      <a:pt x="185" y="473"/>
                    </a:lnTo>
                    <a:lnTo>
                      <a:pt x="185" y="473"/>
                    </a:lnTo>
                    <a:lnTo>
                      <a:pt x="187" y="474"/>
                    </a:lnTo>
                    <a:lnTo>
                      <a:pt x="189" y="477"/>
                    </a:lnTo>
                    <a:lnTo>
                      <a:pt x="189" y="477"/>
                    </a:lnTo>
                    <a:lnTo>
                      <a:pt x="187" y="479"/>
                    </a:lnTo>
                    <a:lnTo>
                      <a:pt x="185" y="480"/>
                    </a:lnTo>
                    <a:lnTo>
                      <a:pt x="185" y="480"/>
                    </a:lnTo>
                    <a:close/>
                    <a:moveTo>
                      <a:pt x="185" y="465"/>
                    </a:moveTo>
                    <a:lnTo>
                      <a:pt x="22" y="465"/>
                    </a:lnTo>
                    <a:lnTo>
                      <a:pt x="22" y="465"/>
                    </a:lnTo>
                    <a:lnTo>
                      <a:pt x="20" y="463"/>
                    </a:lnTo>
                    <a:lnTo>
                      <a:pt x="19" y="460"/>
                    </a:lnTo>
                    <a:lnTo>
                      <a:pt x="19" y="460"/>
                    </a:lnTo>
                    <a:lnTo>
                      <a:pt x="20" y="457"/>
                    </a:lnTo>
                    <a:lnTo>
                      <a:pt x="22" y="456"/>
                    </a:lnTo>
                    <a:lnTo>
                      <a:pt x="185" y="456"/>
                    </a:lnTo>
                    <a:lnTo>
                      <a:pt x="185" y="456"/>
                    </a:lnTo>
                    <a:lnTo>
                      <a:pt x="187" y="457"/>
                    </a:lnTo>
                    <a:lnTo>
                      <a:pt x="189" y="460"/>
                    </a:lnTo>
                    <a:lnTo>
                      <a:pt x="189" y="460"/>
                    </a:lnTo>
                    <a:lnTo>
                      <a:pt x="187" y="463"/>
                    </a:lnTo>
                    <a:lnTo>
                      <a:pt x="185" y="465"/>
                    </a:lnTo>
                    <a:lnTo>
                      <a:pt x="185" y="465"/>
                    </a:lnTo>
                    <a:close/>
                    <a:moveTo>
                      <a:pt x="185" y="448"/>
                    </a:moveTo>
                    <a:lnTo>
                      <a:pt x="22" y="448"/>
                    </a:lnTo>
                    <a:lnTo>
                      <a:pt x="22" y="448"/>
                    </a:lnTo>
                    <a:lnTo>
                      <a:pt x="20" y="447"/>
                    </a:lnTo>
                    <a:lnTo>
                      <a:pt x="19" y="444"/>
                    </a:lnTo>
                    <a:lnTo>
                      <a:pt x="19" y="444"/>
                    </a:lnTo>
                    <a:lnTo>
                      <a:pt x="20" y="441"/>
                    </a:lnTo>
                    <a:lnTo>
                      <a:pt x="22" y="440"/>
                    </a:lnTo>
                    <a:lnTo>
                      <a:pt x="185" y="440"/>
                    </a:lnTo>
                    <a:lnTo>
                      <a:pt x="185" y="440"/>
                    </a:lnTo>
                    <a:lnTo>
                      <a:pt x="187" y="441"/>
                    </a:lnTo>
                    <a:lnTo>
                      <a:pt x="189" y="444"/>
                    </a:lnTo>
                    <a:lnTo>
                      <a:pt x="189" y="444"/>
                    </a:lnTo>
                    <a:lnTo>
                      <a:pt x="187" y="447"/>
                    </a:lnTo>
                    <a:lnTo>
                      <a:pt x="185" y="448"/>
                    </a:lnTo>
                    <a:lnTo>
                      <a:pt x="185" y="448"/>
                    </a:lnTo>
                    <a:close/>
                    <a:moveTo>
                      <a:pt x="85" y="394"/>
                    </a:moveTo>
                    <a:lnTo>
                      <a:pt x="85" y="394"/>
                    </a:lnTo>
                    <a:lnTo>
                      <a:pt x="85" y="389"/>
                    </a:lnTo>
                    <a:lnTo>
                      <a:pt x="86" y="386"/>
                    </a:lnTo>
                    <a:lnTo>
                      <a:pt x="88" y="382"/>
                    </a:lnTo>
                    <a:lnTo>
                      <a:pt x="90" y="380"/>
                    </a:lnTo>
                    <a:lnTo>
                      <a:pt x="93" y="377"/>
                    </a:lnTo>
                    <a:lnTo>
                      <a:pt x="96" y="376"/>
                    </a:lnTo>
                    <a:lnTo>
                      <a:pt x="100" y="375"/>
                    </a:lnTo>
                    <a:lnTo>
                      <a:pt x="103" y="374"/>
                    </a:lnTo>
                    <a:lnTo>
                      <a:pt x="103" y="374"/>
                    </a:lnTo>
                    <a:lnTo>
                      <a:pt x="107" y="375"/>
                    </a:lnTo>
                    <a:lnTo>
                      <a:pt x="111" y="376"/>
                    </a:lnTo>
                    <a:lnTo>
                      <a:pt x="114" y="377"/>
                    </a:lnTo>
                    <a:lnTo>
                      <a:pt x="116" y="380"/>
                    </a:lnTo>
                    <a:lnTo>
                      <a:pt x="120" y="382"/>
                    </a:lnTo>
                    <a:lnTo>
                      <a:pt x="121" y="386"/>
                    </a:lnTo>
                    <a:lnTo>
                      <a:pt x="123" y="389"/>
                    </a:lnTo>
                    <a:lnTo>
                      <a:pt x="123" y="394"/>
                    </a:lnTo>
                    <a:lnTo>
                      <a:pt x="123" y="394"/>
                    </a:lnTo>
                    <a:lnTo>
                      <a:pt x="123" y="397"/>
                    </a:lnTo>
                    <a:lnTo>
                      <a:pt x="121" y="401"/>
                    </a:lnTo>
                    <a:lnTo>
                      <a:pt x="120" y="404"/>
                    </a:lnTo>
                    <a:lnTo>
                      <a:pt x="116" y="407"/>
                    </a:lnTo>
                    <a:lnTo>
                      <a:pt x="114" y="409"/>
                    </a:lnTo>
                    <a:lnTo>
                      <a:pt x="111" y="411"/>
                    </a:lnTo>
                    <a:lnTo>
                      <a:pt x="107" y="412"/>
                    </a:lnTo>
                    <a:lnTo>
                      <a:pt x="103" y="412"/>
                    </a:lnTo>
                    <a:lnTo>
                      <a:pt x="103" y="412"/>
                    </a:lnTo>
                    <a:lnTo>
                      <a:pt x="100" y="412"/>
                    </a:lnTo>
                    <a:lnTo>
                      <a:pt x="96" y="411"/>
                    </a:lnTo>
                    <a:lnTo>
                      <a:pt x="93" y="409"/>
                    </a:lnTo>
                    <a:lnTo>
                      <a:pt x="90" y="407"/>
                    </a:lnTo>
                    <a:lnTo>
                      <a:pt x="88" y="404"/>
                    </a:lnTo>
                    <a:lnTo>
                      <a:pt x="86" y="401"/>
                    </a:lnTo>
                    <a:lnTo>
                      <a:pt x="85" y="397"/>
                    </a:lnTo>
                    <a:lnTo>
                      <a:pt x="85" y="394"/>
                    </a:lnTo>
                    <a:lnTo>
                      <a:pt x="85" y="394"/>
                    </a:lnTo>
                    <a:close/>
                    <a:moveTo>
                      <a:pt x="192" y="328"/>
                    </a:moveTo>
                    <a:lnTo>
                      <a:pt x="192" y="328"/>
                    </a:lnTo>
                    <a:lnTo>
                      <a:pt x="191" y="330"/>
                    </a:lnTo>
                    <a:lnTo>
                      <a:pt x="190" y="332"/>
                    </a:lnTo>
                    <a:lnTo>
                      <a:pt x="187" y="333"/>
                    </a:lnTo>
                    <a:lnTo>
                      <a:pt x="185" y="334"/>
                    </a:lnTo>
                    <a:lnTo>
                      <a:pt x="22" y="334"/>
                    </a:lnTo>
                    <a:lnTo>
                      <a:pt x="22" y="334"/>
                    </a:lnTo>
                    <a:lnTo>
                      <a:pt x="19" y="333"/>
                    </a:lnTo>
                    <a:lnTo>
                      <a:pt x="18" y="332"/>
                    </a:lnTo>
                    <a:lnTo>
                      <a:pt x="16" y="330"/>
                    </a:lnTo>
                    <a:lnTo>
                      <a:pt x="16" y="328"/>
                    </a:lnTo>
                    <a:lnTo>
                      <a:pt x="16" y="305"/>
                    </a:lnTo>
                    <a:lnTo>
                      <a:pt x="16" y="305"/>
                    </a:lnTo>
                    <a:lnTo>
                      <a:pt x="16" y="303"/>
                    </a:lnTo>
                    <a:lnTo>
                      <a:pt x="18" y="301"/>
                    </a:lnTo>
                    <a:lnTo>
                      <a:pt x="19" y="300"/>
                    </a:lnTo>
                    <a:lnTo>
                      <a:pt x="22" y="299"/>
                    </a:lnTo>
                    <a:lnTo>
                      <a:pt x="185" y="299"/>
                    </a:lnTo>
                    <a:lnTo>
                      <a:pt x="185" y="299"/>
                    </a:lnTo>
                    <a:lnTo>
                      <a:pt x="187" y="300"/>
                    </a:lnTo>
                    <a:lnTo>
                      <a:pt x="190" y="301"/>
                    </a:lnTo>
                    <a:lnTo>
                      <a:pt x="191" y="303"/>
                    </a:lnTo>
                    <a:lnTo>
                      <a:pt x="192" y="305"/>
                    </a:lnTo>
                    <a:lnTo>
                      <a:pt x="192" y="328"/>
                    </a:lnTo>
                    <a:close/>
                    <a:moveTo>
                      <a:pt x="192" y="282"/>
                    </a:moveTo>
                    <a:lnTo>
                      <a:pt x="192" y="282"/>
                    </a:lnTo>
                    <a:lnTo>
                      <a:pt x="191" y="285"/>
                    </a:lnTo>
                    <a:lnTo>
                      <a:pt x="190" y="287"/>
                    </a:lnTo>
                    <a:lnTo>
                      <a:pt x="187" y="288"/>
                    </a:lnTo>
                    <a:lnTo>
                      <a:pt x="185" y="288"/>
                    </a:lnTo>
                    <a:lnTo>
                      <a:pt x="22" y="288"/>
                    </a:lnTo>
                    <a:lnTo>
                      <a:pt x="22" y="288"/>
                    </a:lnTo>
                    <a:lnTo>
                      <a:pt x="19" y="288"/>
                    </a:lnTo>
                    <a:lnTo>
                      <a:pt x="18" y="287"/>
                    </a:lnTo>
                    <a:lnTo>
                      <a:pt x="16" y="285"/>
                    </a:lnTo>
                    <a:lnTo>
                      <a:pt x="16" y="282"/>
                    </a:lnTo>
                    <a:lnTo>
                      <a:pt x="16" y="260"/>
                    </a:lnTo>
                    <a:lnTo>
                      <a:pt x="16" y="260"/>
                    </a:lnTo>
                    <a:lnTo>
                      <a:pt x="16" y="258"/>
                    </a:lnTo>
                    <a:lnTo>
                      <a:pt x="18" y="256"/>
                    </a:lnTo>
                    <a:lnTo>
                      <a:pt x="19" y="255"/>
                    </a:lnTo>
                    <a:lnTo>
                      <a:pt x="22" y="254"/>
                    </a:lnTo>
                    <a:lnTo>
                      <a:pt x="185" y="254"/>
                    </a:lnTo>
                    <a:lnTo>
                      <a:pt x="185" y="254"/>
                    </a:lnTo>
                    <a:lnTo>
                      <a:pt x="187" y="255"/>
                    </a:lnTo>
                    <a:lnTo>
                      <a:pt x="190" y="256"/>
                    </a:lnTo>
                    <a:lnTo>
                      <a:pt x="191" y="258"/>
                    </a:lnTo>
                    <a:lnTo>
                      <a:pt x="192" y="260"/>
                    </a:lnTo>
                    <a:lnTo>
                      <a:pt x="192" y="282"/>
                    </a:lnTo>
                    <a:close/>
                    <a:moveTo>
                      <a:pt x="192" y="236"/>
                    </a:moveTo>
                    <a:lnTo>
                      <a:pt x="192" y="236"/>
                    </a:lnTo>
                    <a:lnTo>
                      <a:pt x="191" y="239"/>
                    </a:lnTo>
                    <a:lnTo>
                      <a:pt x="190" y="240"/>
                    </a:lnTo>
                    <a:lnTo>
                      <a:pt x="187" y="242"/>
                    </a:lnTo>
                    <a:lnTo>
                      <a:pt x="185" y="242"/>
                    </a:lnTo>
                    <a:lnTo>
                      <a:pt x="22" y="242"/>
                    </a:lnTo>
                    <a:lnTo>
                      <a:pt x="22" y="242"/>
                    </a:lnTo>
                    <a:lnTo>
                      <a:pt x="19" y="242"/>
                    </a:lnTo>
                    <a:lnTo>
                      <a:pt x="18" y="240"/>
                    </a:lnTo>
                    <a:lnTo>
                      <a:pt x="16" y="239"/>
                    </a:lnTo>
                    <a:lnTo>
                      <a:pt x="16" y="236"/>
                    </a:lnTo>
                    <a:lnTo>
                      <a:pt x="16" y="215"/>
                    </a:lnTo>
                    <a:lnTo>
                      <a:pt x="16" y="215"/>
                    </a:lnTo>
                    <a:lnTo>
                      <a:pt x="16" y="211"/>
                    </a:lnTo>
                    <a:lnTo>
                      <a:pt x="18" y="210"/>
                    </a:lnTo>
                    <a:lnTo>
                      <a:pt x="19" y="208"/>
                    </a:lnTo>
                    <a:lnTo>
                      <a:pt x="22" y="208"/>
                    </a:lnTo>
                    <a:lnTo>
                      <a:pt x="185" y="208"/>
                    </a:lnTo>
                    <a:lnTo>
                      <a:pt x="185" y="208"/>
                    </a:lnTo>
                    <a:lnTo>
                      <a:pt x="187" y="208"/>
                    </a:lnTo>
                    <a:lnTo>
                      <a:pt x="190" y="210"/>
                    </a:lnTo>
                    <a:lnTo>
                      <a:pt x="191" y="211"/>
                    </a:lnTo>
                    <a:lnTo>
                      <a:pt x="192" y="215"/>
                    </a:lnTo>
                    <a:lnTo>
                      <a:pt x="192" y="236"/>
                    </a:lnTo>
                    <a:close/>
                    <a:moveTo>
                      <a:pt x="192" y="191"/>
                    </a:moveTo>
                    <a:lnTo>
                      <a:pt x="192" y="191"/>
                    </a:lnTo>
                    <a:lnTo>
                      <a:pt x="191" y="193"/>
                    </a:lnTo>
                    <a:lnTo>
                      <a:pt x="190" y="195"/>
                    </a:lnTo>
                    <a:lnTo>
                      <a:pt x="187" y="196"/>
                    </a:lnTo>
                    <a:lnTo>
                      <a:pt x="185" y="197"/>
                    </a:lnTo>
                    <a:lnTo>
                      <a:pt x="22" y="197"/>
                    </a:lnTo>
                    <a:lnTo>
                      <a:pt x="22" y="197"/>
                    </a:lnTo>
                    <a:lnTo>
                      <a:pt x="19" y="196"/>
                    </a:lnTo>
                    <a:lnTo>
                      <a:pt x="18" y="195"/>
                    </a:lnTo>
                    <a:lnTo>
                      <a:pt x="16" y="193"/>
                    </a:lnTo>
                    <a:lnTo>
                      <a:pt x="16" y="191"/>
                    </a:lnTo>
                    <a:lnTo>
                      <a:pt x="16" y="168"/>
                    </a:lnTo>
                    <a:lnTo>
                      <a:pt x="16" y="168"/>
                    </a:lnTo>
                    <a:lnTo>
                      <a:pt x="16" y="166"/>
                    </a:lnTo>
                    <a:lnTo>
                      <a:pt x="18" y="164"/>
                    </a:lnTo>
                    <a:lnTo>
                      <a:pt x="19" y="163"/>
                    </a:lnTo>
                    <a:lnTo>
                      <a:pt x="22" y="163"/>
                    </a:lnTo>
                    <a:lnTo>
                      <a:pt x="185" y="163"/>
                    </a:lnTo>
                    <a:lnTo>
                      <a:pt x="185" y="163"/>
                    </a:lnTo>
                    <a:lnTo>
                      <a:pt x="187" y="163"/>
                    </a:lnTo>
                    <a:lnTo>
                      <a:pt x="190" y="164"/>
                    </a:lnTo>
                    <a:lnTo>
                      <a:pt x="191" y="166"/>
                    </a:lnTo>
                    <a:lnTo>
                      <a:pt x="192" y="168"/>
                    </a:lnTo>
                    <a:lnTo>
                      <a:pt x="192" y="191"/>
                    </a:lnTo>
                    <a:close/>
                    <a:moveTo>
                      <a:pt x="192" y="146"/>
                    </a:moveTo>
                    <a:lnTo>
                      <a:pt x="192" y="146"/>
                    </a:lnTo>
                    <a:lnTo>
                      <a:pt x="191" y="148"/>
                    </a:lnTo>
                    <a:lnTo>
                      <a:pt x="190" y="150"/>
                    </a:lnTo>
                    <a:lnTo>
                      <a:pt x="187" y="151"/>
                    </a:lnTo>
                    <a:lnTo>
                      <a:pt x="185" y="152"/>
                    </a:lnTo>
                    <a:lnTo>
                      <a:pt x="22" y="152"/>
                    </a:lnTo>
                    <a:lnTo>
                      <a:pt x="22" y="152"/>
                    </a:lnTo>
                    <a:lnTo>
                      <a:pt x="19" y="151"/>
                    </a:lnTo>
                    <a:lnTo>
                      <a:pt x="18" y="150"/>
                    </a:lnTo>
                    <a:lnTo>
                      <a:pt x="16" y="148"/>
                    </a:lnTo>
                    <a:lnTo>
                      <a:pt x="16" y="146"/>
                    </a:lnTo>
                    <a:lnTo>
                      <a:pt x="16" y="123"/>
                    </a:lnTo>
                    <a:lnTo>
                      <a:pt x="16" y="123"/>
                    </a:lnTo>
                    <a:lnTo>
                      <a:pt x="16" y="121"/>
                    </a:lnTo>
                    <a:lnTo>
                      <a:pt x="18" y="119"/>
                    </a:lnTo>
                    <a:lnTo>
                      <a:pt x="19" y="118"/>
                    </a:lnTo>
                    <a:lnTo>
                      <a:pt x="22" y="118"/>
                    </a:lnTo>
                    <a:lnTo>
                      <a:pt x="185" y="118"/>
                    </a:lnTo>
                    <a:lnTo>
                      <a:pt x="185" y="118"/>
                    </a:lnTo>
                    <a:lnTo>
                      <a:pt x="187" y="118"/>
                    </a:lnTo>
                    <a:lnTo>
                      <a:pt x="190" y="119"/>
                    </a:lnTo>
                    <a:lnTo>
                      <a:pt x="191" y="121"/>
                    </a:lnTo>
                    <a:lnTo>
                      <a:pt x="192" y="123"/>
                    </a:lnTo>
                    <a:lnTo>
                      <a:pt x="192" y="146"/>
                    </a:lnTo>
                    <a:close/>
                    <a:moveTo>
                      <a:pt x="192" y="100"/>
                    </a:moveTo>
                    <a:lnTo>
                      <a:pt x="192" y="100"/>
                    </a:lnTo>
                    <a:lnTo>
                      <a:pt x="191" y="102"/>
                    </a:lnTo>
                    <a:lnTo>
                      <a:pt x="190" y="104"/>
                    </a:lnTo>
                    <a:lnTo>
                      <a:pt x="187" y="106"/>
                    </a:lnTo>
                    <a:lnTo>
                      <a:pt x="185" y="106"/>
                    </a:lnTo>
                    <a:lnTo>
                      <a:pt x="22" y="106"/>
                    </a:lnTo>
                    <a:lnTo>
                      <a:pt x="22" y="106"/>
                    </a:lnTo>
                    <a:lnTo>
                      <a:pt x="19" y="106"/>
                    </a:lnTo>
                    <a:lnTo>
                      <a:pt x="18" y="104"/>
                    </a:lnTo>
                    <a:lnTo>
                      <a:pt x="16" y="102"/>
                    </a:lnTo>
                    <a:lnTo>
                      <a:pt x="16" y="100"/>
                    </a:lnTo>
                    <a:lnTo>
                      <a:pt x="16" y="78"/>
                    </a:lnTo>
                    <a:lnTo>
                      <a:pt x="16" y="78"/>
                    </a:lnTo>
                    <a:lnTo>
                      <a:pt x="16" y="76"/>
                    </a:lnTo>
                    <a:lnTo>
                      <a:pt x="18" y="74"/>
                    </a:lnTo>
                    <a:lnTo>
                      <a:pt x="19" y="73"/>
                    </a:lnTo>
                    <a:lnTo>
                      <a:pt x="22" y="72"/>
                    </a:lnTo>
                    <a:lnTo>
                      <a:pt x="185" y="72"/>
                    </a:lnTo>
                    <a:lnTo>
                      <a:pt x="185" y="72"/>
                    </a:lnTo>
                    <a:lnTo>
                      <a:pt x="187" y="73"/>
                    </a:lnTo>
                    <a:lnTo>
                      <a:pt x="190" y="74"/>
                    </a:lnTo>
                    <a:lnTo>
                      <a:pt x="191" y="76"/>
                    </a:lnTo>
                    <a:lnTo>
                      <a:pt x="192" y="78"/>
                    </a:lnTo>
                    <a:lnTo>
                      <a:pt x="192" y="100"/>
                    </a:lnTo>
                    <a:close/>
                    <a:moveTo>
                      <a:pt x="192" y="55"/>
                    </a:moveTo>
                    <a:lnTo>
                      <a:pt x="192" y="55"/>
                    </a:lnTo>
                    <a:lnTo>
                      <a:pt x="191" y="57"/>
                    </a:lnTo>
                    <a:lnTo>
                      <a:pt x="190" y="59"/>
                    </a:lnTo>
                    <a:lnTo>
                      <a:pt x="187" y="60"/>
                    </a:lnTo>
                    <a:lnTo>
                      <a:pt x="185" y="60"/>
                    </a:lnTo>
                    <a:lnTo>
                      <a:pt x="22" y="60"/>
                    </a:lnTo>
                    <a:lnTo>
                      <a:pt x="22" y="60"/>
                    </a:lnTo>
                    <a:lnTo>
                      <a:pt x="19" y="60"/>
                    </a:lnTo>
                    <a:lnTo>
                      <a:pt x="18" y="59"/>
                    </a:lnTo>
                    <a:lnTo>
                      <a:pt x="16" y="57"/>
                    </a:lnTo>
                    <a:lnTo>
                      <a:pt x="16" y="55"/>
                    </a:lnTo>
                    <a:lnTo>
                      <a:pt x="16" y="32"/>
                    </a:lnTo>
                    <a:lnTo>
                      <a:pt x="16" y="32"/>
                    </a:lnTo>
                    <a:lnTo>
                      <a:pt x="16" y="30"/>
                    </a:lnTo>
                    <a:lnTo>
                      <a:pt x="18" y="28"/>
                    </a:lnTo>
                    <a:lnTo>
                      <a:pt x="19" y="27"/>
                    </a:lnTo>
                    <a:lnTo>
                      <a:pt x="22" y="26"/>
                    </a:lnTo>
                    <a:lnTo>
                      <a:pt x="185" y="26"/>
                    </a:lnTo>
                    <a:lnTo>
                      <a:pt x="185" y="26"/>
                    </a:lnTo>
                    <a:lnTo>
                      <a:pt x="187" y="27"/>
                    </a:lnTo>
                    <a:lnTo>
                      <a:pt x="190" y="28"/>
                    </a:lnTo>
                    <a:lnTo>
                      <a:pt x="191" y="30"/>
                    </a:lnTo>
                    <a:lnTo>
                      <a:pt x="192" y="32"/>
                    </a:lnTo>
                    <a:lnTo>
                      <a:pt x="192"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77749" tIns="238875" rIns="477749" bIns="238875" numCol="1" anchor="t" anchorCtr="0" compatLnSpc="1">
                <a:prstTxWarp prst="textNoShape">
                  <a:avLst/>
                </a:prstTxWarp>
              </a:bodyPr>
              <a:lstStyle/>
              <a:p>
                <a:pPr defTabSz="4777965">
                  <a:defRPr/>
                </a:pPr>
                <a:endParaRPr lang="zh-CN" altLang="en-US" sz="1998" kern="0">
                  <a:solidFill>
                    <a:srgbClr val="1D1D1A"/>
                  </a:solidFill>
                  <a:latin typeface="+mj-lt"/>
                  <a:ea typeface="微软雅黑" panose="020B0503020204020204" pitchFamily="34" charset="-122"/>
                  <a:cs typeface="Arial" panose="020B0604020202020204" pitchFamily="34" charset="0"/>
                </a:endParaRPr>
              </a:p>
            </p:txBody>
          </p:sp>
          <p:sp>
            <p:nvSpPr>
              <p:cNvPr id="121" name="Freeform 1277">
                <a:extLst>
                  <a:ext uri="{FF2B5EF4-FFF2-40B4-BE49-F238E27FC236}">
                    <a16:creationId xmlns:a16="http://schemas.microsoft.com/office/drawing/2014/main" id="{80FD1F1A-8AB0-39E2-7058-9BB8B5E27E6B}"/>
                  </a:ext>
                </a:extLst>
              </p:cNvPr>
              <p:cNvSpPr>
                <a:spLocks noEditPoints="1"/>
              </p:cNvSpPr>
              <p:nvPr/>
            </p:nvSpPr>
            <p:spPr bwMode="auto">
              <a:xfrm>
                <a:off x="1267680" y="3897962"/>
                <a:ext cx="239713" cy="442913"/>
              </a:xfrm>
              <a:custGeom>
                <a:avLst/>
                <a:gdLst>
                  <a:gd name="T0" fmla="*/ 23 w 151"/>
                  <a:gd name="T1" fmla="*/ 3 h 279"/>
                  <a:gd name="T2" fmla="*/ 38 w 151"/>
                  <a:gd name="T3" fmla="*/ 1 h 279"/>
                  <a:gd name="T4" fmla="*/ 15 w 151"/>
                  <a:gd name="T5" fmla="*/ 5 h 279"/>
                  <a:gd name="T6" fmla="*/ 13 w 151"/>
                  <a:gd name="T7" fmla="*/ 5 h 279"/>
                  <a:gd name="T8" fmla="*/ 4 w 151"/>
                  <a:gd name="T9" fmla="*/ 0 h 279"/>
                  <a:gd name="T10" fmla="*/ 51 w 151"/>
                  <a:gd name="T11" fmla="*/ 3 h 279"/>
                  <a:gd name="T12" fmla="*/ 48 w 151"/>
                  <a:gd name="T13" fmla="*/ 5 h 279"/>
                  <a:gd name="T14" fmla="*/ 120 w 151"/>
                  <a:gd name="T15" fmla="*/ 0 h 279"/>
                  <a:gd name="T16" fmla="*/ 48 w 151"/>
                  <a:gd name="T17" fmla="*/ 51 h 279"/>
                  <a:gd name="T18" fmla="*/ 46 w 151"/>
                  <a:gd name="T19" fmla="*/ 50 h 279"/>
                  <a:gd name="T20" fmla="*/ 36 w 151"/>
                  <a:gd name="T21" fmla="*/ 45 h 279"/>
                  <a:gd name="T22" fmla="*/ 17 w 151"/>
                  <a:gd name="T23" fmla="*/ 48 h 279"/>
                  <a:gd name="T24" fmla="*/ 15 w 151"/>
                  <a:gd name="T25" fmla="*/ 51 h 279"/>
                  <a:gd name="T26" fmla="*/ 23 w 151"/>
                  <a:gd name="T27" fmla="*/ 48 h 279"/>
                  <a:gd name="T28" fmla="*/ 151 w 151"/>
                  <a:gd name="T29" fmla="*/ 48 h 279"/>
                  <a:gd name="T30" fmla="*/ 118 w 151"/>
                  <a:gd name="T31" fmla="*/ 50 h 279"/>
                  <a:gd name="T32" fmla="*/ 4 w 151"/>
                  <a:gd name="T33" fmla="*/ 45 h 279"/>
                  <a:gd name="T34" fmla="*/ 150 w 151"/>
                  <a:gd name="T35" fmla="*/ 96 h 279"/>
                  <a:gd name="T36" fmla="*/ 117 w 151"/>
                  <a:gd name="T37" fmla="*/ 94 h 279"/>
                  <a:gd name="T38" fmla="*/ 17 w 151"/>
                  <a:gd name="T39" fmla="*/ 92 h 279"/>
                  <a:gd name="T40" fmla="*/ 25 w 151"/>
                  <a:gd name="T41" fmla="*/ 97 h 279"/>
                  <a:gd name="T42" fmla="*/ 24 w 151"/>
                  <a:gd name="T43" fmla="*/ 96 h 279"/>
                  <a:gd name="T44" fmla="*/ 4 w 151"/>
                  <a:gd name="T45" fmla="*/ 90 h 279"/>
                  <a:gd name="T46" fmla="*/ 40 w 151"/>
                  <a:gd name="T47" fmla="*/ 94 h 279"/>
                  <a:gd name="T48" fmla="*/ 36 w 151"/>
                  <a:gd name="T49" fmla="*/ 97 h 279"/>
                  <a:gd name="T50" fmla="*/ 45 w 151"/>
                  <a:gd name="T51" fmla="*/ 94 h 279"/>
                  <a:gd name="T52" fmla="*/ 17 w 151"/>
                  <a:gd name="T53" fmla="*/ 137 h 279"/>
                  <a:gd name="T54" fmla="*/ 48 w 151"/>
                  <a:gd name="T55" fmla="*/ 142 h 279"/>
                  <a:gd name="T56" fmla="*/ 46 w 151"/>
                  <a:gd name="T57" fmla="*/ 141 h 279"/>
                  <a:gd name="T58" fmla="*/ 25 w 151"/>
                  <a:gd name="T59" fmla="*/ 137 h 279"/>
                  <a:gd name="T60" fmla="*/ 150 w 151"/>
                  <a:gd name="T61" fmla="*/ 141 h 279"/>
                  <a:gd name="T62" fmla="*/ 117 w 151"/>
                  <a:gd name="T63" fmla="*/ 139 h 279"/>
                  <a:gd name="T64" fmla="*/ 38 w 151"/>
                  <a:gd name="T65" fmla="*/ 137 h 279"/>
                  <a:gd name="T66" fmla="*/ 4 w 151"/>
                  <a:gd name="T67" fmla="*/ 142 h 279"/>
                  <a:gd name="T68" fmla="*/ 1 w 151"/>
                  <a:gd name="T69" fmla="*/ 141 h 279"/>
                  <a:gd name="T70" fmla="*/ 15 w 151"/>
                  <a:gd name="T71" fmla="*/ 182 h 279"/>
                  <a:gd name="T72" fmla="*/ 7 w 151"/>
                  <a:gd name="T73" fmla="*/ 185 h 279"/>
                  <a:gd name="T74" fmla="*/ 4 w 151"/>
                  <a:gd name="T75" fmla="*/ 187 h 279"/>
                  <a:gd name="T76" fmla="*/ 120 w 151"/>
                  <a:gd name="T77" fmla="*/ 182 h 279"/>
                  <a:gd name="T78" fmla="*/ 25 w 151"/>
                  <a:gd name="T79" fmla="*/ 187 h 279"/>
                  <a:gd name="T80" fmla="*/ 24 w 151"/>
                  <a:gd name="T81" fmla="*/ 186 h 279"/>
                  <a:gd name="T82" fmla="*/ 48 w 151"/>
                  <a:gd name="T83" fmla="*/ 182 h 279"/>
                  <a:gd name="T84" fmla="*/ 40 w 151"/>
                  <a:gd name="T85" fmla="*/ 185 h 279"/>
                  <a:gd name="T86" fmla="*/ 36 w 151"/>
                  <a:gd name="T87" fmla="*/ 187 h 279"/>
                  <a:gd name="T88" fmla="*/ 149 w 151"/>
                  <a:gd name="T89" fmla="*/ 232 h 279"/>
                  <a:gd name="T90" fmla="*/ 37 w 151"/>
                  <a:gd name="T91" fmla="*/ 227 h 279"/>
                  <a:gd name="T92" fmla="*/ 40 w 151"/>
                  <a:gd name="T93" fmla="*/ 228 h 279"/>
                  <a:gd name="T94" fmla="*/ 48 w 151"/>
                  <a:gd name="T95" fmla="*/ 232 h 279"/>
                  <a:gd name="T96" fmla="*/ 1 w 151"/>
                  <a:gd name="T97" fmla="*/ 230 h 279"/>
                  <a:gd name="T98" fmla="*/ 4 w 151"/>
                  <a:gd name="T99" fmla="*/ 227 h 279"/>
                  <a:gd name="T100" fmla="*/ 29 w 151"/>
                  <a:gd name="T101" fmla="*/ 230 h 279"/>
                  <a:gd name="T102" fmla="*/ 13 w 151"/>
                  <a:gd name="T103" fmla="*/ 232 h 279"/>
                  <a:gd name="T104" fmla="*/ 120 w 151"/>
                  <a:gd name="T105" fmla="*/ 274 h 279"/>
                  <a:gd name="T106" fmla="*/ 151 w 151"/>
                  <a:gd name="T107" fmla="*/ 278 h 279"/>
                  <a:gd name="T108" fmla="*/ 12 w 151"/>
                  <a:gd name="T109" fmla="*/ 276 h 279"/>
                  <a:gd name="T110" fmla="*/ 15 w 151"/>
                  <a:gd name="T111" fmla="*/ 273 h 279"/>
                  <a:gd name="T112" fmla="*/ 51 w 151"/>
                  <a:gd name="T113" fmla="*/ 276 h 279"/>
                  <a:gd name="T114" fmla="*/ 1 w 151"/>
                  <a:gd name="T115" fmla="*/ 278 h 279"/>
                  <a:gd name="T116" fmla="*/ 37 w 151"/>
                  <a:gd name="T117" fmla="*/ 273 h 279"/>
                  <a:gd name="T118" fmla="*/ 40 w 151"/>
                  <a:gd name="T119" fmla="*/ 274 h 279"/>
                  <a:gd name="T120" fmla="*/ 26 w 151"/>
                  <a:gd name="T121"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1" h="279">
                    <a:moveTo>
                      <a:pt x="25" y="5"/>
                    </a:moveTo>
                    <a:lnTo>
                      <a:pt x="25" y="5"/>
                    </a:lnTo>
                    <a:lnTo>
                      <a:pt x="27" y="5"/>
                    </a:lnTo>
                    <a:lnTo>
                      <a:pt x="28" y="3"/>
                    </a:lnTo>
                    <a:lnTo>
                      <a:pt x="28" y="3"/>
                    </a:lnTo>
                    <a:lnTo>
                      <a:pt x="27" y="1"/>
                    </a:lnTo>
                    <a:lnTo>
                      <a:pt x="25" y="0"/>
                    </a:lnTo>
                    <a:lnTo>
                      <a:pt x="25" y="0"/>
                    </a:lnTo>
                    <a:lnTo>
                      <a:pt x="24" y="1"/>
                    </a:lnTo>
                    <a:lnTo>
                      <a:pt x="23" y="3"/>
                    </a:lnTo>
                    <a:lnTo>
                      <a:pt x="23" y="3"/>
                    </a:lnTo>
                    <a:lnTo>
                      <a:pt x="24" y="5"/>
                    </a:lnTo>
                    <a:lnTo>
                      <a:pt x="25" y="5"/>
                    </a:lnTo>
                    <a:lnTo>
                      <a:pt x="25" y="5"/>
                    </a:lnTo>
                    <a:close/>
                    <a:moveTo>
                      <a:pt x="36" y="5"/>
                    </a:moveTo>
                    <a:lnTo>
                      <a:pt x="36" y="5"/>
                    </a:lnTo>
                    <a:lnTo>
                      <a:pt x="38" y="5"/>
                    </a:lnTo>
                    <a:lnTo>
                      <a:pt x="40" y="3"/>
                    </a:lnTo>
                    <a:lnTo>
                      <a:pt x="40" y="3"/>
                    </a:lnTo>
                    <a:lnTo>
                      <a:pt x="38" y="1"/>
                    </a:lnTo>
                    <a:lnTo>
                      <a:pt x="36" y="0"/>
                    </a:lnTo>
                    <a:lnTo>
                      <a:pt x="36" y="0"/>
                    </a:lnTo>
                    <a:lnTo>
                      <a:pt x="34" y="1"/>
                    </a:lnTo>
                    <a:lnTo>
                      <a:pt x="34" y="3"/>
                    </a:lnTo>
                    <a:lnTo>
                      <a:pt x="34" y="3"/>
                    </a:lnTo>
                    <a:lnTo>
                      <a:pt x="34" y="5"/>
                    </a:lnTo>
                    <a:lnTo>
                      <a:pt x="36" y="5"/>
                    </a:lnTo>
                    <a:lnTo>
                      <a:pt x="36" y="5"/>
                    </a:lnTo>
                    <a:close/>
                    <a:moveTo>
                      <a:pt x="15" y="5"/>
                    </a:moveTo>
                    <a:lnTo>
                      <a:pt x="15" y="5"/>
                    </a:lnTo>
                    <a:lnTo>
                      <a:pt x="17" y="5"/>
                    </a:lnTo>
                    <a:lnTo>
                      <a:pt x="17" y="3"/>
                    </a:lnTo>
                    <a:lnTo>
                      <a:pt x="17" y="3"/>
                    </a:lnTo>
                    <a:lnTo>
                      <a:pt x="17" y="1"/>
                    </a:lnTo>
                    <a:lnTo>
                      <a:pt x="15" y="0"/>
                    </a:lnTo>
                    <a:lnTo>
                      <a:pt x="15" y="0"/>
                    </a:lnTo>
                    <a:lnTo>
                      <a:pt x="13" y="1"/>
                    </a:lnTo>
                    <a:lnTo>
                      <a:pt x="12" y="3"/>
                    </a:lnTo>
                    <a:lnTo>
                      <a:pt x="12" y="3"/>
                    </a:lnTo>
                    <a:lnTo>
                      <a:pt x="13" y="5"/>
                    </a:lnTo>
                    <a:lnTo>
                      <a:pt x="15" y="5"/>
                    </a:lnTo>
                    <a:lnTo>
                      <a:pt x="15" y="5"/>
                    </a:lnTo>
                    <a:close/>
                    <a:moveTo>
                      <a:pt x="4" y="5"/>
                    </a:moveTo>
                    <a:lnTo>
                      <a:pt x="4" y="5"/>
                    </a:lnTo>
                    <a:lnTo>
                      <a:pt x="6" y="5"/>
                    </a:lnTo>
                    <a:lnTo>
                      <a:pt x="7" y="3"/>
                    </a:lnTo>
                    <a:lnTo>
                      <a:pt x="7" y="3"/>
                    </a:lnTo>
                    <a:lnTo>
                      <a:pt x="6" y="1"/>
                    </a:lnTo>
                    <a:lnTo>
                      <a:pt x="4" y="0"/>
                    </a:lnTo>
                    <a:lnTo>
                      <a:pt x="4" y="0"/>
                    </a:lnTo>
                    <a:lnTo>
                      <a:pt x="1" y="1"/>
                    </a:lnTo>
                    <a:lnTo>
                      <a:pt x="0" y="3"/>
                    </a:lnTo>
                    <a:lnTo>
                      <a:pt x="0" y="3"/>
                    </a:lnTo>
                    <a:lnTo>
                      <a:pt x="1" y="5"/>
                    </a:lnTo>
                    <a:lnTo>
                      <a:pt x="4" y="5"/>
                    </a:lnTo>
                    <a:lnTo>
                      <a:pt x="4" y="5"/>
                    </a:lnTo>
                    <a:close/>
                    <a:moveTo>
                      <a:pt x="48" y="5"/>
                    </a:moveTo>
                    <a:lnTo>
                      <a:pt x="48" y="5"/>
                    </a:lnTo>
                    <a:lnTo>
                      <a:pt x="50" y="5"/>
                    </a:lnTo>
                    <a:lnTo>
                      <a:pt x="51" y="3"/>
                    </a:lnTo>
                    <a:lnTo>
                      <a:pt x="51" y="3"/>
                    </a:lnTo>
                    <a:lnTo>
                      <a:pt x="50" y="1"/>
                    </a:lnTo>
                    <a:lnTo>
                      <a:pt x="48" y="0"/>
                    </a:lnTo>
                    <a:lnTo>
                      <a:pt x="48" y="0"/>
                    </a:lnTo>
                    <a:lnTo>
                      <a:pt x="46" y="1"/>
                    </a:lnTo>
                    <a:lnTo>
                      <a:pt x="45" y="3"/>
                    </a:lnTo>
                    <a:lnTo>
                      <a:pt x="45" y="3"/>
                    </a:lnTo>
                    <a:lnTo>
                      <a:pt x="46" y="5"/>
                    </a:lnTo>
                    <a:lnTo>
                      <a:pt x="48" y="5"/>
                    </a:lnTo>
                    <a:lnTo>
                      <a:pt x="48" y="5"/>
                    </a:lnTo>
                    <a:close/>
                    <a:moveTo>
                      <a:pt x="120" y="5"/>
                    </a:moveTo>
                    <a:lnTo>
                      <a:pt x="149" y="5"/>
                    </a:lnTo>
                    <a:lnTo>
                      <a:pt x="149" y="5"/>
                    </a:lnTo>
                    <a:lnTo>
                      <a:pt x="150" y="4"/>
                    </a:lnTo>
                    <a:lnTo>
                      <a:pt x="151" y="3"/>
                    </a:lnTo>
                    <a:lnTo>
                      <a:pt x="151" y="3"/>
                    </a:lnTo>
                    <a:lnTo>
                      <a:pt x="151" y="3"/>
                    </a:lnTo>
                    <a:lnTo>
                      <a:pt x="150" y="1"/>
                    </a:lnTo>
                    <a:lnTo>
                      <a:pt x="149" y="0"/>
                    </a:lnTo>
                    <a:lnTo>
                      <a:pt x="120" y="0"/>
                    </a:lnTo>
                    <a:lnTo>
                      <a:pt x="120" y="0"/>
                    </a:lnTo>
                    <a:lnTo>
                      <a:pt x="118" y="1"/>
                    </a:lnTo>
                    <a:lnTo>
                      <a:pt x="117" y="3"/>
                    </a:lnTo>
                    <a:lnTo>
                      <a:pt x="117" y="3"/>
                    </a:lnTo>
                    <a:lnTo>
                      <a:pt x="117" y="3"/>
                    </a:lnTo>
                    <a:lnTo>
                      <a:pt x="118" y="4"/>
                    </a:lnTo>
                    <a:lnTo>
                      <a:pt x="120" y="5"/>
                    </a:lnTo>
                    <a:lnTo>
                      <a:pt x="120" y="5"/>
                    </a:lnTo>
                    <a:close/>
                    <a:moveTo>
                      <a:pt x="48" y="51"/>
                    </a:moveTo>
                    <a:lnTo>
                      <a:pt x="48" y="51"/>
                    </a:lnTo>
                    <a:lnTo>
                      <a:pt x="50" y="50"/>
                    </a:lnTo>
                    <a:lnTo>
                      <a:pt x="51" y="48"/>
                    </a:lnTo>
                    <a:lnTo>
                      <a:pt x="51" y="48"/>
                    </a:lnTo>
                    <a:lnTo>
                      <a:pt x="50" y="46"/>
                    </a:lnTo>
                    <a:lnTo>
                      <a:pt x="48" y="45"/>
                    </a:lnTo>
                    <a:lnTo>
                      <a:pt x="48" y="45"/>
                    </a:lnTo>
                    <a:lnTo>
                      <a:pt x="46" y="46"/>
                    </a:lnTo>
                    <a:lnTo>
                      <a:pt x="45" y="48"/>
                    </a:lnTo>
                    <a:lnTo>
                      <a:pt x="45" y="48"/>
                    </a:lnTo>
                    <a:lnTo>
                      <a:pt x="46" y="50"/>
                    </a:lnTo>
                    <a:lnTo>
                      <a:pt x="48" y="51"/>
                    </a:lnTo>
                    <a:lnTo>
                      <a:pt x="48" y="51"/>
                    </a:lnTo>
                    <a:close/>
                    <a:moveTo>
                      <a:pt x="36" y="51"/>
                    </a:moveTo>
                    <a:lnTo>
                      <a:pt x="36" y="51"/>
                    </a:lnTo>
                    <a:lnTo>
                      <a:pt x="38" y="50"/>
                    </a:lnTo>
                    <a:lnTo>
                      <a:pt x="40" y="48"/>
                    </a:lnTo>
                    <a:lnTo>
                      <a:pt x="40" y="48"/>
                    </a:lnTo>
                    <a:lnTo>
                      <a:pt x="38" y="46"/>
                    </a:lnTo>
                    <a:lnTo>
                      <a:pt x="36" y="45"/>
                    </a:lnTo>
                    <a:lnTo>
                      <a:pt x="36" y="45"/>
                    </a:lnTo>
                    <a:lnTo>
                      <a:pt x="34" y="46"/>
                    </a:lnTo>
                    <a:lnTo>
                      <a:pt x="34" y="48"/>
                    </a:lnTo>
                    <a:lnTo>
                      <a:pt x="34" y="48"/>
                    </a:lnTo>
                    <a:lnTo>
                      <a:pt x="34" y="50"/>
                    </a:lnTo>
                    <a:lnTo>
                      <a:pt x="36" y="51"/>
                    </a:lnTo>
                    <a:lnTo>
                      <a:pt x="36" y="51"/>
                    </a:lnTo>
                    <a:close/>
                    <a:moveTo>
                      <a:pt x="15" y="51"/>
                    </a:moveTo>
                    <a:lnTo>
                      <a:pt x="15" y="51"/>
                    </a:lnTo>
                    <a:lnTo>
                      <a:pt x="17" y="50"/>
                    </a:lnTo>
                    <a:lnTo>
                      <a:pt x="17" y="48"/>
                    </a:lnTo>
                    <a:lnTo>
                      <a:pt x="17" y="48"/>
                    </a:lnTo>
                    <a:lnTo>
                      <a:pt x="17" y="46"/>
                    </a:lnTo>
                    <a:lnTo>
                      <a:pt x="15" y="45"/>
                    </a:lnTo>
                    <a:lnTo>
                      <a:pt x="15" y="45"/>
                    </a:lnTo>
                    <a:lnTo>
                      <a:pt x="13" y="46"/>
                    </a:lnTo>
                    <a:lnTo>
                      <a:pt x="12" y="48"/>
                    </a:lnTo>
                    <a:lnTo>
                      <a:pt x="12" y="48"/>
                    </a:lnTo>
                    <a:lnTo>
                      <a:pt x="13" y="50"/>
                    </a:lnTo>
                    <a:lnTo>
                      <a:pt x="15" y="51"/>
                    </a:lnTo>
                    <a:lnTo>
                      <a:pt x="15" y="51"/>
                    </a:lnTo>
                    <a:close/>
                    <a:moveTo>
                      <a:pt x="25" y="51"/>
                    </a:moveTo>
                    <a:lnTo>
                      <a:pt x="25" y="51"/>
                    </a:lnTo>
                    <a:lnTo>
                      <a:pt x="27" y="50"/>
                    </a:lnTo>
                    <a:lnTo>
                      <a:pt x="28" y="48"/>
                    </a:lnTo>
                    <a:lnTo>
                      <a:pt x="28" y="48"/>
                    </a:lnTo>
                    <a:lnTo>
                      <a:pt x="27" y="46"/>
                    </a:lnTo>
                    <a:lnTo>
                      <a:pt x="25" y="45"/>
                    </a:lnTo>
                    <a:lnTo>
                      <a:pt x="25" y="45"/>
                    </a:lnTo>
                    <a:lnTo>
                      <a:pt x="24" y="46"/>
                    </a:lnTo>
                    <a:lnTo>
                      <a:pt x="23" y="48"/>
                    </a:lnTo>
                    <a:lnTo>
                      <a:pt x="23" y="48"/>
                    </a:lnTo>
                    <a:lnTo>
                      <a:pt x="24" y="50"/>
                    </a:lnTo>
                    <a:lnTo>
                      <a:pt x="25" y="51"/>
                    </a:lnTo>
                    <a:lnTo>
                      <a:pt x="25" y="51"/>
                    </a:lnTo>
                    <a:close/>
                    <a:moveTo>
                      <a:pt x="120" y="50"/>
                    </a:moveTo>
                    <a:lnTo>
                      <a:pt x="149" y="50"/>
                    </a:lnTo>
                    <a:lnTo>
                      <a:pt x="149" y="50"/>
                    </a:lnTo>
                    <a:lnTo>
                      <a:pt x="150" y="50"/>
                    </a:lnTo>
                    <a:lnTo>
                      <a:pt x="151" y="48"/>
                    </a:lnTo>
                    <a:lnTo>
                      <a:pt x="151" y="48"/>
                    </a:lnTo>
                    <a:lnTo>
                      <a:pt x="151" y="48"/>
                    </a:lnTo>
                    <a:lnTo>
                      <a:pt x="150" y="46"/>
                    </a:lnTo>
                    <a:lnTo>
                      <a:pt x="149" y="46"/>
                    </a:lnTo>
                    <a:lnTo>
                      <a:pt x="120" y="46"/>
                    </a:lnTo>
                    <a:lnTo>
                      <a:pt x="120" y="46"/>
                    </a:lnTo>
                    <a:lnTo>
                      <a:pt x="118" y="46"/>
                    </a:lnTo>
                    <a:lnTo>
                      <a:pt x="117" y="48"/>
                    </a:lnTo>
                    <a:lnTo>
                      <a:pt x="117" y="48"/>
                    </a:lnTo>
                    <a:lnTo>
                      <a:pt x="117" y="48"/>
                    </a:lnTo>
                    <a:lnTo>
                      <a:pt x="118" y="50"/>
                    </a:lnTo>
                    <a:lnTo>
                      <a:pt x="120" y="50"/>
                    </a:lnTo>
                    <a:lnTo>
                      <a:pt x="120" y="50"/>
                    </a:lnTo>
                    <a:close/>
                    <a:moveTo>
                      <a:pt x="4" y="51"/>
                    </a:moveTo>
                    <a:lnTo>
                      <a:pt x="4" y="51"/>
                    </a:lnTo>
                    <a:lnTo>
                      <a:pt x="6" y="50"/>
                    </a:lnTo>
                    <a:lnTo>
                      <a:pt x="7" y="48"/>
                    </a:lnTo>
                    <a:lnTo>
                      <a:pt x="7" y="48"/>
                    </a:lnTo>
                    <a:lnTo>
                      <a:pt x="6" y="46"/>
                    </a:lnTo>
                    <a:lnTo>
                      <a:pt x="4" y="45"/>
                    </a:lnTo>
                    <a:lnTo>
                      <a:pt x="4" y="45"/>
                    </a:lnTo>
                    <a:lnTo>
                      <a:pt x="1" y="46"/>
                    </a:lnTo>
                    <a:lnTo>
                      <a:pt x="0" y="48"/>
                    </a:lnTo>
                    <a:lnTo>
                      <a:pt x="0" y="48"/>
                    </a:lnTo>
                    <a:lnTo>
                      <a:pt x="1" y="50"/>
                    </a:lnTo>
                    <a:lnTo>
                      <a:pt x="4" y="51"/>
                    </a:lnTo>
                    <a:lnTo>
                      <a:pt x="4" y="51"/>
                    </a:lnTo>
                    <a:close/>
                    <a:moveTo>
                      <a:pt x="120" y="96"/>
                    </a:moveTo>
                    <a:lnTo>
                      <a:pt x="149" y="96"/>
                    </a:lnTo>
                    <a:lnTo>
                      <a:pt x="149" y="96"/>
                    </a:lnTo>
                    <a:lnTo>
                      <a:pt x="150" y="96"/>
                    </a:lnTo>
                    <a:lnTo>
                      <a:pt x="151" y="94"/>
                    </a:lnTo>
                    <a:lnTo>
                      <a:pt x="151" y="94"/>
                    </a:lnTo>
                    <a:lnTo>
                      <a:pt x="151" y="94"/>
                    </a:lnTo>
                    <a:lnTo>
                      <a:pt x="150" y="92"/>
                    </a:lnTo>
                    <a:lnTo>
                      <a:pt x="149" y="92"/>
                    </a:lnTo>
                    <a:lnTo>
                      <a:pt x="120" y="92"/>
                    </a:lnTo>
                    <a:lnTo>
                      <a:pt x="120" y="92"/>
                    </a:lnTo>
                    <a:lnTo>
                      <a:pt x="118" y="92"/>
                    </a:lnTo>
                    <a:lnTo>
                      <a:pt x="117" y="94"/>
                    </a:lnTo>
                    <a:lnTo>
                      <a:pt x="117" y="94"/>
                    </a:lnTo>
                    <a:lnTo>
                      <a:pt x="117" y="94"/>
                    </a:lnTo>
                    <a:lnTo>
                      <a:pt x="118" y="96"/>
                    </a:lnTo>
                    <a:lnTo>
                      <a:pt x="120" y="96"/>
                    </a:lnTo>
                    <a:lnTo>
                      <a:pt x="120" y="96"/>
                    </a:lnTo>
                    <a:close/>
                    <a:moveTo>
                      <a:pt x="15" y="97"/>
                    </a:moveTo>
                    <a:lnTo>
                      <a:pt x="15" y="97"/>
                    </a:lnTo>
                    <a:lnTo>
                      <a:pt x="17" y="96"/>
                    </a:lnTo>
                    <a:lnTo>
                      <a:pt x="17" y="94"/>
                    </a:lnTo>
                    <a:lnTo>
                      <a:pt x="17" y="94"/>
                    </a:lnTo>
                    <a:lnTo>
                      <a:pt x="17" y="92"/>
                    </a:lnTo>
                    <a:lnTo>
                      <a:pt x="15" y="90"/>
                    </a:lnTo>
                    <a:lnTo>
                      <a:pt x="15" y="90"/>
                    </a:lnTo>
                    <a:lnTo>
                      <a:pt x="13" y="92"/>
                    </a:lnTo>
                    <a:lnTo>
                      <a:pt x="12" y="94"/>
                    </a:lnTo>
                    <a:lnTo>
                      <a:pt x="12" y="94"/>
                    </a:lnTo>
                    <a:lnTo>
                      <a:pt x="13" y="96"/>
                    </a:lnTo>
                    <a:lnTo>
                      <a:pt x="15" y="97"/>
                    </a:lnTo>
                    <a:lnTo>
                      <a:pt x="15" y="97"/>
                    </a:lnTo>
                    <a:close/>
                    <a:moveTo>
                      <a:pt x="25" y="97"/>
                    </a:moveTo>
                    <a:lnTo>
                      <a:pt x="25" y="97"/>
                    </a:lnTo>
                    <a:lnTo>
                      <a:pt x="27" y="96"/>
                    </a:lnTo>
                    <a:lnTo>
                      <a:pt x="28" y="94"/>
                    </a:lnTo>
                    <a:lnTo>
                      <a:pt x="28" y="94"/>
                    </a:lnTo>
                    <a:lnTo>
                      <a:pt x="27" y="92"/>
                    </a:lnTo>
                    <a:lnTo>
                      <a:pt x="25" y="90"/>
                    </a:lnTo>
                    <a:lnTo>
                      <a:pt x="25" y="90"/>
                    </a:lnTo>
                    <a:lnTo>
                      <a:pt x="24" y="92"/>
                    </a:lnTo>
                    <a:lnTo>
                      <a:pt x="23" y="94"/>
                    </a:lnTo>
                    <a:lnTo>
                      <a:pt x="23" y="94"/>
                    </a:lnTo>
                    <a:lnTo>
                      <a:pt x="24" y="96"/>
                    </a:lnTo>
                    <a:lnTo>
                      <a:pt x="25" y="97"/>
                    </a:lnTo>
                    <a:lnTo>
                      <a:pt x="25" y="97"/>
                    </a:lnTo>
                    <a:close/>
                    <a:moveTo>
                      <a:pt x="4" y="97"/>
                    </a:moveTo>
                    <a:lnTo>
                      <a:pt x="4" y="97"/>
                    </a:lnTo>
                    <a:lnTo>
                      <a:pt x="6" y="96"/>
                    </a:lnTo>
                    <a:lnTo>
                      <a:pt x="7" y="94"/>
                    </a:lnTo>
                    <a:lnTo>
                      <a:pt x="7" y="94"/>
                    </a:lnTo>
                    <a:lnTo>
                      <a:pt x="6" y="92"/>
                    </a:lnTo>
                    <a:lnTo>
                      <a:pt x="4" y="90"/>
                    </a:lnTo>
                    <a:lnTo>
                      <a:pt x="4" y="90"/>
                    </a:lnTo>
                    <a:lnTo>
                      <a:pt x="1" y="92"/>
                    </a:lnTo>
                    <a:lnTo>
                      <a:pt x="0" y="94"/>
                    </a:lnTo>
                    <a:lnTo>
                      <a:pt x="0" y="94"/>
                    </a:lnTo>
                    <a:lnTo>
                      <a:pt x="1" y="96"/>
                    </a:lnTo>
                    <a:lnTo>
                      <a:pt x="4" y="97"/>
                    </a:lnTo>
                    <a:lnTo>
                      <a:pt x="4" y="97"/>
                    </a:lnTo>
                    <a:close/>
                    <a:moveTo>
                      <a:pt x="36" y="97"/>
                    </a:moveTo>
                    <a:lnTo>
                      <a:pt x="36" y="97"/>
                    </a:lnTo>
                    <a:lnTo>
                      <a:pt x="38" y="96"/>
                    </a:lnTo>
                    <a:lnTo>
                      <a:pt x="40" y="94"/>
                    </a:lnTo>
                    <a:lnTo>
                      <a:pt x="40" y="94"/>
                    </a:lnTo>
                    <a:lnTo>
                      <a:pt x="38" y="92"/>
                    </a:lnTo>
                    <a:lnTo>
                      <a:pt x="36" y="90"/>
                    </a:lnTo>
                    <a:lnTo>
                      <a:pt x="36" y="90"/>
                    </a:lnTo>
                    <a:lnTo>
                      <a:pt x="34" y="92"/>
                    </a:lnTo>
                    <a:lnTo>
                      <a:pt x="34" y="94"/>
                    </a:lnTo>
                    <a:lnTo>
                      <a:pt x="34" y="94"/>
                    </a:lnTo>
                    <a:lnTo>
                      <a:pt x="34" y="96"/>
                    </a:lnTo>
                    <a:lnTo>
                      <a:pt x="36" y="97"/>
                    </a:lnTo>
                    <a:lnTo>
                      <a:pt x="36" y="97"/>
                    </a:lnTo>
                    <a:close/>
                    <a:moveTo>
                      <a:pt x="48" y="97"/>
                    </a:moveTo>
                    <a:lnTo>
                      <a:pt x="48" y="97"/>
                    </a:lnTo>
                    <a:lnTo>
                      <a:pt x="50" y="96"/>
                    </a:lnTo>
                    <a:lnTo>
                      <a:pt x="51" y="94"/>
                    </a:lnTo>
                    <a:lnTo>
                      <a:pt x="51" y="94"/>
                    </a:lnTo>
                    <a:lnTo>
                      <a:pt x="50" y="92"/>
                    </a:lnTo>
                    <a:lnTo>
                      <a:pt x="48" y="90"/>
                    </a:lnTo>
                    <a:lnTo>
                      <a:pt x="48" y="90"/>
                    </a:lnTo>
                    <a:lnTo>
                      <a:pt x="46" y="92"/>
                    </a:lnTo>
                    <a:lnTo>
                      <a:pt x="45" y="94"/>
                    </a:lnTo>
                    <a:lnTo>
                      <a:pt x="45" y="94"/>
                    </a:lnTo>
                    <a:lnTo>
                      <a:pt x="46" y="96"/>
                    </a:lnTo>
                    <a:lnTo>
                      <a:pt x="48" y="97"/>
                    </a:lnTo>
                    <a:lnTo>
                      <a:pt x="48" y="97"/>
                    </a:lnTo>
                    <a:close/>
                    <a:moveTo>
                      <a:pt x="15" y="142"/>
                    </a:moveTo>
                    <a:lnTo>
                      <a:pt x="15" y="142"/>
                    </a:lnTo>
                    <a:lnTo>
                      <a:pt x="17" y="141"/>
                    </a:lnTo>
                    <a:lnTo>
                      <a:pt x="17" y="139"/>
                    </a:lnTo>
                    <a:lnTo>
                      <a:pt x="17" y="139"/>
                    </a:lnTo>
                    <a:lnTo>
                      <a:pt x="17" y="137"/>
                    </a:lnTo>
                    <a:lnTo>
                      <a:pt x="15" y="137"/>
                    </a:lnTo>
                    <a:lnTo>
                      <a:pt x="15" y="137"/>
                    </a:lnTo>
                    <a:lnTo>
                      <a:pt x="13" y="137"/>
                    </a:lnTo>
                    <a:lnTo>
                      <a:pt x="12" y="139"/>
                    </a:lnTo>
                    <a:lnTo>
                      <a:pt x="12" y="139"/>
                    </a:lnTo>
                    <a:lnTo>
                      <a:pt x="13" y="141"/>
                    </a:lnTo>
                    <a:lnTo>
                      <a:pt x="15" y="142"/>
                    </a:lnTo>
                    <a:lnTo>
                      <a:pt x="15" y="142"/>
                    </a:lnTo>
                    <a:close/>
                    <a:moveTo>
                      <a:pt x="48" y="142"/>
                    </a:moveTo>
                    <a:lnTo>
                      <a:pt x="48" y="142"/>
                    </a:lnTo>
                    <a:lnTo>
                      <a:pt x="50" y="141"/>
                    </a:lnTo>
                    <a:lnTo>
                      <a:pt x="51" y="139"/>
                    </a:lnTo>
                    <a:lnTo>
                      <a:pt x="51" y="139"/>
                    </a:lnTo>
                    <a:lnTo>
                      <a:pt x="50" y="137"/>
                    </a:lnTo>
                    <a:lnTo>
                      <a:pt x="48" y="137"/>
                    </a:lnTo>
                    <a:lnTo>
                      <a:pt x="48" y="137"/>
                    </a:lnTo>
                    <a:lnTo>
                      <a:pt x="46" y="137"/>
                    </a:lnTo>
                    <a:lnTo>
                      <a:pt x="45" y="139"/>
                    </a:lnTo>
                    <a:lnTo>
                      <a:pt x="45" y="139"/>
                    </a:lnTo>
                    <a:lnTo>
                      <a:pt x="46" y="141"/>
                    </a:lnTo>
                    <a:lnTo>
                      <a:pt x="48" y="142"/>
                    </a:lnTo>
                    <a:lnTo>
                      <a:pt x="48" y="142"/>
                    </a:lnTo>
                    <a:close/>
                    <a:moveTo>
                      <a:pt x="25" y="142"/>
                    </a:moveTo>
                    <a:lnTo>
                      <a:pt x="25" y="142"/>
                    </a:lnTo>
                    <a:lnTo>
                      <a:pt x="27" y="141"/>
                    </a:lnTo>
                    <a:lnTo>
                      <a:pt x="28" y="139"/>
                    </a:lnTo>
                    <a:lnTo>
                      <a:pt x="28" y="139"/>
                    </a:lnTo>
                    <a:lnTo>
                      <a:pt x="27" y="137"/>
                    </a:lnTo>
                    <a:lnTo>
                      <a:pt x="25" y="137"/>
                    </a:lnTo>
                    <a:lnTo>
                      <a:pt x="25" y="137"/>
                    </a:lnTo>
                    <a:lnTo>
                      <a:pt x="24" y="137"/>
                    </a:lnTo>
                    <a:lnTo>
                      <a:pt x="23" y="139"/>
                    </a:lnTo>
                    <a:lnTo>
                      <a:pt x="23" y="139"/>
                    </a:lnTo>
                    <a:lnTo>
                      <a:pt x="24" y="141"/>
                    </a:lnTo>
                    <a:lnTo>
                      <a:pt x="25" y="142"/>
                    </a:lnTo>
                    <a:lnTo>
                      <a:pt x="25" y="142"/>
                    </a:lnTo>
                    <a:close/>
                    <a:moveTo>
                      <a:pt x="120" y="142"/>
                    </a:moveTo>
                    <a:lnTo>
                      <a:pt x="149" y="142"/>
                    </a:lnTo>
                    <a:lnTo>
                      <a:pt x="149" y="142"/>
                    </a:lnTo>
                    <a:lnTo>
                      <a:pt x="150" y="141"/>
                    </a:lnTo>
                    <a:lnTo>
                      <a:pt x="151" y="139"/>
                    </a:lnTo>
                    <a:lnTo>
                      <a:pt x="151" y="139"/>
                    </a:lnTo>
                    <a:lnTo>
                      <a:pt x="151" y="139"/>
                    </a:lnTo>
                    <a:lnTo>
                      <a:pt x="150" y="138"/>
                    </a:lnTo>
                    <a:lnTo>
                      <a:pt x="149" y="137"/>
                    </a:lnTo>
                    <a:lnTo>
                      <a:pt x="120" y="137"/>
                    </a:lnTo>
                    <a:lnTo>
                      <a:pt x="120" y="137"/>
                    </a:lnTo>
                    <a:lnTo>
                      <a:pt x="118" y="138"/>
                    </a:lnTo>
                    <a:lnTo>
                      <a:pt x="117" y="139"/>
                    </a:lnTo>
                    <a:lnTo>
                      <a:pt x="117" y="139"/>
                    </a:lnTo>
                    <a:lnTo>
                      <a:pt x="117" y="139"/>
                    </a:lnTo>
                    <a:lnTo>
                      <a:pt x="118" y="141"/>
                    </a:lnTo>
                    <a:lnTo>
                      <a:pt x="120" y="142"/>
                    </a:lnTo>
                    <a:lnTo>
                      <a:pt x="120" y="142"/>
                    </a:lnTo>
                    <a:close/>
                    <a:moveTo>
                      <a:pt x="36" y="142"/>
                    </a:moveTo>
                    <a:lnTo>
                      <a:pt x="36" y="142"/>
                    </a:lnTo>
                    <a:lnTo>
                      <a:pt x="38" y="141"/>
                    </a:lnTo>
                    <a:lnTo>
                      <a:pt x="40" y="139"/>
                    </a:lnTo>
                    <a:lnTo>
                      <a:pt x="40" y="139"/>
                    </a:lnTo>
                    <a:lnTo>
                      <a:pt x="38" y="137"/>
                    </a:lnTo>
                    <a:lnTo>
                      <a:pt x="36" y="137"/>
                    </a:lnTo>
                    <a:lnTo>
                      <a:pt x="36" y="137"/>
                    </a:lnTo>
                    <a:lnTo>
                      <a:pt x="34" y="137"/>
                    </a:lnTo>
                    <a:lnTo>
                      <a:pt x="34" y="139"/>
                    </a:lnTo>
                    <a:lnTo>
                      <a:pt x="34" y="139"/>
                    </a:lnTo>
                    <a:lnTo>
                      <a:pt x="34" y="141"/>
                    </a:lnTo>
                    <a:lnTo>
                      <a:pt x="36" y="142"/>
                    </a:lnTo>
                    <a:lnTo>
                      <a:pt x="36" y="142"/>
                    </a:lnTo>
                    <a:close/>
                    <a:moveTo>
                      <a:pt x="4" y="142"/>
                    </a:moveTo>
                    <a:lnTo>
                      <a:pt x="4" y="142"/>
                    </a:lnTo>
                    <a:lnTo>
                      <a:pt x="6" y="141"/>
                    </a:lnTo>
                    <a:lnTo>
                      <a:pt x="7" y="139"/>
                    </a:lnTo>
                    <a:lnTo>
                      <a:pt x="7" y="139"/>
                    </a:lnTo>
                    <a:lnTo>
                      <a:pt x="6" y="137"/>
                    </a:lnTo>
                    <a:lnTo>
                      <a:pt x="4" y="137"/>
                    </a:lnTo>
                    <a:lnTo>
                      <a:pt x="4" y="137"/>
                    </a:lnTo>
                    <a:lnTo>
                      <a:pt x="1" y="137"/>
                    </a:lnTo>
                    <a:lnTo>
                      <a:pt x="0" y="139"/>
                    </a:lnTo>
                    <a:lnTo>
                      <a:pt x="0" y="139"/>
                    </a:lnTo>
                    <a:lnTo>
                      <a:pt x="1" y="141"/>
                    </a:lnTo>
                    <a:lnTo>
                      <a:pt x="4" y="142"/>
                    </a:lnTo>
                    <a:lnTo>
                      <a:pt x="4" y="142"/>
                    </a:lnTo>
                    <a:close/>
                    <a:moveTo>
                      <a:pt x="15" y="187"/>
                    </a:moveTo>
                    <a:lnTo>
                      <a:pt x="15" y="187"/>
                    </a:lnTo>
                    <a:lnTo>
                      <a:pt x="17" y="186"/>
                    </a:lnTo>
                    <a:lnTo>
                      <a:pt x="17" y="185"/>
                    </a:lnTo>
                    <a:lnTo>
                      <a:pt x="17" y="185"/>
                    </a:lnTo>
                    <a:lnTo>
                      <a:pt x="17" y="183"/>
                    </a:lnTo>
                    <a:lnTo>
                      <a:pt x="15" y="182"/>
                    </a:lnTo>
                    <a:lnTo>
                      <a:pt x="15" y="182"/>
                    </a:lnTo>
                    <a:lnTo>
                      <a:pt x="13" y="183"/>
                    </a:lnTo>
                    <a:lnTo>
                      <a:pt x="12" y="185"/>
                    </a:lnTo>
                    <a:lnTo>
                      <a:pt x="12" y="185"/>
                    </a:lnTo>
                    <a:lnTo>
                      <a:pt x="13" y="186"/>
                    </a:lnTo>
                    <a:lnTo>
                      <a:pt x="15" y="187"/>
                    </a:lnTo>
                    <a:lnTo>
                      <a:pt x="15" y="187"/>
                    </a:lnTo>
                    <a:close/>
                    <a:moveTo>
                      <a:pt x="4" y="187"/>
                    </a:moveTo>
                    <a:lnTo>
                      <a:pt x="4" y="187"/>
                    </a:lnTo>
                    <a:lnTo>
                      <a:pt x="6" y="186"/>
                    </a:lnTo>
                    <a:lnTo>
                      <a:pt x="7" y="185"/>
                    </a:lnTo>
                    <a:lnTo>
                      <a:pt x="7" y="185"/>
                    </a:lnTo>
                    <a:lnTo>
                      <a:pt x="6" y="183"/>
                    </a:lnTo>
                    <a:lnTo>
                      <a:pt x="4" y="182"/>
                    </a:lnTo>
                    <a:lnTo>
                      <a:pt x="4" y="182"/>
                    </a:lnTo>
                    <a:lnTo>
                      <a:pt x="1" y="183"/>
                    </a:lnTo>
                    <a:lnTo>
                      <a:pt x="0" y="185"/>
                    </a:lnTo>
                    <a:lnTo>
                      <a:pt x="0" y="185"/>
                    </a:lnTo>
                    <a:lnTo>
                      <a:pt x="1" y="186"/>
                    </a:lnTo>
                    <a:lnTo>
                      <a:pt x="4" y="187"/>
                    </a:lnTo>
                    <a:lnTo>
                      <a:pt x="4" y="187"/>
                    </a:lnTo>
                    <a:close/>
                    <a:moveTo>
                      <a:pt x="120" y="187"/>
                    </a:moveTo>
                    <a:lnTo>
                      <a:pt x="149" y="187"/>
                    </a:lnTo>
                    <a:lnTo>
                      <a:pt x="149" y="187"/>
                    </a:lnTo>
                    <a:lnTo>
                      <a:pt x="150" y="186"/>
                    </a:lnTo>
                    <a:lnTo>
                      <a:pt x="151" y="185"/>
                    </a:lnTo>
                    <a:lnTo>
                      <a:pt x="151" y="185"/>
                    </a:lnTo>
                    <a:lnTo>
                      <a:pt x="151" y="185"/>
                    </a:lnTo>
                    <a:lnTo>
                      <a:pt x="150" y="183"/>
                    </a:lnTo>
                    <a:lnTo>
                      <a:pt x="149" y="182"/>
                    </a:lnTo>
                    <a:lnTo>
                      <a:pt x="120" y="182"/>
                    </a:lnTo>
                    <a:lnTo>
                      <a:pt x="120" y="182"/>
                    </a:lnTo>
                    <a:lnTo>
                      <a:pt x="118" y="183"/>
                    </a:lnTo>
                    <a:lnTo>
                      <a:pt x="117" y="185"/>
                    </a:lnTo>
                    <a:lnTo>
                      <a:pt x="117" y="185"/>
                    </a:lnTo>
                    <a:lnTo>
                      <a:pt x="117" y="185"/>
                    </a:lnTo>
                    <a:lnTo>
                      <a:pt x="118" y="186"/>
                    </a:lnTo>
                    <a:lnTo>
                      <a:pt x="120" y="187"/>
                    </a:lnTo>
                    <a:lnTo>
                      <a:pt x="120" y="187"/>
                    </a:lnTo>
                    <a:close/>
                    <a:moveTo>
                      <a:pt x="25" y="187"/>
                    </a:moveTo>
                    <a:lnTo>
                      <a:pt x="25" y="187"/>
                    </a:lnTo>
                    <a:lnTo>
                      <a:pt x="27" y="186"/>
                    </a:lnTo>
                    <a:lnTo>
                      <a:pt x="28" y="185"/>
                    </a:lnTo>
                    <a:lnTo>
                      <a:pt x="28" y="185"/>
                    </a:lnTo>
                    <a:lnTo>
                      <a:pt x="27" y="183"/>
                    </a:lnTo>
                    <a:lnTo>
                      <a:pt x="25" y="182"/>
                    </a:lnTo>
                    <a:lnTo>
                      <a:pt x="25" y="182"/>
                    </a:lnTo>
                    <a:lnTo>
                      <a:pt x="24" y="183"/>
                    </a:lnTo>
                    <a:lnTo>
                      <a:pt x="23" y="185"/>
                    </a:lnTo>
                    <a:lnTo>
                      <a:pt x="23" y="185"/>
                    </a:lnTo>
                    <a:lnTo>
                      <a:pt x="24" y="186"/>
                    </a:lnTo>
                    <a:lnTo>
                      <a:pt x="25" y="187"/>
                    </a:lnTo>
                    <a:lnTo>
                      <a:pt x="25" y="187"/>
                    </a:lnTo>
                    <a:close/>
                    <a:moveTo>
                      <a:pt x="48" y="187"/>
                    </a:moveTo>
                    <a:lnTo>
                      <a:pt x="48" y="187"/>
                    </a:lnTo>
                    <a:lnTo>
                      <a:pt x="50" y="186"/>
                    </a:lnTo>
                    <a:lnTo>
                      <a:pt x="51" y="185"/>
                    </a:lnTo>
                    <a:lnTo>
                      <a:pt x="51" y="185"/>
                    </a:lnTo>
                    <a:lnTo>
                      <a:pt x="50" y="183"/>
                    </a:lnTo>
                    <a:lnTo>
                      <a:pt x="48" y="182"/>
                    </a:lnTo>
                    <a:lnTo>
                      <a:pt x="48" y="182"/>
                    </a:lnTo>
                    <a:lnTo>
                      <a:pt x="46" y="183"/>
                    </a:lnTo>
                    <a:lnTo>
                      <a:pt x="45" y="185"/>
                    </a:lnTo>
                    <a:lnTo>
                      <a:pt x="45" y="185"/>
                    </a:lnTo>
                    <a:lnTo>
                      <a:pt x="46" y="186"/>
                    </a:lnTo>
                    <a:lnTo>
                      <a:pt x="48" y="187"/>
                    </a:lnTo>
                    <a:lnTo>
                      <a:pt x="48" y="187"/>
                    </a:lnTo>
                    <a:close/>
                    <a:moveTo>
                      <a:pt x="36" y="187"/>
                    </a:moveTo>
                    <a:lnTo>
                      <a:pt x="36" y="187"/>
                    </a:lnTo>
                    <a:lnTo>
                      <a:pt x="38" y="186"/>
                    </a:lnTo>
                    <a:lnTo>
                      <a:pt x="40" y="185"/>
                    </a:lnTo>
                    <a:lnTo>
                      <a:pt x="40" y="185"/>
                    </a:lnTo>
                    <a:lnTo>
                      <a:pt x="38" y="183"/>
                    </a:lnTo>
                    <a:lnTo>
                      <a:pt x="36" y="182"/>
                    </a:lnTo>
                    <a:lnTo>
                      <a:pt x="36" y="182"/>
                    </a:lnTo>
                    <a:lnTo>
                      <a:pt x="34" y="183"/>
                    </a:lnTo>
                    <a:lnTo>
                      <a:pt x="34" y="185"/>
                    </a:lnTo>
                    <a:lnTo>
                      <a:pt x="34" y="185"/>
                    </a:lnTo>
                    <a:lnTo>
                      <a:pt x="34" y="186"/>
                    </a:lnTo>
                    <a:lnTo>
                      <a:pt x="36" y="187"/>
                    </a:lnTo>
                    <a:lnTo>
                      <a:pt x="36" y="187"/>
                    </a:lnTo>
                    <a:close/>
                    <a:moveTo>
                      <a:pt x="149" y="227"/>
                    </a:moveTo>
                    <a:lnTo>
                      <a:pt x="120" y="227"/>
                    </a:lnTo>
                    <a:lnTo>
                      <a:pt x="120" y="227"/>
                    </a:lnTo>
                    <a:lnTo>
                      <a:pt x="118" y="228"/>
                    </a:lnTo>
                    <a:lnTo>
                      <a:pt x="118" y="230"/>
                    </a:lnTo>
                    <a:lnTo>
                      <a:pt x="118" y="230"/>
                    </a:lnTo>
                    <a:lnTo>
                      <a:pt x="118" y="230"/>
                    </a:lnTo>
                    <a:lnTo>
                      <a:pt x="118" y="231"/>
                    </a:lnTo>
                    <a:lnTo>
                      <a:pt x="120" y="232"/>
                    </a:lnTo>
                    <a:lnTo>
                      <a:pt x="149" y="232"/>
                    </a:lnTo>
                    <a:lnTo>
                      <a:pt x="149" y="232"/>
                    </a:lnTo>
                    <a:lnTo>
                      <a:pt x="151" y="231"/>
                    </a:lnTo>
                    <a:lnTo>
                      <a:pt x="151" y="230"/>
                    </a:lnTo>
                    <a:lnTo>
                      <a:pt x="151" y="230"/>
                    </a:lnTo>
                    <a:lnTo>
                      <a:pt x="151" y="230"/>
                    </a:lnTo>
                    <a:lnTo>
                      <a:pt x="151" y="228"/>
                    </a:lnTo>
                    <a:lnTo>
                      <a:pt x="149" y="227"/>
                    </a:lnTo>
                    <a:lnTo>
                      <a:pt x="149" y="227"/>
                    </a:lnTo>
                    <a:close/>
                    <a:moveTo>
                      <a:pt x="37" y="227"/>
                    </a:moveTo>
                    <a:lnTo>
                      <a:pt x="37" y="227"/>
                    </a:lnTo>
                    <a:lnTo>
                      <a:pt x="35" y="228"/>
                    </a:lnTo>
                    <a:lnTo>
                      <a:pt x="34" y="230"/>
                    </a:lnTo>
                    <a:lnTo>
                      <a:pt x="34" y="230"/>
                    </a:lnTo>
                    <a:lnTo>
                      <a:pt x="35" y="232"/>
                    </a:lnTo>
                    <a:lnTo>
                      <a:pt x="37" y="232"/>
                    </a:lnTo>
                    <a:lnTo>
                      <a:pt x="37" y="232"/>
                    </a:lnTo>
                    <a:lnTo>
                      <a:pt x="40" y="232"/>
                    </a:lnTo>
                    <a:lnTo>
                      <a:pt x="40" y="230"/>
                    </a:lnTo>
                    <a:lnTo>
                      <a:pt x="40" y="230"/>
                    </a:lnTo>
                    <a:lnTo>
                      <a:pt x="40" y="228"/>
                    </a:lnTo>
                    <a:lnTo>
                      <a:pt x="37" y="227"/>
                    </a:lnTo>
                    <a:lnTo>
                      <a:pt x="37" y="227"/>
                    </a:lnTo>
                    <a:close/>
                    <a:moveTo>
                      <a:pt x="48" y="227"/>
                    </a:moveTo>
                    <a:lnTo>
                      <a:pt x="48" y="227"/>
                    </a:lnTo>
                    <a:lnTo>
                      <a:pt x="47" y="228"/>
                    </a:lnTo>
                    <a:lnTo>
                      <a:pt x="46" y="230"/>
                    </a:lnTo>
                    <a:lnTo>
                      <a:pt x="46" y="230"/>
                    </a:lnTo>
                    <a:lnTo>
                      <a:pt x="47" y="232"/>
                    </a:lnTo>
                    <a:lnTo>
                      <a:pt x="48" y="232"/>
                    </a:lnTo>
                    <a:lnTo>
                      <a:pt x="48" y="232"/>
                    </a:lnTo>
                    <a:lnTo>
                      <a:pt x="50" y="232"/>
                    </a:lnTo>
                    <a:lnTo>
                      <a:pt x="51" y="230"/>
                    </a:lnTo>
                    <a:lnTo>
                      <a:pt x="51" y="230"/>
                    </a:lnTo>
                    <a:lnTo>
                      <a:pt x="50" y="228"/>
                    </a:lnTo>
                    <a:lnTo>
                      <a:pt x="48" y="227"/>
                    </a:lnTo>
                    <a:lnTo>
                      <a:pt x="48" y="227"/>
                    </a:lnTo>
                    <a:close/>
                    <a:moveTo>
                      <a:pt x="4" y="227"/>
                    </a:moveTo>
                    <a:lnTo>
                      <a:pt x="4" y="227"/>
                    </a:lnTo>
                    <a:lnTo>
                      <a:pt x="1" y="228"/>
                    </a:lnTo>
                    <a:lnTo>
                      <a:pt x="1" y="230"/>
                    </a:lnTo>
                    <a:lnTo>
                      <a:pt x="1" y="230"/>
                    </a:lnTo>
                    <a:lnTo>
                      <a:pt x="1" y="232"/>
                    </a:lnTo>
                    <a:lnTo>
                      <a:pt x="4" y="232"/>
                    </a:lnTo>
                    <a:lnTo>
                      <a:pt x="4" y="232"/>
                    </a:lnTo>
                    <a:lnTo>
                      <a:pt x="6" y="232"/>
                    </a:lnTo>
                    <a:lnTo>
                      <a:pt x="7" y="230"/>
                    </a:lnTo>
                    <a:lnTo>
                      <a:pt x="7" y="230"/>
                    </a:lnTo>
                    <a:lnTo>
                      <a:pt x="6" y="228"/>
                    </a:lnTo>
                    <a:lnTo>
                      <a:pt x="4" y="227"/>
                    </a:lnTo>
                    <a:lnTo>
                      <a:pt x="4" y="227"/>
                    </a:lnTo>
                    <a:close/>
                    <a:moveTo>
                      <a:pt x="26" y="227"/>
                    </a:moveTo>
                    <a:lnTo>
                      <a:pt x="26" y="227"/>
                    </a:lnTo>
                    <a:lnTo>
                      <a:pt x="24" y="228"/>
                    </a:lnTo>
                    <a:lnTo>
                      <a:pt x="23" y="230"/>
                    </a:lnTo>
                    <a:lnTo>
                      <a:pt x="23" y="230"/>
                    </a:lnTo>
                    <a:lnTo>
                      <a:pt x="24" y="232"/>
                    </a:lnTo>
                    <a:lnTo>
                      <a:pt x="26" y="232"/>
                    </a:lnTo>
                    <a:lnTo>
                      <a:pt x="26" y="232"/>
                    </a:lnTo>
                    <a:lnTo>
                      <a:pt x="28" y="232"/>
                    </a:lnTo>
                    <a:lnTo>
                      <a:pt x="29" y="230"/>
                    </a:lnTo>
                    <a:lnTo>
                      <a:pt x="29" y="230"/>
                    </a:lnTo>
                    <a:lnTo>
                      <a:pt x="28" y="228"/>
                    </a:lnTo>
                    <a:lnTo>
                      <a:pt x="26" y="227"/>
                    </a:lnTo>
                    <a:lnTo>
                      <a:pt x="26" y="227"/>
                    </a:lnTo>
                    <a:close/>
                    <a:moveTo>
                      <a:pt x="15" y="227"/>
                    </a:moveTo>
                    <a:lnTo>
                      <a:pt x="15" y="227"/>
                    </a:lnTo>
                    <a:lnTo>
                      <a:pt x="13" y="228"/>
                    </a:lnTo>
                    <a:lnTo>
                      <a:pt x="12" y="230"/>
                    </a:lnTo>
                    <a:lnTo>
                      <a:pt x="12" y="230"/>
                    </a:lnTo>
                    <a:lnTo>
                      <a:pt x="13" y="232"/>
                    </a:lnTo>
                    <a:lnTo>
                      <a:pt x="15" y="232"/>
                    </a:lnTo>
                    <a:lnTo>
                      <a:pt x="15" y="232"/>
                    </a:lnTo>
                    <a:lnTo>
                      <a:pt x="17" y="232"/>
                    </a:lnTo>
                    <a:lnTo>
                      <a:pt x="18" y="230"/>
                    </a:lnTo>
                    <a:lnTo>
                      <a:pt x="18" y="230"/>
                    </a:lnTo>
                    <a:lnTo>
                      <a:pt x="17" y="228"/>
                    </a:lnTo>
                    <a:lnTo>
                      <a:pt x="15" y="227"/>
                    </a:lnTo>
                    <a:lnTo>
                      <a:pt x="15" y="227"/>
                    </a:lnTo>
                    <a:close/>
                    <a:moveTo>
                      <a:pt x="149" y="274"/>
                    </a:moveTo>
                    <a:lnTo>
                      <a:pt x="120" y="274"/>
                    </a:lnTo>
                    <a:lnTo>
                      <a:pt x="120" y="274"/>
                    </a:lnTo>
                    <a:lnTo>
                      <a:pt x="118" y="274"/>
                    </a:lnTo>
                    <a:lnTo>
                      <a:pt x="118" y="276"/>
                    </a:lnTo>
                    <a:lnTo>
                      <a:pt x="118" y="276"/>
                    </a:lnTo>
                    <a:lnTo>
                      <a:pt x="118" y="276"/>
                    </a:lnTo>
                    <a:lnTo>
                      <a:pt x="118" y="278"/>
                    </a:lnTo>
                    <a:lnTo>
                      <a:pt x="120" y="278"/>
                    </a:lnTo>
                    <a:lnTo>
                      <a:pt x="149" y="278"/>
                    </a:lnTo>
                    <a:lnTo>
                      <a:pt x="149" y="278"/>
                    </a:lnTo>
                    <a:lnTo>
                      <a:pt x="151" y="278"/>
                    </a:lnTo>
                    <a:lnTo>
                      <a:pt x="151" y="276"/>
                    </a:lnTo>
                    <a:lnTo>
                      <a:pt x="151" y="276"/>
                    </a:lnTo>
                    <a:lnTo>
                      <a:pt x="151" y="276"/>
                    </a:lnTo>
                    <a:lnTo>
                      <a:pt x="151" y="274"/>
                    </a:lnTo>
                    <a:lnTo>
                      <a:pt x="149" y="274"/>
                    </a:lnTo>
                    <a:lnTo>
                      <a:pt x="149" y="274"/>
                    </a:lnTo>
                    <a:close/>
                    <a:moveTo>
                      <a:pt x="15" y="273"/>
                    </a:moveTo>
                    <a:lnTo>
                      <a:pt x="15" y="273"/>
                    </a:lnTo>
                    <a:lnTo>
                      <a:pt x="13" y="274"/>
                    </a:lnTo>
                    <a:lnTo>
                      <a:pt x="12" y="276"/>
                    </a:lnTo>
                    <a:lnTo>
                      <a:pt x="12" y="276"/>
                    </a:lnTo>
                    <a:lnTo>
                      <a:pt x="13" y="278"/>
                    </a:lnTo>
                    <a:lnTo>
                      <a:pt x="15" y="279"/>
                    </a:lnTo>
                    <a:lnTo>
                      <a:pt x="15" y="279"/>
                    </a:lnTo>
                    <a:lnTo>
                      <a:pt x="17" y="278"/>
                    </a:lnTo>
                    <a:lnTo>
                      <a:pt x="18" y="276"/>
                    </a:lnTo>
                    <a:lnTo>
                      <a:pt x="18" y="276"/>
                    </a:lnTo>
                    <a:lnTo>
                      <a:pt x="17" y="274"/>
                    </a:lnTo>
                    <a:lnTo>
                      <a:pt x="15" y="273"/>
                    </a:lnTo>
                    <a:lnTo>
                      <a:pt x="15" y="273"/>
                    </a:lnTo>
                    <a:close/>
                    <a:moveTo>
                      <a:pt x="48" y="273"/>
                    </a:moveTo>
                    <a:lnTo>
                      <a:pt x="48" y="273"/>
                    </a:lnTo>
                    <a:lnTo>
                      <a:pt x="47" y="274"/>
                    </a:lnTo>
                    <a:lnTo>
                      <a:pt x="46" y="276"/>
                    </a:lnTo>
                    <a:lnTo>
                      <a:pt x="46" y="276"/>
                    </a:lnTo>
                    <a:lnTo>
                      <a:pt x="47" y="278"/>
                    </a:lnTo>
                    <a:lnTo>
                      <a:pt x="48" y="279"/>
                    </a:lnTo>
                    <a:lnTo>
                      <a:pt x="48" y="279"/>
                    </a:lnTo>
                    <a:lnTo>
                      <a:pt x="50" y="278"/>
                    </a:lnTo>
                    <a:lnTo>
                      <a:pt x="51" y="276"/>
                    </a:lnTo>
                    <a:lnTo>
                      <a:pt x="51" y="276"/>
                    </a:lnTo>
                    <a:lnTo>
                      <a:pt x="50" y="274"/>
                    </a:lnTo>
                    <a:lnTo>
                      <a:pt x="48" y="273"/>
                    </a:lnTo>
                    <a:lnTo>
                      <a:pt x="48" y="273"/>
                    </a:lnTo>
                    <a:close/>
                    <a:moveTo>
                      <a:pt x="4" y="273"/>
                    </a:moveTo>
                    <a:lnTo>
                      <a:pt x="4" y="273"/>
                    </a:lnTo>
                    <a:lnTo>
                      <a:pt x="1" y="274"/>
                    </a:lnTo>
                    <a:lnTo>
                      <a:pt x="1" y="276"/>
                    </a:lnTo>
                    <a:lnTo>
                      <a:pt x="1" y="276"/>
                    </a:lnTo>
                    <a:lnTo>
                      <a:pt x="1" y="278"/>
                    </a:lnTo>
                    <a:lnTo>
                      <a:pt x="4" y="279"/>
                    </a:lnTo>
                    <a:lnTo>
                      <a:pt x="4" y="279"/>
                    </a:lnTo>
                    <a:lnTo>
                      <a:pt x="6" y="278"/>
                    </a:lnTo>
                    <a:lnTo>
                      <a:pt x="7" y="276"/>
                    </a:lnTo>
                    <a:lnTo>
                      <a:pt x="7" y="276"/>
                    </a:lnTo>
                    <a:lnTo>
                      <a:pt x="6" y="274"/>
                    </a:lnTo>
                    <a:lnTo>
                      <a:pt x="4" y="273"/>
                    </a:lnTo>
                    <a:lnTo>
                      <a:pt x="4" y="273"/>
                    </a:lnTo>
                    <a:close/>
                    <a:moveTo>
                      <a:pt x="37" y="273"/>
                    </a:moveTo>
                    <a:lnTo>
                      <a:pt x="37" y="273"/>
                    </a:lnTo>
                    <a:lnTo>
                      <a:pt x="35" y="274"/>
                    </a:lnTo>
                    <a:lnTo>
                      <a:pt x="34" y="276"/>
                    </a:lnTo>
                    <a:lnTo>
                      <a:pt x="34" y="276"/>
                    </a:lnTo>
                    <a:lnTo>
                      <a:pt x="35" y="278"/>
                    </a:lnTo>
                    <a:lnTo>
                      <a:pt x="37" y="279"/>
                    </a:lnTo>
                    <a:lnTo>
                      <a:pt x="37" y="279"/>
                    </a:lnTo>
                    <a:lnTo>
                      <a:pt x="40" y="278"/>
                    </a:lnTo>
                    <a:lnTo>
                      <a:pt x="40" y="276"/>
                    </a:lnTo>
                    <a:lnTo>
                      <a:pt x="40" y="276"/>
                    </a:lnTo>
                    <a:lnTo>
                      <a:pt x="40" y="274"/>
                    </a:lnTo>
                    <a:lnTo>
                      <a:pt x="37" y="273"/>
                    </a:lnTo>
                    <a:lnTo>
                      <a:pt x="37" y="273"/>
                    </a:lnTo>
                    <a:close/>
                    <a:moveTo>
                      <a:pt x="26" y="273"/>
                    </a:moveTo>
                    <a:lnTo>
                      <a:pt x="26" y="273"/>
                    </a:lnTo>
                    <a:lnTo>
                      <a:pt x="24" y="274"/>
                    </a:lnTo>
                    <a:lnTo>
                      <a:pt x="23" y="276"/>
                    </a:lnTo>
                    <a:lnTo>
                      <a:pt x="23" y="276"/>
                    </a:lnTo>
                    <a:lnTo>
                      <a:pt x="24" y="278"/>
                    </a:lnTo>
                    <a:lnTo>
                      <a:pt x="26" y="279"/>
                    </a:lnTo>
                    <a:lnTo>
                      <a:pt x="26" y="279"/>
                    </a:lnTo>
                    <a:lnTo>
                      <a:pt x="28" y="278"/>
                    </a:lnTo>
                    <a:lnTo>
                      <a:pt x="29" y="276"/>
                    </a:lnTo>
                    <a:lnTo>
                      <a:pt x="29" y="276"/>
                    </a:lnTo>
                    <a:lnTo>
                      <a:pt x="28" y="274"/>
                    </a:lnTo>
                    <a:lnTo>
                      <a:pt x="26" y="273"/>
                    </a:lnTo>
                    <a:lnTo>
                      <a:pt x="26" y="2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77749" tIns="238875" rIns="477749" bIns="238875" numCol="1" anchor="t" anchorCtr="0" compatLnSpc="1">
                <a:prstTxWarp prst="textNoShape">
                  <a:avLst/>
                </a:prstTxWarp>
              </a:bodyPr>
              <a:lstStyle/>
              <a:p>
                <a:pPr defTabSz="4777965">
                  <a:defRPr/>
                </a:pPr>
                <a:endParaRPr lang="zh-CN" altLang="en-US" sz="1998" kern="0">
                  <a:solidFill>
                    <a:srgbClr val="1D1D1A"/>
                  </a:solidFill>
                  <a:latin typeface="+mj-lt"/>
                  <a:ea typeface="微软雅黑" panose="020B0503020204020204" pitchFamily="34" charset="-122"/>
                  <a:cs typeface="Arial" panose="020B0604020202020204" pitchFamily="34" charset="0"/>
                </a:endParaRPr>
              </a:p>
            </p:txBody>
          </p:sp>
          <p:sp>
            <p:nvSpPr>
              <p:cNvPr id="122" name="Freeform 1278">
                <a:extLst>
                  <a:ext uri="{FF2B5EF4-FFF2-40B4-BE49-F238E27FC236}">
                    <a16:creationId xmlns:a16="http://schemas.microsoft.com/office/drawing/2014/main" id="{01C943ED-0BD6-9D45-80AC-500B13B776F7}"/>
                  </a:ext>
                </a:extLst>
              </p:cNvPr>
              <p:cNvSpPr>
                <a:spLocks noEditPoints="1"/>
              </p:cNvSpPr>
              <p:nvPr/>
            </p:nvSpPr>
            <p:spPr bwMode="auto">
              <a:xfrm>
                <a:off x="1224817" y="3818587"/>
                <a:ext cx="327025" cy="796925"/>
              </a:xfrm>
              <a:custGeom>
                <a:avLst/>
                <a:gdLst>
                  <a:gd name="T0" fmla="*/ 205 w 206"/>
                  <a:gd name="T1" fmla="*/ 2 h 502"/>
                  <a:gd name="T2" fmla="*/ 204 w 206"/>
                  <a:gd name="T3" fmla="*/ 1 h 502"/>
                  <a:gd name="T4" fmla="*/ 3 w 206"/>
                  <a:gd name="T5" fmla="*/ 0 h 502"/>
                  <a:gd name="T6" fmla="*/ 1 w 206"/>
                  <a:gd name="T7" fmla="*/ 1 h 502"/>
                  <a:gd name="T8" fmla="*/ 0 w 206"/>
                  <a:gd name="T9" fmla="*/ 3 h 502"/>
                  <a:gd name="T10" fmla="*/ 0 w 206"/>
                  <a:gd name="T11" fmla="*/ 499 h 502"/>
                  <a:gd name="T12" fmla="*/ 1 w 206"/>
                  <a:gd name="T13" fmla="*/ 501 h 502"/>
                  <a:gd name="T14" fmla="*/ 3 w 206"/>
                  <a:gd name="T15" fmla="*/ 502 h 502"/>
                  <a:gd name="T16" fmla="*/ 203 w 206"/>
                  <a:gd name="T17" fmla="*/ 502 h 502"/>
                  <a:gd name="T18" fmla="*/ 205 w 206"/>
                  <a:gd name="T19" fmla="*/ 501 h 502"/>
                  <a:gd name="T20" fmla="*/ 206 w 206"/>
                  <a:gd name="T21" fmla="*/ 499 h 502"/>
                  <a:gd name="T22" fmla="*/ 21 w 206"/>
                  <a:gd name="T23" fmla="*/ 480 h 502"/>
                  <a:gd name="T24" fmla="*/ 185 w 206"/>
                  <a:gd name="T25" fmla="*/ 473 h 502"/>
                  <a:gd name="T26" fmla="*/ 185 w 206"/>
                  <a:gd name="T27" fmla="*/ 480 h 502"/>
                  <a:gd name="T28" fmla="*/ 18 w 206"/>
                  <a:gd name="T29" fmla="*/ 460 h 502"/>
                  <a:gd name="T30" fmla="*/ 187 w 206"/>
                  <a:gd name="T31" fmla="*/ 457 h 502"/>
                  <a:gd name="T32" fmla="*/ 185 w 206"/>
                  <a:gd name="T33" fmla="*/ 448 h 502"/>
                  <a:gd name="T34" fmla="*/ 19 w 206"/>
                  <a:gd name="T35" fmla="*/ 441 h 502"/>
                  <a:gd name="T36" fmla="*/ 188 w 206"/>
                  <a:gd name="T37" fmla="*/ 444 h 502"/>
                  <a:gd name="T38" fmla="*/ 84 w 206"/>
                  <a:gd name="T39" fmla="*/ 389 h 502"/>
                  <a:gd name="T40" fmla="*/ 99 w 206"/>
                  <a:gd name="T41" fmla="*/ 375 h 502"/>
                  <a:gd name="T42" fmla="*/ 116 w 206"/>
                  <a:gd name="T43" fmla="*/ 380 h 502"/>
                  <a:gd name="T44" fmla="*/ 122 w 206"/>
                  <a:gd name="T45" fmla="*/ 397 h 502"/>
                  <a:gd name="T46" fmla="*/ 107 w 206"/>
                  <a:gd name="T47" fmla="*/ 412 h 502"/>
                  <a:gd name="T48" fmla="*/ 89 w 206"/>
                  <a:gd name="T49" fmla="*/ 407 h 502"/>
                  <a:gd name="T50" fmla="*/ 191 w 206"/>
                  <a:gd name="T51" fmla="*/ 328 h 502"/>
                  <a:gd name="T52" fmla="*/ 21 w 206"/>
                  <a:gd name="T53" fmla="*/ 334 h 502"/>
                  <a:gd name="T54" fmla="*/ 15 w 206"/>
                  <a:gd name="T55" fmla="*/ 305 h 502"/>
                  <a:gd name="T56" fmla="*/ 185 w 206"/>
                  <a:gd name="T57" fmla="*/ 299 h 502"/>
                  <a:gd name="T58" fmla="*/ 191 w 206"/>
                  <a:gd name="T59" fmla="*/ 328 h 502"/>
                  <a:gd name="T60" fmla="*/ 185 w 206"/>
                  <a:gd name="T61" fmla="*/ 288 h 502"/>
                  <a:gd name="T62" fmla="*/ 15 w 206"/>
                  <a:gd name="T63" fmla="*/ 282 h 502"/>
                  <a:gd name="T64" fmla="*/ 21 w 206"/>
                  <a:gd name="T65" fmla="*/ 254 h 502"/>
                  <a:gd name="T66" fmla="*/ 191 w 206"/>
                  <a:gd name="T67" fmla="*/ 260 h 502"/>
                  <a:gd name="T68" fmla="*/ 187 w 206"/>
                  <a:gd name="T69" fmla="*/ 242 h 502"/>
                  <a:gd name="T70" fmla="*/ 15 w 206"/>
                  <a:gd name="T71" fmla="*/ 239 h 502"/>
                  <a:gd name="T72" fmla="*/ 18 w 206"/>
                  <a:gd name="T73" fmla="*/ 208 h 502"/>
                  <a:gd name="T74" fmla="*/ 190 w 206"/>
                  <a:gd name="T75" fmla="*/ 211 h 502"/>
                  <a:gd name="T76" fmla="*/ 189 w 206"/>
                  <a:gd name="T77" fmla="*/ 195 h 502"/>
                  <a:gd name="T78" fmla="*/ 17 w 206"/>
                  <a:gd name="T79" fmla="*/ 195 h 502"/>
                  <a:gd name="T80" fmla="*/ 17 w 206"/>
                  <a:gd name="T81" fmla="*/ 164 h 502"/>
                  <a:gd name="T82" fmla="*/ 189 w 206"/>
                  <a:gd name="T83" fmla="*/ 164 h 502"/>
                  <a:gd name="T84" fmla="*/ 190 w 206"/>
                  <a:gd name="T85" fmla="*/ 148 h 502"/>
                  <a:gd name="T86" fmla="*/ 18 w 206"/>
                  <a:gd name="T87" fmla="*/ 151 h 502"/>
                  <a:gd name="T88" fmla="*/ 15 w 206"/>
                  <a:gd name="T89" fmla="*/ 121 h 502"/>
                  <a:gd name="T90" fmla="*/ 187 w 206"/>
                  <a:gd name="T91" fmla="*/ 118 h 502"/>
                  <a:gd name="T92" fmla="*/ 191 w 206"/>
                  <a:gd name="T93" fmla="*/ 100 h 502"/>
                  <a:gd name="T94" fmla="*/ 21 w 206"/>
                  <a:gd name="T95" fmla="*/ 106 h 502"/>
                  <a:gd name="T96" fmla="*/ 15 w 206"/>
                  <a:gd name="T97" fmla="*/ 78 h 502"/>
                  <a:gd name="T98" fmla="*/ 185 w 206"/>
                  <a:gd name="T99" fmla="*/ 72 h 502"/>
                  <a:gd name="T100" fmla="*/ 191 w 206"/>
                  <a:gd name="T101" fmla="*/ 55 h 502"/>
                  <a:gd name="T102" fmla="*/ 21 w 206"/>
                  <a:gd name="T103" fmla="*/ 60 h 502"/>
                  <a:gd name="T104" fmla="*/ 15 w 206"/>
                  <a:gd name="T105" fmla="*/ 32 h 502"/>
                  <a:gd name="T106" fmla="*/ 185 w 206"/>
                  <a:gd name="T107" fmla="*/ 26 h 502"/>
                  <a:gd name="T108" fmla="*/ 191 w 206"/>
                  <a:gd name="T109" fmla="*/ 55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6" h="502">
                    <a:moveTo>
                      <a:pt x="206" y="4"/>
                    </a:moveTo>
                    <a:lnTo>
                      <a:pt x="206" y="4"/>
                    </a:lnTo>
                    <a:lnTo>
                      <a:pt x="206" y="3"/>
                    </a:lnTo>
                    <a:lnTo>
                      <a:pt x="206" y="3"/>
                    </a:lnTo>
                    <a:lnTo>
                      <a:pt x="206" y="3"/>
                    </a:lnTo>
                    <a:lnTo>
                      <a:pt x="205" y="2"/>
                    </a:lnTo>
                    <a:lnTo>
                      <a:pt x="205" y="2"/>
                    </a:lnTo>
                    <a:lnTo>
                      <a:pt x="205" y="2"/>
                    </a:lnTo>
                    <a:lnTo>
                      <a:pt x="205" y="1"/>
                    </a:lnTo>
                    <a:lnTo>
                      <a:pt x="204" y="1"/>
                    </a:lnTo>
                    <a:lnTo>
                      <a:pt x="204" y="1"/>
                    </a:lnTo>
                    <a:lnTo>
                      <a:pt x="204" y="1"/>
                    </a:lnTo>
                    <a:lnTo>
                      <a:pt x="203" y="1"/>
                    </a:lnTo>
                    <a:lnTo>
                      <a:pt x="203" y="0"/>
                    </a:lnTo>
                    <a:lnTo>
                      <a:pt x="202" y="0"/>
                    </a:lnTo>
                    <a:lnTo>
                      <a:pt x="202" y="0"/>
                    </a:lnTo>
                    <a:lnTo>
                      <a:pt x="4" y="0"/>
                    </a:lnTo>
                    <a:lnTo>
                      <a:pt x="3" y="0"/>
                    </a:lnTo>
                    <a:lnTo>
                      <a:pt x="3" y="0"/>
                    </a:lnTo>
                    <a:lnTo>
                      <a:pt x="3" y="1"/>
                    </a:lnTo>
                    <a:lnTo>
                      <a:pt x="2" y="1"/>
                    </a:lnTo>
                    <a:lnTo>
                      <a:pt x="2" y="1"/>
                    </a:lnTo>
                    <a:lnTo>
                      <a:pt x="1" y="1"/>
                    </a:lnTo>
                    <a:lnTo>
                      <a:pt x="1" y="1"/>
                    </a:lnTo>
                    <a:lnTo>
                      <a:pt x="1" y="2"/>
                    </a:lnTo>
                    <a:lnTo>
                      <a:pt x="1" y="2"/>
                    </a:lnTo>
                    <a:lnTo>
                      <a:pt x="0" y="2"/>
                    </a:lnTo>
                    <a:lnTo>
                      <a:pt x="0" y="3"/>
                    </a:lnTo>
                    <a:lnTo>
                      <a:pt x="0" y="3"/>
                    </a:lnTo>
                    <a:lnTo>
                      <a:pt x="0" y="3"/>
                    </a:lnTo>
                    <a:lnTo>
                      <a:pt x="0" y="4"/>
                    </a:lnTo>
                    <a:lnTo>
                      <a:pt x="0" y="4"/>
                    </a:lnTo>
                    <a:lnTo>
                      <a:pt x="0" y="5"/>
                    </a:lnTo>
                    <a:lnTo>
                      <a:pt x="0" y="498"/>
                    </a:lnTo>
                    <a:lnTo>
                      <a:pt x="0" y="499"/>
                    </a:lnTo>
                    <a:lnTo>
                      <a:pt x="0" y="499"/>
                    </a:lnTo>
                    <a:lnTo>
                      <a:pt x="0" y="500"/>
                    </a:lnTo>
                    <a:lnTo>
                      <a:pt x="0" y="500"/>
                    </a:lnTo>
                    <a:lnTo>
                      <a:pt x="0" y="500"/>
                    </a:lnTo>
                    <a:lnTo>
                      <a:pt x="0" y="501"/>
                    </a:lnTo>
                    <a:lnTo>
                      <a:pt x="1" y="501"/>
                    </a:lnTo>
                    <a:lnTo>
                      <a:pt x="1" y="501"/>
                    </a:lnTo>
                    <a:lnTo>
                      <a:pt x="1" y="502"/>
                    </a:lnTo>
                    <a:lnTo>
                      <a:pt x="1" y="502"/>
                    </a:lnTo>
                    <a:lnTo>
                      <a:pt x="2" y="502"/>
                    </a:lnTo>
                    <a:lnTo>
                      <a:pt x="2" y="502"/>
                    </a:lnTo>
                    <a:lnTo>
                      <a:pt x="3" y="502"/>
                    </a:lnTo>
                    <a:lnTo>
                      <a:pt x="3" y="502"/>
                    </a:lnTo>
                    <a:lnTo>
                      <a:pt x="3" y="502"/>
                    </a:lnTo>
                    <a:lnTo>
                      <a:pt x="4" y="502"/>
                    </a:lnTo>
                    <a:lnTo>
                      <a:pt x="202" y="502"/>
                    </a:lnTo>
                    <a:lnTo>
                      <a:pt x="202" y="502"/>
                    </a:lnTo>
                    <a:lnTo>
                      <a:pt x="203" y="502"/>
                    </a:lnTo>
                    <a:lnTo>
                      <a:pt x="203" y="502"/>
                    </a:lnTo>
                    <a:lnTo>
                      <a:pt x="204" y="502"/>
                    </a:lnTo>
                    <a:lnTo>
                      <a:pt x="204" y="502"/>
                    </a:lnTo>
                    <a:lnTo>
                      <a:pt x="204" y="502"/>
                    </a:lnTo>
                    <a:lnTo>
                      <a:pt x="205" y="502"/>
                    </a:lnTo>
                    <a:lnTo>
                      <a:pt x="205" y="501"/>
                    </a:lnTo>
                    <a:lnTo>
                      <a:pt x="205" y="501"/>
                    </a:lnTo>
                    <a:lnTo>
                      <a:pt x="205" y="501"/>
                    </a:lnTo>
                    <a:lnTo>
                      <a:pt x="206" y="500"/>
                    </a:lnTo>
                    <a:lnTo>
                      <a:pt x="206" y="500"/>
                    </a:lnTo>
                    <a:lnTo>
                      <a:pt x="206" y="500"/>
                    </a:lnTo>
                    <a:lnTo>
                      <a:pt x="206" y="499"/>
                    </a:lnTo>
                    <a:lnTo>
                      <a:pt x="206" y="499"/>
                    </a:lnTo>
                    <a:lnTo>
                      <a:pt x="206" y="498"/>
                    </a:lnTo>
                    <a:lnTo>
                      <a:pt x="206" y="5"/>
                    </a:lnTo>
                    <a:lnTo>
                      <a:pt x="206" y="4"/>
                    </a:lnTo>
                    <a:close/>
                    <a:moveTo>
                      <a:pt x="185" y="480"/>
                    </a:moveTo>
                    <a:lnTo>
                      <a:pt x="21" y="480"/>
                    </a:lnTo>
                    <a:lnTo>
                      <a:pt x="21" y="480"/>
                    </a:lnTo>
                    <a:lnTo>
                      <a:pt x="19" y="479"/>
                    </a:lnTo>
                    <a:lnTo>
                      <a:pt x="18" y="477"/>
                    </a:lnTo>
                    <a:lnTo>
                      <a:pt x="18" y="477"/>
                    </a:lnTo>
                    <a:lnTo>
                      <a:pt x="19" y="474"/>
                    </a:lnTo>
                    <a:lnTo>
                      <a:pt x="21" y="473"/>
                    </a:lnTo>
                    <a:lnTo>
                      <a:pt x="185" y="473"/>
                    </a:lnTo>
                    <a:lnTo>
                      <a:pt x="185" y="473"/>
                    </a:lnTo>
                    <a:lnTo>
                      <a:pt x="187" y="474"/>
                    </a:lnTo>
                    <a:lnTo>
                      <a:pt x="188" y="477"/>
                    </a:lnTo>
                    <a:lnTo>
                      <a:pt x="188" y="477"/>
                    </a:lnTo>
                    <a:lnTo>
                      <a:pt x="187" y="479"/>
                    </a:lnTo>
                    <a:lnTo>
                      <a:pt x="185" y="480"/>
                    </a:lnTo>
                    <a:lnTo>
                      <a:pt x="185" y="480"/>
                    </a:lnTo>
                    <a:close/>
                    <a:moveTo>
                      <a:pt x="185" y="465"/>
                    </a:moveTo>
                    <a:lnTo>
                      <a:pt x="21" y="465"/>
                    </a:lnTo>
                    <a:lnTo>
                      <a:pt x="21" y="465"/>
                    </a:lnTo>
                    <a:lnTo>
                      <a:pt x="19" y="463"/>
                    </a:lnTo>
                    <a:lnTo>
                      <a:pt x="18" y="460"/>
                    </a:lnTo>
                    <a:lnTo>
                      <a:pt x="18" y="460"/>
                    </a:lnTo>
                    <a:lnTo>
                      <a:pt x="19" y="457"/>
                    </a:lnTo>
                    <a:lnTo>
                      <a:pt x="21" y="456"/>
                    </a:lnTo>
                    <a:lnTo>
                      <a:pt x="185" y="456"/>
                    </a:lnTo>
                    <a:lnTo>
                      <a:pt x="185" y="456"/>
                    </a:lnTo>
                    <a:lnTo>
                      <a:pt x="187" y="457"/>
                    </a:lnTo>
                    <a:lnTo>
                      <a:pt x="188" y="460"/>
                    </a:lnTo>
                    <a:lnTo>
                      <a:pt x="188" y="460"/>
                    </a:lnTo>
                    <a:lnTo>
                      <a:pt x="187" y="463"/>
                    </a:lnTo>
                    <a:lnTo>
                      <a:pt x="185" y="465"/>
                    </a:lnTo>
                    <a:lnTo>
                      <a:pt x="185" y="465"/>
                    </a:lnTo>
                    <a:close/>
                    <a:moveTo>
                      <a:pt x="185" y="448"/>
                    </a:moveTo>
                    <a:lnTo>
                      <a:pt x="21" y="448"/>
                    </a:lnTo>
                    <a:lnTo>
                      <a:pt x="21" y="448"/>
                    </a:lnTo>
                    <a:lnTo>
                      <a:pt x="19" y="447"/>
                    </a:lnTo>
                    <a:lnTo>
                      <a:pt x="18" y="444"/>
                    </a:lnTo>
                    <a:lnTo>
                      <a:pt x="18" y="444"/>
                    </a:lnTo>
                    <a:lnTo>
                      <a:pt x="19" y="441"/>
                    </a:lnTo>
                    <a:lnTo>
                      <a:pt x="21" y="440"/>
                    </a:lnTo>
                    <a:lnTo>
                      <a:pt x="185" y="440"/>
                    </a:lnTo>
                    <a:lnTo>
                      <a:pt x="185" y="440"/>
                    </a:lnTo>
                    <a:lnTo>
                      <a:pt x="187" y="441"/>
                    </a:lnTo>
                    <a:lnTo>
                      <a:pt x="188" y="444"/>
                    </a:lnTo>
                    <a:lnTo>
                      <a:pt x="188" y="444"/>
                    </a:lnTo>
                    <a:lnTo>
                      <a:pt x="187" y="447"/>
                    </a:lnTo>
                    <a:lnTo>
                      <a:pt x="185" y="448"/>
                    </a:lnTo>
                    <a:lnTo>
                      <a:pt x="185" y="448"/>
                    </a:lnTo>
                    <a:close/>
                    <a:moveTo>
                      <a:pt x="84" y="394"/>
                    </a:moveTo>
                    <a:lnTo>
                      <a:pt x="84" y="394"/>
                    </a:lnTo>
                    <a:lnTo>
                      <a:pt x="84" y="389"/>
                    </a:lnTo>
                    <a:lnTo>
                      <a:pt x="85" y="386"/>
                    </a:lnTo>
                    <a:lnTo>
                      <a:pt x="87" y="382"/>
                    </a:lnTo>
                    <a:lnTo>
                      <a:pt x="89" y="380"/>
                    </a:lnTo>
                    <a:lnTo>
                      <a:pt x="92" y="377"/>
                    </a:lnTo>
                    <a:lnTo>
                      <a:pt x="95" y="376"/>
                    </a:lnTo>
                    <a:lnTo>
                      <a:pt x="99" y="375"/>
                    </a:lnTo>
                    <a:lnTo>
                      <a:pt x="103" y="374"/>
                    </a:lnTo>
                    <a:lnTo>
                      <a:pt x="103" y="374"/>
                    </a:lnTo>
                    <a:lnTo>
                      <a:pt x="107" y="375"/>
                    </a:lnTo>
                    <a:lnTo>
                      <a:pt x="111" y="376"/>
                    </a:lnTo>
                    <a:lnTo>
                      <a:pt x="114" y="377"/>
                    </a:lnTo>
                    <a:lnTo>
                      <a:pt x="116" y="380"/>
                    </a:lnTo>
                    <a:lnTo>
                      <a:pt x="119" y="382"/>
                    </a:lnTo>
                    <a:lnTo>
                      <a:pt x="120" y="386"/>
                    </a:lnTo>
                    <a:lnTo>
                      <a:pt x="122" y="389"/>
                    </a:lnTo>
                    <a:lnTo>
                      <a:pt x="122" y="394"/>
                    </a:lnTo>
                    <a:lnTo>
                      <a:pt x="122" y="394"/>
                    </a:lnTo>
                    <a:lnTo>
                      <a:pt x="122" y="397"/>
                    </a:lnTo>
                    <a:lnTo>
                      <a:pt x="120" y="401"/>
                    </a:lnTo>
                    <a:lnTo>
                      <a:pt x="119" y="404"/>
                    </a:lnTo>
                    <a:lnTo>
                      <a:pt x="116" y="407"/>
                    </a:lnTo>
                    <a:lnTo>
                      <a:pt x="114" y="409"/>
                    </a:lnTo>
                    <a:lnTo>
                      <a:pt x="111" y="411"/>
                    </a:lnTo>
                    <a:lnTo>
                      <a:pt x="107" y="412"/>
                    </a:lnTo>
                    <a:lnTo>
                      <a:pt x="103" y="412"/>
                    </a:lnTo>
                    <a:lnTo>
                      <a:pt x="103" y="412"/>
                    </a:lnTo>
                    <a:lnTo>
                      <a:pt x="99" y="412"/>
                    </a:lnTo>
                    <a:lnTo>
                      <a:pt x="95" y="411"/>
                    </a:lnTo>
                    <a:lnTo>
                      <a:pt x="92" y="409"/>
                    </a:lnTo>
                    <a:lnTo>
                      <a:pt x="89" y="407"/>
                    </a:lnTo>
                    <a:lnTo>
                      <a:pt x="87" y="404"/>
                    </a:lnTo>
                    <a:lnTo>
                      <a:pt x="85" y="401"/>
                    </a:lnTo>
                    <a:lnTo>
                      <a:pt x="84" y="397"/>
                    </a:lnTo>
                    <a:lnTo>
                      <a:pt x="84" y="394"/>
                    </a:lnTo>
                    <a:lnTo>
                      <a:pt x="84" y="394"/>
                    </a:lnTo>
                    <a:close/>
                    <a:moveTo>
                      <a:pt x="191" y="328"/>
                    </a:moveTo>
                    <a:lnTo>
                      <a:pt x="191" y="328"/>
                    </a:lnTo>
                    <a:lnTo>
                      <a:pt x="190" y="330"/>
                    </a:lnTo>
                    <a:lnTo>
                      <a:pt x="189" y="332"/>
                    </a:lnTo>
                    <a:lnTo>
                      <a:pt x="187" y="333"/>
                    </a:lnTo>
                    <a:lnTo>
                      <a:pt x="185" y="334"/>
                    </a:lnTo>
                    <a:lnTo>
                      <a:pt x="21" y="334"/>
                    </a:lnTo>
                    <a:lnTo>
                      <a:pt x="21" y="334"/>
                    </a:lnTo>
                    <a:lnTo>
                      <a:pt x="18" y="333"/>
                    </a:lnTo>
                    <a:lnTo>
                      <a:pt x="17" y="332"/>
                    </a:lnTo>
                    <a:lnTo>
                      <a:pt x="15" y="330"/>
                    </a:lnTo>
                    <a:lnTo>
                      <a:pt x="15" y="328"/>
                    </a:lnTo>
                    <a:lnTo>
                      <a:pt x="15" y="305"/>
                    </a:lnTo>
                    <a:lnTo>
                      <a:pt x="15" y="305"/>
                    </a:lnTo>
                    <a:lnTo>
                      <a:pt x="15" y="303"/>
                    </a:lnTo>
                    <a:lnTo>
                      <a:pt x="17" y="301"/>
                    </a:lnTo>
                    <a:lnTo>
                      <a:pt x="18" y="300"/>
                    </a:lnTo>
                    <a:lnTo>
                      <a:pt x="21" y="299"/>
                    </a:lnTo>
                    <a:lnTo>
                      <a:pt x="185" y="299"/>
                    </a:lnTo>
                    <a:lnTo>
                      <a:pt x="185" y="299"/>
                    </a:lnTo>
                    <a:lnTo>
                      <a:pt x="187" y="300"/>
                    </a:lnTo>
                    <a:lnTo>
                      <a:pt x="189" y="301"/>
                    </a:lnTo>
                    <a:lnTo>
                      <a:pt x="190" y="303"/>
                    </a:lnTo>
                    <a:lnTo>
                      <a:pt x="191" y="305"/>
                    </a:lnTo>
                    <a:lnTo>
                      <a:pt x="191" y="328"/>
                    </a:lnTo>
                    <a:close/>
                    <a:moveTo>
                      <a:pt x="191" y="282"/>
                    </a:moveTo>
                    <a:lnTo>
                      <a:pt x="191" y="282"/>
                    </a:lnTo>
                    <a:lnTo>
                      <a:pt x="190" y="285"/>
                    </a:lnTo>
                    <a:lnTo>
                      <a:pt x="189" y="287"/>
                    </a:lnTo>
                    <a:lnTo>
                      <a:pt x="187" y="288"/>
                    </a:lnTo>
                    <a:lnTo>
                      <a:pt x="185" y="288"/>
                    </a:lnTo>
                    <a:lnTo>
                      <a:pt x="21" y="288"/>
                    </a:lnTo>
                    <a:lnTo>
                      <a:pt x="21" y="288"/>
                    </a:lnTo>
                    <a:lnTo>
                      <a:pt x="18" y="288"/>
                    </a:lnTo>
                    <a:lnTo>
                      <a:pt x="17" y="287"/>
                    </a:lnTo>
                    <a:lnTo>
                      <a:pt x="15" y="285"/>
                    </a:lnTo>
                    <a:lnTo>
                      <a:pt x="15" y="282"/>
                    </a:lnTo>
                    <a:lnTo>
                      <a:pt x="15" y="260"/>
                    </a:lnTo>
                    <a:lnTo>
                      <a:pt x="15" y="260"/>
                    </a:lnTo>
                    <a:lnTo>
                      <a:pt x="15" y="258"/>
                    </a:lnTo>
                    <a:lnTo>
                      <a:pt x="17" y="256"/>
                    </a:lnTo>
                    <a:lnTo>
                      <a:pt x="18" y="255"/>
                    </a:lnTo>
                    <a:lnTo>
                      <a:pt x="21" y="254"/>
                    </a:lnTo>
                    <a:lnTo>
                      <a:pt x="185" y="254"/>
                    </a:lnTo>
                    <a:lnTo>
                      <a:pt x="185" y="254"/>
                    </a:lnTo>
                    <a:lnTo>
                      <a:pt x="187" y="255"/>
                    </a:lnTo>
                    <a:lnTo>
                      <a:pt x="189" y="256"/>
                    </a:lnTo>
                    <a:lnTo>
                      <a:pt x="190" y="258"/>
                    </a:lnTo>
                    <a:lnTo>
                      <a:pt x="191" y="260"/>
                    </a:lnTo>
                    <a:lnTo>
                      <a:pt x="191" y="282"/>
                    </a:lnTo>
                    <a:close/>
                    <a:moveTo>
                      <a:pt x="191" y="236"/>
                    </a:moveTo>
                    <a:lnTo>
                      <a:pt x="191" y="236"/>
                    </a:lnTo>
                    <a:lnTo>
                      <a:pt x="190" y="239"/>
                    </a:lnTo>
                    <a:lnTo>
                      <a:pt x="189" y="240"/>
                    </a:lnTo>
                    <a:lnTo>
                      <a:pt x="187" y="242"/>
                    </a:lnTo>
                    <a:lnTo>
                      <a:pt x="185" y="242"/>
                    </a:lnTo>
                    <a:lnTo>
                      <a:pt x="21" y="242"/>
                    </a:lnTo>
                    <a:lnTo>
                      <a:pt x="21" y="242"/>
                    </a:lnTo>
                    <a:lnTo>
                      <a:pt x="18" y="242"/>
                    </a:lnTo>
                    <a:lnTo>
                      <a:pt x="17" y="240"/>
                    </a:lnTo>
                    <a:lnTo>
                      <a:pt x="15" y="239"/>
                    </a:lnTo>
                    <a:lnTo>
                      <a:pt x="15" y="236"/>
                    </a:lnTo>
                    <a:lnTo>
                      <a:pt x="15" y="215"/>
                    </a:lnTo>
                    <a:lnTo>
                      <a:pt x="15" y="215"/>
                    </a:lnTo>
                    <a:lnTo>
                      <a:pt x="15" y="211"/>
                    </a:lnTo>
                    <a:lnTo>
                      <a:pt x="17" y="210"/>
                    </a:lnTo>
                    <a:lnTo>
                      <a:pt x="18" y="208"/>
                    </a:lnTo>
                    <a:lnTo>
                      <a:pt x="21" y="208"/>
                    </a:lnTo>
                    <a:lnTo>
                      <a:pt x="185" y="208"/>
                    </a:lnTo>
                    <a:lnTo>
                      <a:pt x="185" y="208"/>
                    </a:lnTo>
                    <a:lnTo>
                      <a:pt x="187" y="208"/>
                    </a:lnTo>
                    <a:lnTo>
                      <a:pt x="189" y="210"/>
                    </a:lnTo>
                    <a:lnTo>
                      <a:pt x="190" y="211"/>
                    </a:lnTo>
                    <a:lnTo>
                      <a:pt x="191" y="215"/>
                    </a:lnTo>
                    <a:lnTo>
                      <a:pt x="191" y="236"/>
                    </a:lnTo>
                    <a:close/>
                    <a:moveTo>
                      <a:pt x="191" y="191"/>
                    </a:moveTo>
                    <a:lnTo>
                      <a:pt x="191" y="191"/>
                    </a:lnTo>
                    <a:lnTo>
                      <a:pt x="190" y="193"/>
                    </a:lnTo>
                    <a:lnTo>
                      <a:pt x="189" y="195"/>
                    </a:lnTo>
                    <a:lnTo>
                      <a:pt x="187" y="196"/>
                    </a:lnTo>
                    <a:lnTo>
                      <a:pt x="185" y="197"/>
                    </a:lnTo>
                    <a:lnTo>
                      <a:pt x="21" y="197"/>
                    </a:lnTo>
                    <a:lnTo>
                      <a:pt x="21" y="197"/>
                    </a:lnTo>
                    <a:lnTo>
                      <a:pt x="18" y="196"/>
                    </a:lnTo>
                    <a:lnTo>
                      <a:pt x="17" y="195"/>
                    </a:lnTo>
                    <a:lnTo>
                      <a:pt x="15" y="193"/>
                    </a:lnTo>
                    <a:lnTo>
                      <a:pt x="15" y="191"/>
                    </a:lnTo>
                    <a:lnTo>
                      <a:pt x="15" y="168"/>
                    </a:lnTo>
                    <a:lnTo>
                      <a:pt x="15" y="168"/>
                    </a:lnTo>
                    <a:lnTo>
                      <a:pt x="15" y="166"/>
                    </a:lnTo>
                    <a:lnTo>
                      <a:pt x="17" y="164"/>
                    </a:lnTo>
                    <a:lnTo>
                      <a:pt x="18" y="163"/>
                    </a:lnTo>
                    <a:lnTo>
                      <a:pt x="21" y="163"/>
                    </a:lnTo>
                    <a:lnTo>
                      <a:pt x="185" y="163"/>
                    </a:lnTo>
                    <a:lnTo>
                      <a:pt x="185" y="163"/>
                    </a:lnTo>
                    <a:lnTo>
                      <a:pt x="187" y="163"/>
                    </a:lnTo>
                    <a:lnTo>
                      <a:pt x="189" y="164"/>
                    </a:lnTo>
                    <a:lnTo>
                      <a:pt x="190" y="166"/>
                    </a:lnTo>
                    <a:lnTo>
                      <a:pt x="191" y="168"/>
                    </a:lnTo>
                    <a:lnTo>
                      <a:pt x="191" y="191"/>
                    </a:lnTo>
                    <a:close/>
                    <a:moveTo>
                      <a:pt x="191" y="146"/>
                    </a:moveTo>
                    <a:lnTo>
                      <a:pt x="191" y="146"/>
                    </a:lnTo>
                    <a:lnTo>
                      <a:pt x="190" y="148"/>
                    </a:lnTo>
                    <a:lnTo>
                      <a:pt x="189" y="150"/>
                    </a:lnTo>
                    <a:lnTo>
                      <a:pt x="187" y="151"/>
                    </a:lnTo>
                    <a:lnTo>
                      <a:pt x="185" y="152"/>
                    </a:lnTo>
                    <a:lnTo>
                      <a:pt x="21" y="152"/>
                    </a:lnTo>
                    <a:lnTo>
                      <a:pt x="21" y="152"/>
                    </a:lnTo>
                    <a:lnTo>
                      <a:pt x="18" y="151"/>
                    </a:lnTo>
                    <a:lnTo>
                      <a:pt x="17" y="150"/>
                    </a:lnTo>
                    <a:lnTo>
                      <a:pt x="15" y="148"/>
                    </a:lnTo>
                    <a:lnTo>
                      <a:pt x="15" y="146"/>
                    </a:lnTo>
                    <a:lnTo>
                      <a:pt x="15" y="123"/>
                    </a:lnTo>
                    <a:lnTo>
                      <a:pt x="15" y="123"/>
                    </a:lnTo>
                    <a:lnTo>
                      <a:pt x="15" y="121"/>
                    </a:lnTo>
                    <a:lnTo>
                      <a:pt x="17" y="119"/>
                    </a:lnTo>
                    <a:lnTo>
                      <a:pt x="18" y="118"/>
                    </a:lnTo>
                    <a:lnTo>
                      <a:pt x="21" y="118"/>
                    </a:lnTo>
                    <a:lnTo>
                      <a:pt x="185" y="118"/>
                    </a:lnTo>
                    <a:lnTo>
                      <a:pt x="185" y="118"/>
                    </a:lnTo>
                    <a:lnTo>
                      <a:pt x="187" y="118"/>
                    </a:lnTo>
                    <a:lnTo>
                      <a:pt x="189" y="119"/>
                    </a:lnTo>
                    <a:lnTo>
                      <a:pt x="190" y="121"/>
                    </a:lnTo>
                    <a:lnTo>
                      <a:pt x="191" y="123"/>
                    </a:lnTo>
                    <a:lnTo>
                      <a:pt x="191" y="146"/>
                    </a:lnTo>
                    <a:close/>
                    <a:moveTo>
                      <a:pt x="191" y="100"/>
                    </a:moveTo>
                    <a:lnTo>
                      <a:pt x="191" y="100"/>
                    </a:lnTo>
                    <a:lnTo>
                      <a:pt x="190" y="102"/>
                    </a:lnTo>
                    <a:lnTo>
                      <a:pt x="189" y="104"/>
                    </a:lnTo>
                    <a:lnTo>
                      <a:pt x="187" y="106"/>
                    </a:lnTo>
                    <a:lnTo>
                      <a:pt x="185" y="106"/>
                    </a:lnTo>
                    <a:lnTo>
                      <a:pt x="21" y="106"/>
                    </a:lnTo>
                    <a:lnTo>
                      <a:pt x="21" y="106"/>
                    </a:lnTo>
                    <a:lnTo>
                      <a:pt x="18" y="106"/>
                    </a:lnTo>
                    <a:lnTo>
                      <a:pt x="17" y="104"/>
                    </a:lnTo>
                    <a:lnTo>
                      <a:pt x="15" y="102"/>
                    </a:lnTo>
                    <a:lnTo>
                      <a:pt x="15" y="100"/>
                    </a:lnTo>
                    <a:lnTo>
                      <a:pt x="15" y="78"/>
                    </a:lnTo>
                    <a:lnTo>
                      <a:pt x="15" y="78"/>
                    </a:lnTo>
                    <a:lnTo>
                      <a:pt x="15" y="76"/>
                    </a:lnTo>
                    <a:lnTo>
                      <a:pt x="17" y="74"/>
                    </a:lnTo>
                    <a:lnTo>
                      <a:pt x="18" y="73"/>
                    </a:lnTo>
                    <a:lnTo>
                      <a:pt x="21" y="72"/>
                    </a:lnTo>
                    <a:lnTo>
                      <a:pt x="185" y="72"/>
                    </a:lnTo>
                    <a:lnTo>
                      <a:pt x="185" y="72"/>
                    </a:lnTo>
                    <a:lnTo>
                      <a:pt x="187" y="73"/>
                    </a:lnTo>
                    <a:lnTo>
                      <a:pt x="189" y="74"/>
                    </a:lnTo>
                    <a:lnTo>
                      <a:pt x="190" y="76"/>
                    </a:lnTo>
                    <a:lnTo>
                      <a:pt x="191" y="78"/>
                    </a:lnTo>
                    <a:lnTo>
                      <a:pt x="191" y="100"/>
                    </a:lnTo>
                    <a:close/>
                    <a:moveTo>
                      <a:pt x="191" y="55"/>
                    </a:moveTo>
                    <a:lnTo>
                      <a:pt x="191" y="55"/>
                    </a:lnTo>
                    <a:lnTo>
                      <a:pt x="190" y="57"/>
                    </a:lnTo>
                    <a:lnTo>
                      <a:pt x="189" y="59"/>
                    </a:lnTo>
                    <a:lnTo>
                      <a:pt x="187" y="60"/>
                    </a:lnTo>
                    <a:lnTo>
                      <a:pt x="185" y="60"/>
                    </a:lnTo>
                    <a:lnTo>
                      <a:pt x="21" y="60"/>
                    </a:lnTo>
                    <a:lnTo>
                      <a:pt x="21" y="60"/>
                    </a:lnTo>
                    <a:lnTo>
                      <a:pt x="18" y="60"/>
                    </a:lnTo>
                    <a:lnTo>
                      <a:pt x="17" y="59"/>
                    </a:lnTo>
                    <a:lnTo>
                      <a:pt x="15" y="57"/>
                    </a:lnTo>
                    <a:lnTo>
                      <a:pt x="15" y="55"/>
                    </a:lnTo>
                    <a:lnTo>
                      <a:pt x="15" y="32"/>
                    </a:lnTo>
                    <a:lnTo>
                      <a:pt x="15" y="32"/>
                    </a:lnTo>
                    <a:lnTo>
                      <a:pt x="15" y="30"/>
                    </a:lnTo>
                    <a:lnTo>
                      <a:pt x="17" y="28"/>
                    </a:lnTo>
                    <a:lnTo>
                      <a:pt x="18" y="27"/>
                    </a:lnTo>
                    <a:lnTo>
                      <a:pt x="21" y="26"/>
                    </a:lnTo>
                    <a:lnTo>
                      <a:pt x="185" y="26"/>
                    </a:lnTo>
                    <a:lnTo>
                      <a:pt x="185" y="26"/>
                    </a:lnTo>
                    <a:lnTo>
                      <a:pt x="187" y="27"/>
                    </a:lnTo>
                    <a:lnTo>
                      <a:pt x="189" y="28"/>
                    </a:lnTo>
                    <a:lnTo>
                      <a:pt x="190" y="30"/>
                    </a:lnTo>
                    <a:lnTo>
                      <a:pt x="191" y="32"/>
                    </a:lnTo>
                    <a:lnTo>
                      <a:pt x="191"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77749" tIns="238875" rIns="477749" bIns="238875" numCol="1" anchor="t" anchorCtr="0" compatLnSpc="1">
                <a:prstTxWarp prst="textNoShape">
                  <a:avLst/>
                </a:prstTxWarp>
              </a:bodyPr>
              <a:lstStyle/>
              <a:p>
                <a:pPr defTabSz="4777965">
                  <a:defRPr/>
                </a:pPr>
                <a:endParaRPr lang="zh-CN" altLang="en-US" sz="1998" kern="0">
                  <a:solidFill>
                    <a:srgbClr val="1D1D1A"/>
                  </a:solidFill>
                  <a:latin typeface="+mj-lt"/>
                  <a:ea typeface="微软雅黑" panose="020B0503020204020204" pitchFamily="34" charset="-122"/>
                  <a:cs typeface="Arial" panose="020B0604020202020204" pitchFamily="34" charset="0"/>
                </a:endParaRPr>
              </a:p>
            </p:txBody>
          </p:sp>
        </p:grpSp>
        <p:cxnSp>
          <p:nvCxnSpPr>
            <p:cNvPr id="58" name="直接连接符 136">
              <a:extLst>
                <a:ext uri="{FF2B5EF4-FFF2-40B4-BE49-F238E27FC236}">
                  <a16:creationId xmlns:a16="http://schemas.microsoft.com/office/drawing/2014/main" id="{F6042EFA-53DC-AB7C-CDE7-0DE87876E131}"/>
                </a:ext>
              </a:extLst>
            </p:cNvPr>
            <p:cNvCxnSpPr>
              <a:stCxn id="45" idx="6"/>
            </p:cNvCxnSpPr>
            <p:nvPr/>
          </p:nvCxnSpPr>
          <p:spPr>
            <a:xfrm flipV="1">
              <a:off x="3578256" y="2684474"/>
              <a:ext cx="958553" cy="0"/>
            </a:xfrm>
            <a:prstGeom prst="line">
              <a:avLst/>
            </a:prstGeom>
            <a:noFill/>
            <a:ln w="12700" cap="flat" cmpd="sng" algn="ctr">
              <a:gradFill flip="none" rotWithShape="1">
                <a:gsLst>
                  <a:gs pos="0">
                    <a:srgbClr val="FF3399"/>
                  </a:gs>
                  <a:gs pos="27000">
                    <a:srgbClr val="FF6633"/>
                  </a:gs>
                  <a:gs pos="51000">
                    <a:srgbClr val="FFFF00"/>
                  </a:gs>
                  <a:gs pos="92000">
                    <a:srgbClr val="3366FF"/>
                  </a:gs>
                  <a:gs pos="74000">
                    <a:srgbClr val="01A78F"/>
                  </a:gs>
                </a:gsLst>
                <a:lin ang="0" scaled="1"/>
                <a:tileRect/>
              </a:gradFill>
              <a:prstDash val="solid"/>
              <a:round/>
              <a:headEnd type="none" w="med" len="med"/>
              <a:tailEnd type="none" w="med" len="med"/>
            </a:ln>
            <a:effectLst/>
          </p:spPr>
        </p:cxnSp>
        <p:cxnSp>
          <p:nvCxnSpPr>
            <p:cNvPr id="59" name="直接连接符 136">
              <a:extLst>
                <a:ext uri="{FF2B5EF4-FFF2-40B4-BE49-F238E27FC236}">
                  <a16:creationId xmlns:a16="http://schemas.microsoft.com/office/drawing/2014/main" id="{DD5A0B3C-8A64-A210-2B48-3E59899AD5E7}"/>
                </a:ext>
              </a:extLst>
            </p:cNvPr>
            <p:cNvCxnSpPr>
              <a:stCxn id="48" idx="6"/>
            </p:cNvCxnSpPr>
            <p:nvPr/>
          </p:nvCxnSpPr>
          <p:spPr>
            <a:xfrm flipV="1">
              <a:off x="3584035" y="4441543"/>
              <a:ext cx="944820" cy="387"/>
            </a:xfrm>
            <a:prstGeom prst="line">
              <a:avLst/>
            </a:prstGeom>
            <a:noFill/>
            <a:ln w="12700" cap="flat" cmpd="sng" algn="ctr">
              <a:gradFill flip="none" rotWithShape="1">
                <a:gsLst>
                  <a:gs pos="0">
                    <a:srgbClr val="FF3399"/>
                  </a:gs>
                  <a:gs pos="27000">
                    <a:srgbClr val="FF6633"/>
                  </a:gs>
                  <a:gs pos="51000">
                    <a:srgbClr val="FFFF00"/>
                  </a:gs>
                  <a:gs pos="92000">
                    <a:srgbClr val="3366FF"/>
                  </a:gs>
                  <a:gs pos="74000">
                    <a:srgbClr val="01A78F"/>
                  </a:gs>
                </a:gsLst>
                <a:lin ang="0" scaled="1"/>
                <a:tileRect/>
              </a:gradFill>
              <a:prstDash val="solid"/>
              <a:round/>
              <a:headEnd type="none" w="med" len="med"/>
              <a:tailEnd type="none" w="med" len="med"/>
            </a:ln>
            <a:effectLst/>
          </p:spPr>
        </p:cxnSp>
        <p:cxnSp>
          <p:nvCxnSpPr>
            <p:cNvPr id="60" name="直接连接符 136">
              <a:extLst>
                <a:ext uri="{FF2B5EF4-FFF2-40B4-BE49-F238E27FC236}">
                  <a16:creationId xmlns:a16="http://schemas.microsoft.com/office/drawing/2014/main" id="{5EBB6C97-9279-2B96-F8E4-4E2006841FDE}"/>
                </a:ext>
              </a:extLst>
            </p:cNvPr>
            <p:cNvCxnSpPr/>
            <p:nvPr/>
          </p:nvCxnSpPr>
          <p:spPr>
            <a:xfrm>
              <a:off x="3849142" y="3049449"/>
              <a:ext cx="604142" cy="0"/>
            </a:xfrm>
            <a:prstGeom prst="line">
              <a:avLst/>
            </a:prstGeom>
            <a:noFill/>
            <a:ln w="12700" cap="flat" cmpd="sng" algn="ctr">
              <a:gradFill flip="none" rotWithShape="1">
                <a:gsLst>
                  <a:gs pos="0">
                    <a:srgbClr val="FF3399"/>
                  </a:gs>
                  <a:gs pos="27000">
                    <a:srgbClr val="FF6633"/>
                  </a:gs>
                  <a:gs pos="51000">
                    <a:srgbClr val="FFFF00"/>
                  </a:gs>
                  <a:gs pos="92000">
                    <a:srgbClr val="3366FF"/>
                  </a:gs>
                  <a:gs pos="74000">
                    <a:srgbClr val="01A78F"/>
                  </a:gs>
                </a:gsLst>
                <a:lin ang="0" scaled="1"/>
                <a:tileRect/>
              </a:gradFill>
              <a:prstDash val="solid"/>
              <a:round/>
              <a:headEnd type="none" w="med" len="med"/>
              <a:tailEnd type="none" w="med" len="med"/>
            </a:ln>
            <a:effectLst/>
          </p:spPr>
        </p:cxnSp>
        <p:cxnSp>
          <p:nvCxnSpPr>
            <p:cNvPr id="61" name="直接连接符 136">
              <a:extLst>
                <a:ext uri="{FF2B5EF4-FFF2-40B4-BE49-F238E27FC236}">
                  <a16:creationId xmlns:a16="http://schemas.microsoft.com/office/drawing/2014/main" id="{A76D20BC-D0C8-0C31-2C72-A720AECD782D}"/>
                </a:ext>
              </a:extLst>
            </p:cNvPr>
            <p:cNvCxnSpPr>
              <a:stCxn id="47" idx="6"/>
            </p:cNvCxnSpPr>
            <p:nvPr/>
          </p:nvCxnSpPr>
          <p:spPr>
            <a:xfrm>
              <a:off x="3849142" y="4126511"/>
              <a:ext cx="604142" cy="0"/>
            </a:xfrm>
            <a:prstGeom prst="line">
              <a:avLst/>
            </a:prstGeom>
            <a:noFill/>
            <a:ln w="12700" cap="flat" cmpd="sng" algn="ctr">
              <a:gradFill flip="none" rotWithShape="1">
                <a:gsLst>
                  <a:gs pos="0">
                    <a:srgbClr val="FF3399"/>
                  </a:gs>
                  <a:gs pos="27000">
                    <a:srgbClr val="FF6633"/>
                  </a:gs>
                  <a:gs pos="51000">
                    <a:srgbClr val="FFFF00"/>
                  </a:gs>
                  <a:gs pos="92000">
                    <a:srgbClr val="3366FF"/>
                  </a:gs>
                  <a:gs pos="74000">
                    <a:srgbClr val="01A78F"/>
                  </a:gs>
                </a:gsLst>
                <a:lin ang="0" scaled="1"/>
                <a:tileRect/>
              </a:gradFill>
              <a:prstDash val="solid"/>
              <a:round/>
              <a:headEnd type="none" w="med" len="med"/>
              <a:tailEnd type="none" w="med" len="med"/>
            </a:ln>
            <a:effectLst/>
          </p:spPr>
        </p:cxnSp>
        <p:grpSp>
          <p:nvGrpSpPr>
            <p:cNvPr id="62" name="组合 238">
              <a:extLst>
                <a:ext uri="{FF2B5EF4-FFF2-40B4-BE49-F238E27FC236}">
                  <a16:creationId xmlns:a16="http://schemas.microsoft.com/office/drawing/2014/main" id="{9B1ABAAB-21C0-A5E2-56CF-D8599ED22F71}"/>
                </a:ext>
              </a:extLst>
            </p:cNvPr>
            <p:cNvGrpSpPr>
              <a:grpSpLocks noChangeAspect="1"/>
            </p:cNvGrpSpPr>
            <p:nvPr/>
          </p:nvGrpSpPr>
          <p:grpSpPr>
            <a:xfrm flipH="1">
              <a:off x="9852808" y="4682415"/>
              <a:ext cx="380252" cy="334464"/>
              <a:chOff x="13962063" y="646113"/>
              <a:chExt cx="5175250" cy="4800600"/>
            </a:xfrm>
            <a:solidFill>
              <a:srgbClr val="15B0E8"/>
            </a:solidFill>
          </p:grpSpPr>
          <p:sp>
            <p:nvSpPr>
              <p:cNvPr id="114" name="Freeform 6">
                <a:extLst>
                  <a:ext uri="{FF2B5EF4-FFF2-40B4-BE49-F238E27FC236}">
                    <a16:creationId xmlns:a16="http://schemas.microsoft.com/office/drawing/2014/main" id="{91933EDD-BEB8-4E0B-173F-26BD9270CDF0}"/>
                  </a:ext>
                </a:extLst>
              </p:cNvPr>
              <p:cNvSpPr>
                <a:spLocks/>
              </p:cNvSpPr>
              <p:nvPr/>
            </p:nvSpPr>
            <p:spPr bwMode="auto">
              <a:xfrm>
                <a:off x="14738350" y="2190751"/>
                <a:ext cx="1354137" cy="2078038"/>
              </a:xfrm>
              <a:custGeom>
                <a:avLst/>
                <a:gdLst>
                  <a:gd name="T0" fmla="*/ 361 w 361"/>
                  <a:gd name="T1" fmla="*/ 181 h 554"/>
                  <a:gd name="T2" fmla="*/ 180 w 361"/>
                  <a:gd name="T3" fmla="*/ 0 h 554"/>
                  <a:gd name="T4" fmla="*/ 0 w 361"/>
                  <a:gd name="T5" fmla="*/ 181 h 554"/>
                  <a:gd name="T6" fmla="*/ 74 w 361"/>
                  <a:gd name="T7" fmla="*/ 327 h 554"/>
                  <a:gd name="T8" fmla="*/ 74 w 361"/>
                  <a:gd name="T9" fmla="*/ 554 h 554"/>
                  <a:gd name="T10" fmla="*/ 287 w 361"/>
                  <a:gd name="T11" fmla="*/ 554 h 554"/>
                  <a:gd name="T12" fmla="*/ 287 w 361"/>
                  <a:gd name="T13" fmla="*/ 327 h 554"/>
                  <a:gd name="T14" fmla="*/ 361 w 361"/>
                  <a:gd name="T15" fmla="*/ 181 h 5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1" h="554">
                    <a:moveTo>
                      <a:pt x="361" y="181"/>
                    </a:moveTo>
                    <a:cubicBezTo>
                      <a:pt x="361" y="81"/>
                      <a:pt x="280" y="0"/>
                      <a:pt x="180" y="0"/>
                    </a:cubicBezTo>
                    <a:cubicBezTo>
                      <a:pt x="81" y="0"/>
                      <a:pt x="0" y="81"/>
                      <a:pt x="0" y="181"/>
                    </a:cubicBezTo>
                    <a:cubicBezTo>
                      <a:pt x="0" y="241"/>
                      <a:pt x="29" y="294"/>
                      <a:pt x="74" y="327"/>
                    </a:cubicBezTo>
                    <a:cubicBezTo>
                      <a:pt x="74" y="554"/>
                      <a:pt x="74" y="554"/>
                      <a:pt x="74" y="554"/>
                    </a:cubicBezTo>
                    <a:cubicBezTo>
                      <a:pt x="287" y="554"/>
                      <a:pt x="287" y="554"/>
                      <a:pt x="287" y="554"/>
                    </a:cubicBezTo>
                    <a:cubicBezTo>
                      <a:pt x="287" y="327"/>
                      <a:pt x="287" y="327"/>
                      <a:pt x="287" y="327"/>
                    </a:cubicBezTo>
                    <a:cubicBezTo>
                      <a:pt x="332" y="294"/>
                      <a:pt x="361" y="241"/>
                      <a:pt x="361" y="1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77670" tIns="238839" rIns="477670" bIns="238839" numCol="1" anchor="t" anchorCtr="0" compatLnSpc="1">
                <a:prstTxWarp prst="textNoShape">
                  <a:avLst/>
                </a:prstTxWarp>
                <a:noAutofit/>
              </a:bodyPr>
              <a:lstStyle/>
              <a:p>
                <a:pPr defTabSz="6369386">
                  <a:defRPr/>
                </a:pPr>
                <a:endParaRPr lang="zh-CN" altLang="en-US" sz="3198" kern="0" dirty="0">
                  <a:solidFill>
                    <a:prstClr val="black"/>
                  </a:solidFill>
                  <a:latin typeface="+mj-lt"/>
                  <a:ea typeface="微软雅黑" panose="020B0503020204020204" pitchFamily="34" charset="-122"/>
                  <a:cs typeface="Arial" panose="020B0604020202020204" pitchFamily="34" charset="0"/>
                </a:endParaRPr>
              </a:p>
            </p:txBody>
          </p:sp>
          <p:sp>
            <p:nvSpPr>
              <p:cNvPr id="115" name="Freeform 7">
                <a:extLst>
                  <a:ext uri="{FF2B5EF4-FFF2-40B4-BE49-F238E27FC236}">
                    <a16:creationId xmlns:a16="http://schemas.microsoft.com/office/drawing/2014/main" id="{86FEB05F-C76B-22E4-BFF6-46ACD795E69A}"/>
                  </a:ext>
                </a:extLst>
              </p:cNvPr>
              <p:cNvSpPr>
                <a:spLocks noEditPoints="1"/>
              </p:cNvSpPr>
              <p:nvPr/>
            </p:nvSpPr>
            <p:spPr bwMode="auto">
              <a:xfrm>
                <a:off x="13962063" y="646113"/>
                <a:ext cx="2906712" cy="2755900"/>
              </a:xfrm>
              <a:custGeom>
                <a:avLst/>
                <a:gdLst>
                  <a:gd name="T0" fmla="*/ 387 w 775"/>
                  <a:gd name="T1" fmla="*/ 0 h 735"/>
                  <a:gd name="T2" fmla="*/ 0 w 775"/>
                  <a:gd name="T3" fmla="*/ 387 h 735"/>
                  <a:gd name="T4" fmla="*/ 218 w 775"/>
                  <a:gd name="T5" fmla="*/ 735 h 735"/>
                  <a:gd name="T6" fmla="*/ 166 w 775"/>
                  <a:gd name="T7" fmla="*/ 593 h 735"/>
                  <a:gd name="T8" fmla="*/ 387 w 775"/>
                  <a:gd name="T9" fmla="*/ 372 h 735"/>
                  <a:gd name="T10" fmla="*/ 609 w 775"/>
                  <a:gd name="T11" fmla="*/ 593 h 735"/>
                  <a:gd name="T12" fmla="*/ 557 w 775"/>
                  <a:gd name="T13" fmla="*/ 735 h 735"/>
                  <a:gd name="T14" fmla="*/ 775 w 775"/>
                  <a:gd name="T15" fmla="*/ 387 h 735"/>
                  <a:gd name="T16" fmla="*/ 387 w 775"/>
                  <a:gd name="T17" fmla="*/ 0 h 735"/>
                  <a:gd name="T18" fmla="*/ 387 w 775"/>
                  <a:gd name="T19" fmla="*/ 246 h 735"/>
                  <a:gd name="T20" fmla="*/ 296 w 775"/>
                  <a:gd name="T21" fmla="*/ 155 h 735"/>
                  <a:gd name="T22" fmla="*/ 387 w 775"/>
                  <a:gd name="T23" fmla="*/ 63 h 735"/>
                  <a:gd name="T24" fmla="*/ 479 w 775"/>
                  <a:gd name="T25" fmla="*/ 155 h 735"/>
                  <a:gd name="T26" fmla="*/ 387 w 775"/>
                  <a:gd name="T27" fmla="*/ 246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5" h="735">
                    <a:moveTo>
                      <a:pt x="387" y="0"/>
                    </a:moveTo>
                    <a:cubicBezTo>
                      <a:pt x="174" y="0"/>
                      <a:pt x="0" y="173"/>
                      <a:pt x="0" y="387"/>
                    </a:cubicBezTo>
                    <a:cubicBezTo>
                      <a:pt x="0" y="540"/>
                      <a:pt x="89" y="672"/>
                      <a:pt x="218" y="735"/>
                    </a:cubicBezTo>
                    <a:cubicBezTo>
                      <a:pt x="186" y="697"/>
                      <a:pt x="166" y="647"/>
                      <a:pt x="166" y="593"/>
                    </a:cubicBezTo>
                    <a:cubicBezTo>
                      <a:pt x="166" y="471"/>
                      <a:pt x="265" y="372"/>
                      <a:pt x="387" y="372"/>
                    </a:cubicBezTo>
                    <a:cubicBezTo>
                      <a:pt x="510" y="372"/>
                      <a:pt x="609" y="471"/>
                      <a:pt x="609" y="593"/>
                    </a:cubicBezTo>
                    <a:cubicBezTo>
                      <a:pt x="609" y="647"/>
                      <a:pt x="589" y="697"/>
                      <a:pt x="557" y="735"/>
                    </a:cubicBezTo>
                    <a:cubicBezTo>
                      <a:pt x="686" y="672"/>
                      <a:pt x="775" y="540"/>
                      <a:pt x="775" y="387"/>
                    </a:cubicBezTo>
                    <a:cubicBezTo>
                      <a:pt x="775" y="173"/>
                      <a:pt x="601" y="0"/>
                      <a:pt x="387" y="0"/>
                    </a:cubicBezTo>
                    <a:close/>
                    <a:moveTo>
                      <a:pt x="387" y="246"/>
                    </a:moveTo>
                    <a:cubicBezTo>
                      <a:pt x="337" y="246"/>
                      <a:pt x="296" y="205"/>
                      <a:pt x="296" y="155"/>
                    </a:cubicBezTo>
                    <a:cubicBezTo>
                      <a:pt x="296" y="104"/>
                      <a:pt x="337" y="63"/>
                      <a:pt x="387" y="63"/>
                    </a:cubicBezTo>
                    <a:cubicBezTo>
                      <a:pt x="438" y="63"/>
                      <a:pt x="479" y="104"/>
                      <a:pt x="479" y="155"/>
                    </a:cubicBezTo>
                    <a:cubicBezTo>
                      <a:pt x="479" y="205"/>
                      <a:pt x="438" y="246"/>
                      <a:pt x="387" y="24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77670" tIns="238839" rIns="477670" bIns="238839" numCol="1" anchor="t" anchorCtr="0" compatLnSpc="1">
                <a:prstTxWarp prst="textNoShape">
                  <a:avLst/>
                </a:prstTxWarp>
                <a:noAutofit/>
              </a:bodyPr>
              <a:lstStyle/>
              <a:p>
                <a:pPr defTabSz="6369386">
                  <a:defRPr/>
                </a:pPr>
                <a:endParaRPr lang="zh-CN" altLang="en-US" sz="3198" kern="0" dirty="0">
                  <a:solidFill>
                    <a:prstClr val="black"/>
                  </a:solidFill>
                  <a:latin typeface="+mj-lt"/>
                  <a:ea typeface="微软雅黑" panose="020B0503020204020204" pitchFamily="34" charset="-122"/>
                  <a:cs typeface="Arial" panose="020B0604020202020204" pitchFamily="34" charset="0"/>
                </a:endParaRPr>
              </a:p>
            </p:txBody>
          </p:sp>
          <p:sp>
            <p:nvSpPr>
              <p:cNvPr id="116" name="Freeform 8">
                <a:extLst>
                  <a:ext uri="{FF2B5EF4-FFF2-40B4-BE49-F238E27FC236}">
                    <a16:creationId xmlns:a16="http://schemas.microsoft.com/office/drawing/2014/main" id="{EB91D4D9-204C-EFBB-9D2F-75EBCAD79A4F}"/>
                  </a:ext>
                </a:extLst>
              </p:cNvPr>
              <p:cNvSpPr>
                <a:spLocks/>
              </p:cNvSpPr>
              <p:nvPr/>
            </p:nvSpPr>
            <p:spPr bwMode="auto">
              <a:xfrm>
                <a:off x="16816388" y="1155701"/>
                <a:ext cx="1162050" cy="1844675"/>
              </a:xfrm>
              <a:custGeom>
                <a:avLst/>
                <a:gdLst>
                  <a:gd name="T0" fmla="*/ 0 w 310"/>
                  <a:gd name="T1" fmla="*/ 0 h 492"/>
                  <a:gd name="T2" fmla="*/ 78 w 310"/>
                  <a:gd name="T3" fmla="*/ 254 h 492"/>
                  <a:gd name="T4" fmla="*/ 33 w 310"/>
                  <a:gd name="T5" fmla="*/ 431 h 492"/>
                  <a:gd name="T6" fmla="*/ 116 w 310"/>
                  <a:gd name="T7" fmla="*/ 492 h 492"/>
                  <a:gd name="T8" fmla="*/ 310 w 310"/>
                  <a:gd name="T9" fmla="*/ 224 h 492"/>
                  <a:gd name="T10" fmla="*/ 0 w 310"/>
                  <a:gd name="T11" fmla="*/ 0 h 492"/>
                </a:gdLst>
                <a:ahLst/>
                <a:cxnLst>
                  <a:cxn ang="0">
                    <a:pos x="T0" y="T1"/>
                  </a:cxn>
                  <a:cxn ang="0">
                    <a:pos x="T2" y="T3"/>
                  </a:cxn>
                  <a:cxn ang="0">
                    <a:pos x="T4" y="T5"/>
                  </a:cxn>
                  <a:cxn ang="0">
                    <a:pos x="T6" y="T7"/>
                  </a:cxn>
                  <a:cxn ang="0">
                    <a:pos x="T8" y="T9"/>
                  </a:cxn>
                  <a:cxn ang="0">
                    <a:pos x="T10" y="T11"/>
                  </a:cxn>
                </a:cxnLst>
                <a:rect l="0" t="0" r="r" b="b"/>
                <a:pathLst>
                  <a:path w="310" h="492">
                    <a:moveTo>
                      <a:pt x="0" y="0"/>
                    </a:moveTo>
                    <a:cubicBezTo>
                      <a:pt x="49" y="72"/>
                      <a:pt x="78" y="160"/>
                      <a:pt x="78" y="254"/>
                    </a:cubicBezTo>
                    <a:cubicBezTo>
                      <a:pt x="78" y="319"/>
                      <a:pt x="57" y="375"/>
                      <a:pt x="33" y="431"/>
                    </a:cubicBezTo>
                    <a:cubicBezTo>
                      <a:pt x="116" y="492"/>
                      <a:pt x="116" y="492"/>
                      <a:pt x="116" y="492"/>
                    </a:cubicBezTo>
                    <a:cubicBezTo>
                      <a:pt x="310" y="224"/>
                      <a:pt x="310" y="224"/>
                      <a:pt x="310" y="224"/>
                    </a:cubicBez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77670" tIns="238839" rIns="477670" bIns="238839" numCol="1" anchor="t" anchorCtr="0" compatLnSpc="1">
                <a:prstTxWarp prst="textNoShape">
                  <a:avLst/>
                </a:prstTxWarp>
                <a:noAutofit/>
              </a:bodyPr>
              <a:lstStyle/>
              <a:p>
                <a:pPr defTabSz="6369386">
                  <a:defRPr/>
                </a:pPr>
                <a:endParaRPr lang="zh-CN" altLang="en-US" sz="3198" kern="0" dirty="0">
                  <a:solidFill>
                    <a:prstClr val="black"/>
                  </a:solidFill>
                  <a:latin typeface="+mj-lt"/>
                  <a:ea typeface="微软雅黑" panose="020B0503020204020204" pitchFamily="34" charset="-122"/>
                  <a:cs typeface="Arial" panose="020B0604020202020204" pitchFamily="34" charset="0"/>
                </a:endParaRPr>
              </a:p>
            </p:txBody>
          </p:sp>
          <p:sp>
            <p:nvSpPr>
              <p:cNvPr id="117" name="Freeform 9">
                <a:extLst>
                  <a:ext uri="{FF2B5EF4-FFF2-40B4-BE49-F238E27FC236}">
                    <a16:creationId xmlns:a16="http://schemas.microsoft.com/office/drawing/2014/main" id="{388D4D1C-2069-A8E9-7E83-6092B338DDB5}"/>
                  </a:ext>
                </a:extLst>
              </p:cNvPr>
              <p:cNvSpPr>
                <a:spLocks noEditPoints="1"/>
              </p:cNvSpPr>
              <p:nvPr/>
            </p:nvSpPr>
            <p:spPr bwMode="auto">
              <a:xfrm>
                <a:off x="16981488" y="2168526"/>
                <a:ext cx="2155825" cy="2295525"/>
              </a:xfrm>
              <a:custGeom>
                <a:avLst/>
                <a:gdLst>
                  <a:gd name="T0" fmla="*/ 476 w 575"/>
                  <a:gd name="T1" fmla="*/ 59 h 612"/>
                  <a:gd name="T2" fmla="*/ 222 w 575"/>
                  <a:gd name="T3" fmla="*/ 100 h 612"/>
                  <a:gd name="T4" fmla="*/ 42 w 575"/>
                  <a:gd name="T5" fmla="*/ 349 h 612"/>
                  <a:gd name="T6" fmla="*/ 13 w 575"/>
                  <a:gd name="T7" fmla="*/ 500 h 612"/>
                  <a:gd name="T8" fmla="*/ 281 w 575"/>
                  <a:gd name="T9" fmla="*/ 612 h 612"/>
                  <a:gd name="T10" fmla="*/ 336 w 575"/>
                  <a:gd name="T11" fmla="*/ 562 h 612"/>
                  <a:gd name="T12" fmla="*/ 516 w 575"/>
                  <a:gd name="T13" fmla="*/ 313 h 612"/>
                  <a:gd name="T14" fmla="*/ 476 w 575"/>
                  <a:gd name="T15" fmla="*/ 59 h 612"/>
                  <a:gd name="T16" fmla="*/ 364 w 575"/>
                  <a:gd name="T17" fmla="*/ 259 h 612"/>
                  <a:gd name="T18" fmla="*/ 297 w 575"/>
                  <a:gd name="T19" fmla="*/ 192 h 612"/>
                  <a:gd name="T20" fmla="*/ 364 w 575"/>
                  <a:gd name="T21" fmla="*/ 125 h 612"/>
                  <a:gd name="T22" fmla="*/ 431 w 575"/>
                  <a:gd name="T23" fmla="*/ 192 h 612"/>
                  <a:gd name="T24" fmla="*/ 364 w 575"/>
                  <a:gd name="T25" fmla="*/ 259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5" h="612">
                    <a:moveTo>
                      <a:pt x="476" y="59"/>
                    </a:moveTo>
                    <a:cubicBezTo>
                      <a:pt x="394" y="0"/>
                      <a:pt x="281" y="19"/>
                      <a:pt x="222" y="100"/>
                    </a:cubicBezTo>
                    <a:cubicBezTo>
                      <a:pt x="42" y="349"/>
                      <a:pt x="42" y="349"/>
                      <a:pt x="42" y="349"/>
                    </a:cubicBezTo>
                    <a:cubicBezTo>
                      <a:pt x="9" y="394"/>
                      <a:pt x="0" y="450"/>
                      <a:pt x="13" y="500"/>
                    </a:cubicBezTo>
                    <a:cubicBezTo>
                      <a:pt x="117" y="501"/>
                      <a:pt x="212" y="544"/>
                      <a:pt x="281" y="612"/>
                    </a:cubicBezTo>
                    <a:cubicBezTo>
                      <a:pt x="302" y="599"/>
                      <a:pt x="321" y="583"/>
                      <a:pt x="336" y="562"/>
                    </a:cubicBezTo>
                    <a:cubicBezTo>
                      <a:pt x="516" y="313"/>
                      <a:pt x="516" y="313"/>
                      <a:pt x="516" y="313"/>
                    </a:cubicBezTo>
                    <a:cubicBezTo>
                      <a:pt x="575" y="232"/>
                      <a:pt x="557" y="118"/>
                      <a:pt x="476" y="59"/>
                    </a:cubicBezTo>
                    <a:close/>
                    <a:moveTo>
                      <a:pt x="364" y="259"/>
                    </a:moveTo>
                    <a:cubicBezTo>
                      <a:pt x="327" y="259"/>
                      <a:pt x="297" y="229"/>
                      <a:pt x="297" y="192"/>
                    </a:cubicBezTo>
                    <a:cubicBezTo>
                      <a:pt x="297" y="155"/>
                      <a:pt x="327" y="125"/>
                      <a:pt x="364" y="125"/>
                    </a:cubicBezTo>
                    <a:cubicBezTo>
                      <a:pt x="401" y="125"/>
                      <a:pt x="431" y="155"/>
                      <a:pt x="431" y="192"/>
                    </a:cubicBezTo>
                    <a:cubicBezTo>
                      <a:pt x="431" y="229"/>
                      <a:pt x="401" y="259"/>
                      <a:pt x="364" y="25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77670" tIns="238839" rIns="477670" bIns="238839" numCol="1" anchor="t" anchorCtr="0" compatLnSpc="1">
                <a:prstTxWarp prst="textNoShape">
                  <a:avLst/>
                </a:prstTxWarp>
                <a:noAutofit/>
              </a:bodyPr>
              <a:lstStyle/>
              <a:p>
                <a:pPr defTabSz="6369386">
                  <a:defRPr/>
                </a:pPr>
                <a:endParaRPr lang="zh-CN" altLang="en-US" sz="3198" kern="0" dirty="0">
                  <a:solidFill>
                    <a:prstClr val="black"/>
                  </a:solidFill>
                  <a:latin typeface="+mj-lt"/>
                  <a:ea typeface="微软雅黑" panose="020B0503020204020204" pitchFamily="34" charset="-122"/>
                  <a:cs typeface="Arial" panose="020B0604020202020204" pitchFamily="34" charset="0"/>
                </a:endParaRPr>
              </a:p>
            </p:txBody>
          </p:sp>
          <p:sp>
            <p:nvSpPr>
              <p:cNvPr id="118" name="Freeform 10">
                <a:extLst>
                  <a:ext uri="{FF2B5EF4-FFF2-40B4-BE49-F238E27FC236}">
                    <a16:creationId xmlns:a16="http://schemas.microsoft.com/office/drawing/2014/main" id="{B9EDAB1F-340C-C1F7-8327-CE7BB60DAE1C}"/>
                  </a:ext>
                </a:extLst>
              </p:cNvPr>
              <p:cNvSpPr>
                <a:spLocks noEditPoints="1"/>
              </p:cNvSpPr>
              <p:nvPr/>
            </p:nvSpPr>
            <p:spPr bwMode="auto">
              <a:xfrm>
                <a:off x="15765463" y="4268788"/>
                <a:ext cx="2482850" cy="1177925"/>
              </a:xfrm>
              <a:custGeom>
                <a:avLst/>
                <a:gdLst>
                  <a:gd name="T0" fmla="*/ 331 w 662"/>
                  <a:gd name="T1" fmla="*/ 0 h 314"/>
                  <a:gd name="T2" fmla="*/ 0 w 662"/>
                  <a:gd name="T3" fmla="*/ 314 h 314"/>
                  <a:gd name="T4" fmla="*/ 662 w 662"/>
                  <a:gd name="T5" fmla="*/ 314 h 314"/>
                  <a:gd name="T6" fmla="*/ 331 w 662"/>
                  <a:gd name="T7" fmla="*/ 0 h 314"/>
                  <a:gd name="T8" fmla="*/ 331 w 662"/>
                  <a:gd name="T9" fmla="*/ 170 h 314"/>
                  <a:gd name="T10" fmla="*/ 272 w 662"/>
                  <a:gd name="T11" fmla="*/ 111 h 314"/>
                  <a:gd name="T12" fmla="*/ 331 w 662"/>
                  <a:gd name="T13" fmla="*/ 52 h 314"/>
                  <a:gd name="T14" fmla="*/ 390 w 662"/>
                  <a:gd name="T15" fmla="*/ 111 h 314"/>
                  <a:gd name="T16" fmla="*/ 331 w 662"/>
                  <a:gd name="T17" fmla="*/ 17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2" h="314">
                    <a:moveTo>
                      <a:pt x="331" y="0"/>
                    </a:moveTo>
                    <a:cubicBezTo>
                      <a:pt x="154" y="0"/>
                      <a:pt x="9" y="139"/>
                      <a:pt x="0" y="314"/>
                    </a:cubicBezTo>
                    <a:cubicBezTo>
                      <a:pt x="662" y="314"/>
                      <a:pt x="662" y="314"/>
                      <a:pt x="662" y="314"/>
                    </a:cubicBezTo>
                    <a:cubicBezTo>
                      <a:pt x="653" y="139"/>
                      <a:pt x="508" y="0"/>
                      <a:pt x="331" y="0"/>
                    </a:cubicBezTo>
                    <a:close/>
                    <a:moveTo>
                      <a:pt x="331" y="170"/>
                    </a:moveTo>
                    <a:cubicBezTo>
                      <a:pt x="298" y="170"/>
                      <a:pt x="272" y="144"/>
                      <a:pt x="272" y="111"/>
                    </a:cubicBezTo>
                    <a:cubicBezTo>
                      <a:pt x="272" y="78"/>
                      <a:pt x="298" y="52"/>
                      <a:pt x="331" y="52"/>
                    </a:cubicBezTo>
                    <a:cubicBezTo>
                      <a:pt x="364" y="52"/>
                      <a:pt x="390" y="78"/>
                      <a:pt x="390" y="111"/>
                    </a:cubicBezTo>
                    <a:cubicBezTo>
                      <a:pt x="390" y="144"/>
                      <a:pt x="364" y="170"/>
                      <a:pt x="331" y="1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77670" tIns="238839" rIns="477670" bIns="238839" numCol="1" anchor="t" anchorCtr="0" compatLnSpc="1">
                <a:prstTxWarp prst="textNoShape">
                  <a:avLst/>
                </a:prstTxWarp>
                <a:noAutofit/>
              </a:bodyPr>
              <a:lstStyle/>
              <a:p>
                <a:pPr defTabSz="6369386">
                  <a:defRPr/>
                </a:pPr>
                <a:endParaRPr lang="zh-CN" altLang="en-US" sz="3198" kern="0" dirty="0">
                  <a:solidFill>
                    <a:prstClr val="black"/>
                  </a:solidFill>
                  <a:latin typeface="+mj-lt"/>
                  <a:ea typeface="微软雅黑" panose="020B0503020204020204" pitchFamily="34" charset="-122"/>
                  <a:cs typeface="Arial" panose="020B0604020202020204" pitchFamily="34" charset="0"/>
                </a:endParaRPr>
              </a:p>
            </p:txBody>
          </p:sp>
        </p:grpSp>
        <p:grpSp>
          <p:nvGrpSpPr>
            <p:cNvPr id="63" name="组合 157">
              <a:extLst>
                <a:ext uri="{FF2B5EF4-FFF2-40B4-BE49-F238E27FC236}">
                  <a16:creationId xmlns:a16="http://schemas.microsoft.com/office/drawing/2014/main" id="{32C74981-6AFE-F95B-11F8-5F7E418E197C}"/>
                </a:ext>
              </a:extLst>
            </p:cNvPr>
            <p:cNvGrpSpPr>
              <a:grpSpLocks noChangeAspect="1"/>
            </p:cNvGrpSpPr>
            <p:nvPr/>
          </p:nvGrpSpPr>
          <p:grpSpPr>
            <a:xfrm flipH="1">
              <a:off x="8255086" y="2976350"/>
              <a:ext cx="257251" cy="274764"/>
              <a:chOff x="16551275" y="-779462"/>
              <a:chExt cx="620712" cy="544513"/>
            </a:xfrm>
            <a:solidFill>
              <a:srgbClr val="15B0E8"/>
            </a:solidFill>
          </p:grpSpPr>
          <p:sp>
            <p:nvSpPr>
              <p:cNvPr id="111" name="Freeform 303">
                <a:extLst>
                  <a:ext uri="{FF2B5EF4-FFF2-40B4-BE49-F238E27FC236}">
                    <a16:creationId xmlns:a16="http://schemas.microsoft.com/office/drawing/2014/main" id="{03198BCB-D1EE-4EC6-257B-65D294007CB0}"/>
                  </a:ext>
                </a:extLst>
              </p:cNvPr>
              <p:cNvSpPr>
                <a:spLocks/>
              </p:cNvSpPr>
              <p:nvPr/>
            </p:nvSpPr>
            <p:spPr bwMode="auto">
              <a:xfrm>
                <a:off x="16705263" y="-366712"/>
                <a:ext cx="312737" cy="131763"/>
              </a:xfrm>
              <a:custGeom>
                <a:avLst/>
                <a:gdLst>
                  <a:gd name="T0" fmla="*/ 190 w 197"/>
                  <a:gd name="T1" fmla="*/ 66 h 83"/>
                  <a:gd name="T2" fmla="*/ 162 w 197"/>
                  <a:gd name="T3" fmla="*/ 66 h 83"/>
                  <a:gd name="T4" fmla="*/ 150 w 197"/>
                  <a:gd name="T5" fmla="*/ 0 h 83"/>
                  <a:gd name="T6" fmla="*/ 117 w 197"/>
                  <a:gd name="T7" fmla="*/ 0 h 83"/>
                  <a:gd name="T8" fmla="*/ 117 w 197"/>
                  <a:gd name="T9" fmla="*/ 34 h 83"/>
                  <a:gd name="T10" fmla="*/ 117 w 197"/>
                  <a:gd name="T11" fmla="*/ 34 h 83"/>
                  <a:gd name="T12" fmla="*/ 116 w 197"/>
                  <a:gd name="T13" fmla="*/ 39 h 83"/>
                  <a:gd name="T14" fmla="*/ 112 w 197"/>
                  <a:gd name="T15" fmla="*/ 45 h 83"/>
                  <a:gd name="T16" fmla="*/ 108 w 197"/>
                  <a:gd name="T17" fmla="*/ 48 h 83"/>
                  <a:gd name="T18" fmla="*/ 102 w 197"/>
                  <a:gd name="T19" fmla="*/ 49 h 83"/>
                  <a:gd name="T20" fmla="*/ 102 w 197"/>
                  <a:gd name="T21" fmla="*/ 49 h 83"/>
                  <a:gd name="T22" fmla="*/ 96 w 197"/>
                  <a:gd name="T23" fmla="*/ 48 h 83"/>
                  <a:gd name="T24" fmla="*/ 92 w 197"/>
                  <a:gd name="T25" fmla="*/ 45 h 83"/>
                  <a:gd name="T26" fmla="*/ 89 w 197"/>
                  <a:gd name="T27" fmla="*/ 39 h 83"/>
                  <a:gd name="T28" fmla="*/ 88 w 197"/>
                  <a:gd name="T29" fmla="*/ 34 h 83"/>
                  <a:gd name="T30" fmla="*/ 88 w 197"/>
                  <a:gd name="T31" fmla="*/ 0 h 83"/>
                  <a:gd name="T32" fmla="*/ 55 w 197"/>
                  <a:gd name="T33" fmla="*/ 0 h 83"/>
                  <a:gd name="T34" fmla="*/ 42 w 197"/>
                  <a:gd name="T35" fmla="*/ 66 h 83"/>
                  <a:gd name="T36" fmla="*/ 7 w 197"/>
                  <a:gd name="T37" fmla="*/ 66 h 83"/>
                  <a:gd name="T38" fmla="*/ 7 w 197"/>
                  <a:gd name="T39" fmla="*/ 66 h 83"/>
                  <a:gd name="T40" fmla="*/ 5 w 197"/>
                  <a:gd name="T41" fmla="*/ 67 h 83"/>
                  <a:gd name="T42" fmla="*/ 3 w 197"/>
                  <a:gd name="T43" fmla="*/ 69 h 83"/>
                  <a:gd name="T44" fmla="*/ 0 w 197"/>
                  <a:gd name="T45" fmla="*/ 71 h 83"/>
                  <a:gd name="T46" fmla="*/ 0 w 197"/>
                  <a:gd name="T47" fmla="*/ 74 h 83"/>
                  <a:gd name="T48" fmla="*/ 0 w 197"/>
                  <a:gd name="T49" fmla="*/ 74 h 83"/>
                  <a:gd name="T50" fmla="*/ 0 w 197"/>
                  <a:gd name="T51" fmla="*/ 78 h 83"/>
                  <a:gd name="T52" fmla="*/ 3 w 197"/>
                  <a:gd name="T53" fmla="*/ 80 h 83"/>
                  <a:gd name="T54" fmla="*/ 5 w 197"/>
                  <a:gd name="T55" fmla="*/ 82 h 83"/>
                  <a:gd name="T56" fmla="*/ 7 w 197"/>
                  <a:gd name="T57" fmla="*/ 83 h 83"/>
                  <a:gd name="T58" fmla="*/ 190 w 197"/>
                  <a:gd name="T59" fmla="*/ 83 h 83"/>
                  <a:gd name="T60" fmla="*/ 190 w 197"/>
                  <a:gd name="T61" fmla="*/ 83 h 83"/>
                  <a:gd name="T62" fmla="*/ 192 w 197"/>
                  <a:gd name="T63" fmla="*/ 82 h 83"/>
                  <a:gd name="T64" fmla="*/ 194 w 197"/>
                  <a:gd name="T65" fmla="*/ 80 h 83"/>
                  <a:gd name="T66" fmla="*/ 197 w 197"/>
                  <a:gd name="T67" fmla="*/ 78 h 83"/>
                  <a:gd name="T68" fmla="*/ 197 w 197"/>
                  <a:gd name="T69" fmla="*/ 74 h 83"/>
                  <a:gd name="T70" fmla="*/ 197 w 197"/>
                  <a:gd name="T71" fmla="*/ 74 h 83"/>
                  <a:gd name="T72" fmla="*/ 197 w 197"/>
                  <a:gd name="T73" fmla="*/ 71 h 83"/>
                  <a:gd name="T74" fmla="*/ 194 w 197"/>
                  <a:gd name="T75" fmla="*/ 69 h 83"/>
                  <a:gd name="T76" fmla="*/ 192 w 197"/>
                  <a:gd name="T77" fmla="*/ 67 h 83"/>
                  <a:gd name="T78" fmla="*/ 190 w 197"/>
                  <a:gd name="T79" fmla="*/ 66 h 83"/>
                  <a:gd name="T80" fmla="*/ 190 w 197"/>
                  <a:gd name="T81" fmla="*/ 6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7" h="83">
                    <a:moveTo>
                      <a:pt x="190" y="66"/>
                    </a:moveTo>
                    <a:lnTo>
                      <a:pt x="162" y="66"/>
                    </a:lnTo>
                    <a:lnTo>
                      <a:pt x="150" y="0"/>
                    </a:lnTo>
                    <a:lnTo>
                      <a:pt x="117" y="0"/>
                    </a:lnTo>
                    <a:lnTo>
                      <a:pt x="117" y="34"/>
                    </a:lnTo>
                    <a:lnTo>
                      <a:pt x="117" y="34"/>
                    </a:lnTo>
                    <a:lnTo>
                      <a:pt x="116" y="39"/>
                    </a:lnTo>
                    <a:lnTo>
                      <a:pt x="112" y="45"/>
                    </a:lnTo>
                    <a:lnTo>
                      <a:pt x="108" y="48"/>
                    </a:lnTo>
                    <a:lnTo>
                      <a:pt x="102" y="49"/>
                    </a:lnTo>
                    <a:lnTo>
                      <a:pt x="102" y="49"/>
                    </a:lnTo>
                    <a:lnTo>
                      <a:pt x="96" y="48"/>
                    </a:lnTo>
                    <a:lnTo>
                      <a:pt x="92" y="45"/>
                    </a:lnTo>
                    <a:lnTo>
                      <a:pt x="89" y="39"/>
                    </a:lnTo>
                    <a:lnTo>
                      <a:pt x="88" y="34"/>
                    </a:lnTo>
                    <a:lnTo>
                      <a:pt x="88" y="0"/>
                    </a:lnTo>
                    <a:lnTo>
                      <a:pt x="55" y="0"/>
                    </a:lnTo>
                    <a:lnTo>
                      <a:pt x="42" y="66"/>
                    </a:lnTo>
                    <a:lnTo>
                      <a:pt x="7" y="66"/>
                    </a:lnTo>
                    <a:lnTo>
                      <a:pt x="7" y="66"/>
                    </a:lnTo>
                    <a:lnTo>
                      <a:pt x="5" y="67"/>
                    </a:lnTo>
                    <a:lnTo>
                      <a:pt x="3" y="69"/>
                    </a:lnTo>
                    <a:lnTo>
                      <a:pt x="0" y="71"/>
                    </a:lnTo>
                    <a:lnTo>
                      <a:pt x="0" y="74"/>
                    </a:lnTo>
                    <a:lnTo>
                      <a:pt x="0" y="74"/>
                    </a:lnTo>
                    <a:lnTo>
                      <a:pt x="0" y="78"/>
                    </a:lnTo>
                    <a:lnTo>
                      <a:pt x="3" y="80"/>
                    </a:lnTo>
                    <a:lnTo>
                      <a:pt x="5" y="82"/>
                    </a:lnTo>
                    <a:lnTo>
                      <a:pt x="7" y="83"/>
                    </a:lnTo>
                    <a:lnTo>
                      <a:pt x="190" y="83"/>
                    </a:lnTo>
                    <a:lnTo>
                      <a:pt x="190" y="83"/>
                    </a:lnTo>
                    <a:lnTo>
                      <a:pt x="192" y="82"/>
                    </a:lnTo>
                    <a:lnTo>
                      <a:pt x="194" y="80"/>
                    </a:lnTo>
                    <a:lnTo>
                      <a:pt x="197" y="78"/>
                    </a:lnTo>
                    <a:lnTo>
                      <a:pt x="197" y="74"/>
                    </a:lnTo>
                    <a:lnTo>
                      <a:pt x="197" y="74"/>
                    </a:lnTo>
                    <a:lnTo>
                      <a:pt x="197" y="71"/>
                    </a:lnTo>
                    <a:lnTo>
                      <a:pt x="194" y="69"/>
                    </a:lnTo>
                    <a:lnTo>
                      <a:pt x="192" y="67"/>
                    </a:lnTo>
                    <a:lnTo>
                      <a:pt x="190" y="66"/>
                    </a:lnTo>
                    <a:lnTo>
                      <a:pt x="190"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77686" tIns="238844" rIns="477686" bIns="238844" numCol="1" anchor="t" anchorCtr="0" compatLnSpc="1">
                <a:prstTxWarp prst="textNoShape">
                  <a:avLst/>
                </a:prstTxWarp>
              </a:bodyPr>
              <a:lstStyle/>
              <a:p>
                <a:pPr defTabSz="4777489">
                  <a:defRPr/>
                </a:pPr>
                <a:endParaRPr lang="zh-CN" altLang="en-US" sz="1998" kern="0">
                  <a:solidFill>
                    <a:srgbClr val="1D1D1A"/>
                  </a:solidFill>
                  <a:latin typeface="+mj-lt"/>
                  <a:ea typeface="微软雅黑" panose="020B0503020204020204" pitchFamily="34" charset="-122"/>
                  <a:cs typeface="Arial" panose="020B0604020202020204" pitchFamily="34" charset="0"/>
                </a:endParaRPr>
              </a:p>
            </p:txBody>
          </p:sp>
          <p:sp>
            <p:nvSpPr>
              <p:cNvPr id="112" name="Freeform 467">
                <a:extLst>
                  <a:ext uri="{FF2B5EF4-FFF2-40B4-BE49-F238E27FC236}">
                    <a16:creationId xmlns:a16="http://schemas.microsoft.com/office/drawing/2014/main" id="{3BEBDAB5-EAA6-7308-5F4E-36D0C22FBFD2}"/>
                  </a:ext>
                </a:extLst>
              </p:cNvPr>
              <p:cNvSpPr>
                <a:spLocks noEditPoints="1"/>
              </p:cNvSpPr>
              <p:nvPr/>
            </p:nvSpPr>
            <p:spPr bwMode="auto">
              <a:xfrm>
                <a:off x="16551275" y="-779462"/>
                <a:ext cx="620712" cy="434975"/>
              </a:xfrm>
              <a:custGeom>
                <a:avLst/>
                <a:gdLst>
                  <a:gd name="T0" fmla="*/ 375 w 391"/>
                  <a:gd name="T1" fmla="*/ 0 h 274"/>
                  <a:gd name="T2" fmla="*/ 17 w 391"/>
                  <a:gd name="T3" fmla="*/ 0 h 274"/>
                  <a:gd name="T4" fmla="*/ 17 w 391"/>
                  <a:gd name="T5" fmla="*/ 0 h 274"/>
                  <a:gd name="T6" fmla="*/ 11 w 391"/>
                  <a:gd name="T7" fmla="*/ 1 h 274"/>
                  <a:gd name="T8" fmla="*/ 6 w 391"/>
                  <a:gd name="T9" fmla="*/ 4 h 274"/>
                  <a:gd name="T10" fmla="*/ 1 w 391"/>
                  <a:gd name="T11" fmla="*/ 8 h 274"/>
                  <a:gd name="T12" fmla="*/ 0 w 391"/>
                  <a:gd name="T13" fmla="*/ 11 h 274"/>
                  <a:gd name="T14" fmla="*/ 0 w 391"/>
                  <a:gd name="T15" fmla="*/ 13 h 274"/>
                  <a:gd name="T16" fmla="*/ 0 w 391"/>
                  <a:gd name="T17" fmla="*/ 259 h 274"/>
                  <a:gd name="T18" fmla="*/ 0 w 391"/>
                  <a:gd name="T19" fmla="*/ 259 h 274"/>
                  <a:gd name="T20" fmla="*/ 0 w 391"/>
                  <a:gd name="T21" fmla="*/ 262 h 274"/>
                  <a:gd name="T22" fmla="*/ 1 w 391"/>
                  <a:gd name="T23" fmla="*/ 264 h 274"/>
                  <a:gd name="T24" fmla="*/ 6 w 391"/>
                  <a:gd name="T25" fmla="*/ 269 h 274"/>
                  <a:gd name="T26" fmla="*/ 11 w 391"/>
                  <a:gd name="T27" fmla="*/ 271 h 274"/>
                  <a:gd name="T28" fmla="*/ 17 w 391"/>
                  <a:gd name="T29" fmla="*/ 274 h 274"/>
                  <a:gd name="T30" fmla="*/ 375 w 391"/>
                  <a:gd name="T31" fmla="*/ 274 h 274"/>
                  <a:gd name="T32" fmla="*/ 375 w 391"/>
                  <a:gd name="T33" fmla="*/ 274 h 274"/>
                  <a:gd name="T34" fmla="*/ 381 w 391"/>
                  <a:gd name="T35" fmla="*/ 271 h 274"/>
                  <a:gd name="T36" fmla="*/ 386 w 391"/>
                  <a:gd name="T37" fmla="*/ 269 h 274"/>
                  <a:gd name="T38" fmla="*/ 390 w 391"/>
                  <a:gd name="T39" fmla="*/ 264 h 274"/>
                  <a:gd name="T40" fmla="*/ 391 w 391"/>
                  <a:gd name="T41" fmla="*/ 262 h 274"/>
                  <a:gd name="T42" fmla="*/ 391 w 391"/>
                  <a:gd name="T43" fmla="*/ 259 h 274"/>
                  <a:gd name="T44" fmla="*/ 391 w 391"/>
                  <a:gd name="T45" fmla="*/ 13 h 274"/>
                  <a:gd name="T46" fmla="*/ 391 w 391"/>
                  <a:gd name="T47" fmla="*/ 13 h 274"/>
                  <a:gd name="T48" fmla="*/ 391 w 391"/>
                  <a:gd name="T49" fmla="*/ 11 h 274"/>
                  <a:gd name="T50" fmla="*/ 390 w 391"/>
                  <a:gd name="T51" fmla="*/ 8 h 274"/>
                  <a:gd name="T52" fmla="*/ 386 w 391"/>
                  <a:gd name="T53" fmla="*/ 4 h 274"/>
                  <a:gd name="T54" fmla="*/ 381 w 391"/>
                  <a:gd name="T55" fmla="*/ 1 h 274"/>
                  <a:gd name="T56" fmla="*/ 375 w 391"/>
                  <a:gd name="T57" fmla="*/ 0 h 274"/>
                  <a:gd name="T58" fmla="*/ 375 w 391"/>
                  <a:gd name="T59" fmla="*/ 0 h 274"/>
                  <a:gd name="T60" fmla="*/ 369 w 391"/>
                  <a:gd name="T61" fmla="*/ 246 h 274"/>
                  <a:gd name="T62" fmla="*/ 369 w 391"/>
                  <a:gd name="T63" fmla="*/ 246 h 274"/>
                  <a:gd name="T64" fmla="*/ 368 w 391"/>
                  <a:gd name="T65" fmla="*/ 249 h 274"/>
                  <a:gd name="T66" fmla="*/ 366 w 391"/>
                  <a:gd name="T67" fmla="*/ 252 h 274"/>
                  <a:gd name="T68" fmla="*/ 362 w 391"/>
                  <a:gd name="T69" fmla="*/ 254 h 274"/>
                  <a:gd name="T70" fmla="*/ 358 w 391"/>
                  <a:gd name="T71" fmla="*/ 255 h 274"/>
                  <a:gd name="T72" fmla="*/ 33 w 391"/>
                  <a:gd name="T73" fmla="*/ 255 h 274"/>
                  <a:gd name="T74" fmla="*/ 33 w 391"/>
                  <a:gd name="T75" fmla="*/ 255 h 274"/>
                  <a:gd name="T76" fmla="*/ 29 w 391"/>
                  <a:gd name="T77" fmla="*/ 254 h 274"/>
                  <a:gd name="T78" fmla="*/ 26 w 391"/>
                  <a:gd name="T79" fmla="*/ 252 h 274"/>
                  <a:gd name="T80" fmla="*/ 23 w 391"/>
                  <a:gd name="T81" fmla="*/ 249 h 274"/>
                  <a:gd name="T82" fmla="*/ 22 w 391"/>
                  <a:gd name="T83" fmla="*/ 246 h 274"/>
                  <a:gd name="T84" fmla="*/ 22 w 391"/>
                  <a:gd name="T85" fmla="*/ 27 h 274"/>
                  <a:gd name="T86" fmla="*/ 22 w 391"/>
                  <a:gd name="T87" fmla="*/ 27 h 274"/>
                  <a:gd name="T88" fmla="*/ 23 w 391"/>
                  <a:gd name="T89" fmla="*/ 23 h 274"/>
                  <a:gd name="T90" fmla="*/ 26 w 391"/>
                  <a:gd name="T91" fmla="*/ 20 h 274"/>
                  <a:gd name="T92" fmla="*/ 29 w 391"/>
                  <a:gd name="T93" fmla="*/ 18 h 274"/>
                  <a:gd name="T94" fmla="*/ 33 w 391"/>
                  <a:gd name="T95" fmla="*/ 18 h 274"/>
                  <a:gd name="T96" fmla="*/ 358 w 391"/>
                  <a:gd name="T97" fmla="*/ 18 h 274"/>
                  <a:gd name="T98" fmla="*/ 358 w 391"/>
                  <a:gd name="T99" fmla="*/ 18 h 274"/>
                  <a:gd name="T100" fmla="*/ 362 w 391"/>
                  <a:gd name="T101" fmla="*/ 18 h 274"/>
                  <a:gd name="T102" fmla="*/ 366 w 391"/>
                  <a:gd name="T103" fmla="*/ 20 h 274"/>
                  <a:gd name="T104" fmla="*/ 368 w 391"/>
                  <a:gd name="T105" fmla="*/ 23 h 274"/>
                  <a:gd name="T106" fmla="*/ 369 w 391"/>
                  <a:gd name="T107" fmla="*/ 27 h 274"/>
                  <a:gd name="T108" fmla="*/ 369 w 391"/>
                  <a:gd name="T109" fmla="*/ 24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1" h="274">
                    <a:moveTo>
                      <a:pt x="375" y="0"/>
                    </a:moveTo>
                    <a:lnTo>
                      <a:pt x="17" y="0"/>
                    </a:lnTo>
                    <a:lnTo>
                      <a:pt x="17" y="0"/>
                    </a:lnTo>
                    <a:lnTo>
                      <a:pt x="11" y="1"/>
                    </a:lnTo>
                    <a:lnTo>
                      <a:pt x="6" y="4"/>
                    </a:lnTo>
                    <a:lnTo>
                      <a:pt x="1" y="8"/>
                    </a:lnTo>
                    <a:lnTo>
                      <a:pt x="0" y="11"/>
                    </a:lnTo>
                    <a:lnTo>
                      <a:pt x="0" y="13"/>
                    </a:lnTo>
                    <a:lnTo>
                      <a:pt x="0" y="259"/>
                    </a:lnTo>
                    <a:lnTo>
                      <a:pt x="0" y="259"/>
                    </a:lnTo>
                    <a:lnTo>
                      <a:pt x="0" y="262"/>
                    </a:lnTo>
                    <a:lnTo>
                      <a:pt x="1" y="264"/>
                    </a:lnTo>
                    <a:lnTo>
                      <a:pt x="6" y="269"/>
                    </a:lnTo>
                    <a:lnTo>
                      <a:pt x="11" y="271"/>
                    </a:lnTo>
                    <a:lnTo>
                      <a:pt x="17" y="274"/>
                    </a:lnTo>
                    <a:lnTo>
                      <a:pt x="375" y="274"/>
                    </a:lnTo>
                    <a:lnTo>
                      <a:pt x="375" y="274"/>
                    </a:lnTo>
                    <a:lnTo>
                      <a:pt x="381" y="271"/>
                    </a:lnTo>
                    <a:lnTo>
                      <a:pt x="386" y="269"/>
                    </a:lnTo>
                    <a:lnTo>
                      <a:pt x="390" y="264"/>
                    </a:lnTo>
                    <a:lnTo>
                      <a:pt x="391" y="262"/>
                    </a:lnTo>
                    <a:lnTo>
                      <a:pt x="391" y="259"/>
                    </a:lnTo>
                    <a:lnTo>
                      <a:pt x="391" y="13"/>
                    </a:lnTo>
                    <a:lnTo>
                      <a:pt x="391" y="13"/>
                    </a:lnTo>
                    <a:lnTo>
                      <a:pt x="391" y="11"/>
                    </a:lnTo>
                    <a:lnTo>
                      <a:pt x="390" y="8"/>
                    </a:lnTo>
                    <a:lnTo>
                      <a:pt x="386" y="4"/>
                    </a:lnTo>
                    <a:lnTo>
                      <a:pt x="381" y="1"/>
                    </a:lnTo>
                    <a:lnTo>
                      <a:pt x="375" y="0"/>
                    </a:lnTo>
                    <a:lnTo>
                      <a:pt x="375" y="0"/>
                    </a:lnTo>
                    <a:close/>
                    <a:moveTo>
                      <a:pt x="369" y="246"/>
                    </a:moveTo>
                    <a:lnTo>
                      <a:pt x="369" y="246"/>
                    </a:lnTo>
                    <a:lnTo>
                      <a:pt x="368" y="249"/>
                    </a:lnTo>
                    <a:lnTo>
                      <a:pt x="366" y="252"/>
                    </a:lnTo>
                    <a:lnTo>
                      <a:pt x="362" y="254"/>
                    </a:lnTo>
                    <a:lnTo>
                      <a:pt x="358" y="255"/>
                    </a:lnTo>
                    <a:lnTo>
                      <a:pt x="33" y="255"/>
                    </a:lnTo>
                    <a:lnTo>
                      <a:pt x="33" y="255"/>
                    </a:lnTo>
                    <a:lnTo>
                      <a:pt x="29" y="254"/>
                    </a:lnTo>
                    <a:lnTo>
                      <a:pt x="26" y="252"/>
                    </a:lnTo>
                    <a:lnTo>
                      <a:pt x="23" y="249"/>
                    </a:lnTo>
                    <a:lnTo>
                      <a:pt x="22" y="246"/>
                    </a:lnTo>
                    <a:lnTo>
                      <a:pt x="22" y="27"/>
                    </a:lnTo>
                    <a:lnTo>
                      <a:pt x="22" y="27"/>
                    </a:lnTo>
                    <a:lnTo>
                      <a:pt x="23" y="23"/>
                    </a:lnTo>
                    <a:lnTo>
                      <a:pt x="26" y="20"/>
                    </a:lnTo>
                    <a:lnTo>
                      <a:pt x="29" y="18"/>
                    </a:lnTo>
                    <a:lnTo>
                      <a:pt x="33" y="18"/>
                    </a:lnTo>
                    <a:lnTo>
                      <a:pt x="358" y="18"/>
                    </a:lnTo>
                    <a:lnTo>
                      <a:pt x="358" y="18"/>
                    </a:lnTo>
                    <a:lnTo>
                      <a:pt x="362" y="18"/>
                    </a:lnTo>
                    <a:lnTo>
                      <a:pt x="366" y="20"/>
                    </a:lnTo>
                    <a:lnTo>
                      <a:pt x="368" y="23"/>
                    </a:lnTo>
                    <a:lnTo>
                      <a:pt x="369" y="27"/>
                    </a:lnTo>
                    <a:lnTo>
                      <a:pt x="369" y="2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77686" tIns="238844" rIns="477686" bIns="238844" numCol="1" anchor="t" anchorCtr="0" compatLnSpc="1">
                <a:prstTxWarp prst="textNoShape">
                  <a:avLst/>
                </a:prstTxWarp>
              </a:bodyPr>
              <a:lstStyle/>
              <a:p>
                <a:pPr defTabSz="4777489">
                  <a:defRPr/>
                </a:pPr>
                <a:endParaRPr lang="zh-CN" altLang="en-US" sz="1998" kern="0">
                  <a:solidFill>
                    <a:srgbClr val="1D1D1A"/>
                  </a:solidFill>
                  <a:latin typeface="+mj-lt"/>
                  <a:ea typeface="微软雅黑" panose="020B0503020204020204" pitchFamily="34" charset="-122"/>
                  <a:cs typeface="Arial" panose="020B0604020202020204" pitchFamily="34" charset="0"/>
                </a:endParaRPr>
              </a:p>
            </p:txBody>
          </p:sp>
          <p:sp>
            <p:nvSpPr>
              <p:cNvPr id="113" name="Freeform 468">
                <a:extLst>
                  <a:ext uri="{FF2B5EF4-FFF2-40B4-BE49-F238E27FC236}">
                    <a16:creationId xmlns:a16="http://schemas.microsoft.com/office/drawing/2014/main" id="{99406E10-CF5C-9497-6F4D-F3AA615BA247}"/>
                  </a:ext>
                </a:extLst>
              </p:cNvPr>
              <p:cNvSpPr>
                <a:spLocks noEditPoints="1"/>
              </p:cNvSpPr>
              <p:nvPr/>
            </p:nvSpPr>
            <p:spPr bwMode="auto">
              <a:xfrm>
                <a:off x="16746538" y="-679450"/>
                <a:ext cx="230187" cy="231775"/>
              </a:xfrm>
              <a:custGeom>
                <a:avLst/>
                <a:gdLst>
                  <a:gd name="T0" fmla="*/ 78 w 145"/>
                  <a:gd name="T1" fmla="*/ 35 h 146"/>
                  <a:gd name="T2" fmla="*/ 66 w 145"/>
                  <a:gd name="T3" fmla="*/ 39 h 146"/>
                  <a:gd name="T4" fmla="*/ 36 w 145"/>
                  <a:gd name="T5" fmla="*/ 83 h 146"/>
                  <a:gd name="T6" fmla="*/ 37 w 145"/>
                  <a:gd name="T7" fmla="*/ 88 h 146"/>
                  <a:gd name="T8" fmla="*/ 55 w 145"/>
                  <a:gd name="T9" fmla="*/ 90 h 146"/>
                  <a:gd name="T10" fmla="*/ 90 w 145"/>
                  <a:gd name="T11" fmla="*/ 90 h 146"/>
                  <a:gd name="T12" fmla="*/ 106 w 145"/>
                  <a:gd name="T13" fmla="*/ 89 h 146"/>
                  <a:gd name="T14" fmla="*/ 110 w 145"/>
                  <a:gd name="T15" fmla="*/ 85 h 146"/>
                  <a:gd name="T16" fmla="*/ 82 w 145"/>
                  <a:gd name="T17" fmla="*/ 39 h 146"/>
                  <a:gd name="T18" fmla="*/ 65 w 145"/>
                  <a:gd name="T19" fmla="*/ 2 h 146"/>
                  <a:gd name="T20" fmla="*/ 45 w 145"/>
                  <a:gd name="T21" fmla="*/ 7 h 146"/>
                  <a:gd name="T22" fmla="*/ 27 w 145"/>
                  <a:gd name="T23" fmla="*/ 18 h 146"/>
                  <a:gd name="T24" fmla="*/ 13 w 145"/>
                  <a:gd name="T25" fmla="*/ 32 h 146"/>
                  <a:gd name="T26" fmla="*/ 3 w 145"/>
                  <a:gd name="T27" fmla="*/ 52 h 146"/>
                  <a:gd name="T28" fmla="*/ 0 w 145"/>
                  <a:gd name="T29" fmla="*/ 73 h 146"/>
                  <a:gd name="T30" fmla="*/ 1 w 145"/>
                  <a:gd name="T31" fmla="*/ 88 h 146"/>
                  <a:gd name="T32" fmla="*/ 9 w 145"/>
                  <a:gd name="T33" fmla="*/ 108 h 146"/>
                  <a:gd name="T34" fmla="*/ 21 w 145"/>
                  <a:gd name="T35" fmla="*/ 124 h 146"/>
                  <a:gd name="T36" fmla="*/ 38 w 145"/>
                  <a:gd name="T37" fmla="*/ 137 h 146"/>
                  <a:gd name="T38" fmla="*/ 58 w 145"/>
                  <a:gd name="T39" fmla="*/ 144 h 146"/>
                  <a:gd name="T40" fmla="*/ 73 w 145"/>
                  <a:gd name="T41" fmla="*/ 146 h 146"/>
                  <a:gd name="T42" fmla="*/ 94 w 145"/>
                  <a:gd name="T43" fmla="*/ 142 h 146"/>
                  <a:gd name="T44" fmla="*/ 113 w 145"/>
                  <a:gd name="T45" fmla="*/ 134 h 146"/>
                  <a:gd name="T46" fmla="*/ 129 w 145"/>
                  <a:gd name="T47" fmla="*/ 120 h 146"/>
                  <a:gd name="T48" fmla="*/ 140 w 145"/>
                  <a:gd name="T49" fmla="*/ 102 h 146"/>
                  <a:gd name="T50" fmla="*/ 145 w 145"/>
                  <a:gd name="T51" fmla="*/ 80 h 146"/>
                  <a:gd name="T52" fmla="*/ 145 w 145"/>
                  <a:gd name="T53" fmla="*/ 66 h 146"/>
                  <a:gd name="T54" fmla="*/ 140 w 145"/>
                  <a:gd name="T55" fmla="*/ 45 h 146"/>
                  <a:gd name="T56" fmla="*/ 129 w 145"/>
                  <a:gd name="T57" fmla="*/ 27 h 146"/>
                  <a:gd name="T58" fmla="*/ 113 w 145"/>
                  <a:gd name="T59" fmla="*/ 13 h 146"/>
                  <a:gd name="T60" fmla="*/ 94 w 145"/>
                  <a:gd name="T61" fmla="*/ 4 h 146"/>
                  <a:gd name="T62" fmla="*/ 73 w 145"/>
                  <a:gd name="T63" fmla="*/ 0 h 146"/>
                  <a:gd name="T64" fmla="*/ 73 w 145"/>
                  <a:gd name="T65" fmla="*/ 136 h 146"/>
                  <a:gd name="T66" fmla="*/ 48 w 145"/>
                  <a:gd name="T67" fmla="*/ 131 h 146"/>
                  <a:gd name="T68" fmla="*/ 20 w 145"/>
                  <a:gd name="T69" fmla="*/ 108 h 146"/>
                  <a:gd name="T70" fmla="*/ 11 w 145"/>
                  <a:gd name="T71" fmla="*/ 79 h 146"/>
                  <a:gd name="T72" fmla="*/ 11 w 145"/>
                  <a:gd name="T73" fmla="*/ 67 h 146"/>
                  <a:gd name="T74" fmla="*/ 20 w 145"/>
                  <a:gd name="T75" fmla="*/ 38 h 146"/>
                  <a:gd name="T76" fmla="*/ 48 w 145"/>
                  <a:gd name="T77" fmla="*/ 15 h 146"/>
                  <a:gd name="T78" fmla="*/ 73 w 145"/>
                  <a:gd name="T79" fmla="*/ 10 h 146"/>
                  <a:gd name="T80" fmla="*/ 85 w 145"/>
                  <a:gd name="T81" fmla="*/ 12 h 146"/>
                  <a:gd name="T82" fmla="*/ 117 w 145"/>
                  <a:gd name="T83" fmla="*/ 29 h 146"/>
                  <a:gd name="T84" fmla="*/ 134 w 145"/>
                  <a:gd name="T85" fmla="*/ 60 h 146"/>
                  <a:gd name="T86" fmla="*/ 135 w 145"/>
                  <a:gd name="T87" fmla="*/ 73 h 146"/>
                  <a:gd name="T88" fmla="*/ 130 w 145"/>
                  <a:gd name="T89" fmla="*/ 98 h 146"/>
                  <a:gd name="T90" fmla="*/ 108 w 145"/>
                  <a:gd name="T91" fmla="*/ 125 h 146"/>
                  <a:gd name="T92" fmla="*/ 79 w 145"/>
                  <a:gd name="T93" fmla="*/ 1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5" h="146">
                    <a:moveTo>
                      <a:pt x="82" y="39"/>
                    </a:moveTo>
                    <a:lnTo>
                      <a:pt x="82" y="39"/>
                    </a:lnTo>
                    <a:lnTo>
                      <a:pt x="78" y="35"/>
                    </a:lnTo>
                    <a:lnTo>
                      <a:pt x="74" y="34"/>
                    </a:lnTo>
                    <a:lnTo>
                      <a:pt x="69" y="35"/>
                    </a:lnTo>
                    <a:lnTo>
                      <a:pt x="66" y="39"/>
                    </a:lnTo>
                    <a:lnTo>
                      <a:pt x="38" y="78"/>
                    </a:lnTo>
                    <a:lnTo>
                      <a:pt x="38" y="78"/>
                    </a:lnTo>
                    <a:lnTo>
                      <a:pt x="36" y="83"/>
                    </a:lnTo>
                    <a:lnTo>
                      <a:pt x="36" y="85"/>
                    </a:lnTo>
                    <a:lnTo>
                      <a:pt x="36" y="87"/>
                    </a:lnTo>
                    <a:lnTo>
                      <a:pt x="37" y="88"/>
                    </a:lnTo>
                    <a:lnTo>
                      <a:pt x="39" y="89"/>
                    </a:lnTo>
                    <a:lnTo>
                      <a:pt x="44" y="90"/>
                    </a:lnTo>
                    <a:lnTo>
                      <a:pt x="55" y="90"/>
                    </a:lnTo>
                    <a:lnTo>
                      <a:pt x="55" y="112"/>
                    </a:lnTo>
                    <a:lnTo>
                      <a:pt x="90" y="112"/>
                    </a:lnTo>
                    <a:lnTo>
                      <a:pt x="90" y="90"/>
                    </a:lnTo>
                    <a:lnTo>
                      <a:pt x="101" y="90"/>
                    </a:lnTo>
                    <a:lnTo>
                      <a:pt x="101" y="90"/>
                    </a:lnTo>
                    <a:lnTo>
                      <a:pt x="106" y="89"/>
                    </a:lnTo>
                    <a:lnTo>
                      <a:pt x="108" y="88"/>
                    </a:lnTo>
                    <a:lnTo>
                      <a:pt x="109" y="86"/>
                    </a:lnTo>
                    <a:lnTo>
                      <a:pt x="110" y="85"/>
                    </a:lnTo>
                    <a:lnTo>
                      <a:pt x="110" y="83"/>
                    </a:lnTo>
                    <a:lnTo>
                      <a:pt x="108" y="77"/>
                    </a:lnTo>
                    <a:lnTo>
                      <a:pt x="82" y="39"/>
                    </a:lnTo>
                    <a:close/>
                    <a:moveTo>
                      <a:pt x="73" y="0"/>
                    </a:moveTo>
                    <a:lnTo>
                      <a:pt x="73" y="0"/>
                    </a:lnTo>
                    <a:lnTo>
                      <a:pt x="65" y="2"/>
                    </a:lnTo>
                    <a:lnTo>
                      <a:pt x="58" y="3"/>
                    </a:lnTo>
                    <a:lnTo>
                      <a:pt x="51" y="4"/>
                    </a:lnTo>
                    <a:lnTo>
                      <a:pt x="45" y="7"/>
                    </a:lnTo>
                    <a:lnTo>
                      <a:pt x="38" y="9"/>
                    </a:lnTo>
                    <a:lnTo>
                      <a:pt x="32" y="13"/>
                    </a:lnTo>
                    <a:lnTo>
                      <a:pt x="27" y="18"/>
                    </a:lnTo>
                    <a:lnTo>
                      <a:pt x="21" y="22"/>
                    </a:lnTo>
                    <a:lnTo>
                      <a:pt x="17" y="27"/>
                    </a:lnTo>
                    <a:lnTo>
                      <a:pt x="13" y="32"/>
                    </a:lnTo>
                    <a:lnTo>
                      <a:pt x="9" y="39"/>
                    </a:lnTo>
                    <a:lnTo>
                      <a:pt x="5" y="45"/>
                    </a:lnTo>
                    <a:lnTo>
                      <a:pt x="3" y="52"/>
                    </a:lnTo>
                    <a:lnTo>
                      <a:pt x="1" y="59"/>
                    </a:lnTo>
                    <a:lnTo>
                      <a:pt x="0" y="66"/>
                    </a:lnTo>
                    <a:lnTo>
                      <a:pt x="0" y="73"/>
                    </a:lnTo>
                    <a:lnTo>
                      <a:pt x="0" y="73"/>
                    </a:lnTo>
                    <a:lnTo>
                      <a:pt x="0" y="80"/>
                    </a:lnTo>
                    <a:lnTo>
                      <a:pt x="1" y="88"/>
                    </a:lnTo>
                    <a:lnTo>
                      <a:pt x="3" y="95"/>
                    </a:lnTo>
                    <a:lnTo>
                      <a:pt x="5" y="102"/>
                    </a:lnTo>
                    <a:lnTo>
                      <a:pt x="9" y="108"/>
                    </a:lnTo>
                    <a:lnTo>
                      <a:pt x="13" y="114"/>
                    </a:lnTo>
                    <a:lnTo>
                      <a:pt x="17" y="120"/>
                    </a:lnTo>
                    <a:lnTo>
                      <a:pt x="21" y="124"/>
                    </a:lnTo>
                    <a:lnTo>
                      <a:pt x="27" y="130"/>
                    </a:lnTo>
                    <a:lnTo>
                      <a:pt x="32" y="134"/>
                    </a:lnTo>
                    <a:lnTo>
                      <a:pt x="38" y="137"/>
                    </a:lnTo>
                    <a:lnTo>
                      <a:pt x="45" y="140"/>
                    </a:lnTo>
                    <a:lnTo>
                      <a:pt x="51" y="142"/>
                    </a:lnTo>
                    <a:lnTo>
                      <a:pt x="58" y="144"/>
                    </a:lnTo>
                    <a:lnTo>
                      <a:pt x="65" y="146"/>
                    </a:lnTo>
                    <a:lnTo>
                      <a:pt x="73" y="146"/>
                    </a:lnTo>
                    <a:lnTo>
                      <a:pt x="73" y="146"/>
                    </a:lnTo>
                    <a:lnTo>
                      <a:pt x="80" y="146"/>
                    </a:lnTo>
                    <a:lnTo>
                      <a:pt x="87" y="144"/>
                    </a:lnTo>
                    <a:lnTo>
                      <a:pt x="94" y="142"/>
                    </a:lnTo>
                    <a:lnTo>
                      <a:pt x="101" y="140"/>
                    </a:lnTo>
                    <a:lnTo>
                      <a:pt x="108" y="137"/>
                    </a:lnTo>
                    <a:lnTo>
                      <a:pt x="113" y="134"/>
                    </a:lnTo>
                    <a:lnTo>
                      <a:pt x="119" y="130"/>
                    </a:lnTo>
                    <a:lnTo>
                      <a:pt x="124" y="124"/>
                    </a:lnTo>
                    <a:lnTo>
                      <a:pt x="129" y="120"/>
                    </a:lnTo>
                    <a:lnTo>
                      <a:pt x="133" y="114"/>
                    </a:lnTo>
                    <a:lnTo>
                      <a:pt x="136" y="108"/>
                    </a:lnTo>
                    <a:lnTo>
                      <a:pt x="140" y="102"/>
                    </a:lnTo>
                    <a:lnTo>
                      <a:pt x="142" y="95"/>
                    </a:lnTo>
                    <a:lnTo>
                      <a:pt x="144" y="88"/>
                    </a:lnTo>
                    <a:lnTo>
                      <a:pt x="145" y="80"/>
                    </a:lnTo>
                    <a:lnTo>
                      <a:pt x="145" y="73"/>
                    </a:lnTo>
                    <a:lnTo>
                      <a:pt x="145" y="73"/>
                    </a:lnTo>
                    <a:lnTo>
                      <a:pt x="145" y="66"/>
                    </a:lnTo>
                    <a:lnTo>
                      <a:pt x="144" y="59"/>
                    </a:lnTo>
                    <a:lnTo>
                      <a:pt x="142" y="52"/>
                    </a:lnTo>
                    <a:lnTo>
                      <a:pt x="140" y="45"/>
                    </a:lnTo>
                    <a:lnTo>
                      <a:pt x="136" y="39"/>
                    </a:lnTo>
                    <a:lnTo>
                      <a:pt x="133" y="32"/>
                    </a:lnTo>
                    <a:lnTo>
                      <a:pt x="129" y="27"/>
                    </a:lnTo>
                    <a:lnTo>
                      <a:pt x="124" y="22"/>
                    </a:lnTo>
                    <a:lnTo>
                      <a:pt x="119" y="18"/>
                    </a:lnTo>
                    <a:lnTo>
                      <a:pt x="113" y="13"/>
                    </a:lnTo>
                    <a:lnTo>
                      <a:pt x="108" y="9"/>
                    </a:lnTo>
                    <a:lnTo>
                      <a:pt x="101" y="7"/>
                    </a:lnTo>
                    <a:lnTo>
                      <a:pt x="94" y="4"/>
                    </a:lnTo>
                    <a:lnTo>
                      <a:pt x="87" y="3"/>
                    </a:lnTo>
                    <a:lnTo>
                      <a:pt x="80" y="2"/>
                    </a:lnTo>
                    <a:lnTo>
                      <a:pt x="73" y="0"/>
                    </a:lnTo>
                    <a:lnTo>
                      <a:pt x="73" y="0"/>
                    </a:lnTo>
                    <a:close/>
                    <a:moveTo>
                      <a:pt x="73" y="136"/>
                    </a:moveTo>
                    <a:lnTo>
                      <a:pt x="73" y="136"/>
                    </a:lnTo>
                    <a:lnTo>
                      <a:pt x="66" y="136"/>
                    </a:lnTo>
                    <a:lnTo>
                      <a:pt x="60" y="135"/>
                    </a:lnTo>
                    <a:lnTo>
                      <a:pt x="48" y="131"/>
                    </a:lnTo>
                    <a:lnTo>
                      <a:pt x="37" y="125"/>
                    </a:lnTo>
                    <a:lnTo>
                      <a:pt x="29" y="118"/>
                    </a:lnTo>
                    <a:lnTo>
                      <a:pt x="20" y="108"/>
                    </a:lnTo>
                    <a:lnTo>
                      <a:pt x="15" y="98"/>
                    </a:lnTo>
                    <a:lnTo>
                      <a:pt x="12" y="86"/>
                    </a:lnTo>
                    <a:lnTo>
                      <a:pt x="11" y="79"/>
                    </a:lnTo>
                    <a:lnTo>
                      <a:pt x="10" y="73"/>
                    </a:lnTo>
                    <a:lnTo>
                      <a:pt x="10" y="73"/>
                    </a:lnTo>
                    <a:lnTo>
                      <a:pt x="11" y="67"/>
                    </a:lnTo>
                    <a:lnTo>
                      <a:pt x="12" y="60"/>
                    </a:lnTo>
                    <a:lnTo>
                      <a:pt x="15" y="48"/>
                    </a:lnTo>
                    <a:lnTo>
                      <a:pt x="20" y="38"/>
                    </a:lnTo>
                    <a:lnTo>
                      <a:pt x="29" y="29"/>
                    </a:lnTo>
                    <a:lnTo>
                      <a:pt x="37" y="22"/>
                    </a:lnTo>
                    <a:lnTo>
                      <a:pt x="48" y="15"/>
                    </a:lnTo>
                    <a:lnTo>
                      <a:pt x="60" y="12"/>
                    </a:lnTo>
                    <a:lnTo>
                      <a:pt x="66" y="11"/>
                    </a:lnTo>
                    <a:lnTo>
                      <a:pt x="73" y="10"/>
                    </a:lnTo>
                    <a:lnTo>
                      <a:pt x="73" y="10"/>
                    </a:lnTo>
                    <a:lnTo>
                      <a:pt x="79" y="11"/>
                    </a:lnTo>
                    <a:lnTo>
                      <a:pt x="85" y="12"/>
                    </a:lnTo>
                    <a:lnTo>
                      <a:pt x="97" y="15"/>
                    </a:lnTo>
                    <a:lnTo>
                      <a:pt x="108" y="22"/>
                    </a:lnTo>
                    <a:lnTo>
                      <a:pt x="117" y="29"/>
                    </a:lnTo>
                    <a:lnTo>
                      <a:pt x="125" y="38"/>
                    </a:lnTo>
                    <a:lnTo>
                      <a:pt x="130" y="48"/>
                    </a:lnTo>
                    <a:lnTo>
                      <a:pt x="134" y="60"/>
                    </a:lnTo>
                    <a:lnTo>
                      <a:pt x="135" y="67"/>
                    </a:lnTo>
                    <a:lnTo>
                      <a:pt x="135" y="73"/>
                    </a:lnTo>
                    <a:lnTo>
                      <a:pt x="135" y="73"/>
                    </a:lnTo>
                    <a:lnTo>
                      <a:pt x="135" y="79"/>
                    </a:lnTo>
                    <a:lnTo>
                      <a:pt x="134" y="86"/>
                    </a:lnTo>
                    <a:lnTo>
                      <a:pt x="130" y="98"/>
                    </a:lnTo>
                    <a:lnTo>
                      <a:pt x="125" y="108"/>
                    </a:lnTo>
                    <a:lnTo>
                      <a:pt x="117" y="118"/>
                    </a:lnTo>
                    <a:lnTo>
                      <a:pt x="108" y="125"/>
                    </a:lnTo>
                    <a:lnTo>
                      <a:pt x="97" y="131"/>
                    </a:lnTo>
                    <a:lnTo>
                      <a:pt x="85" y="135"/>
                    </a:lnTo>
                    <a:lnTo>
                      <a:pt x="79" y="136"/>
                    </a:lnTo>
                    <a:lnTo>
                      <a:pt x="73" y="136"/>
                    </a:lnTo>
                    <a:lnTo>
                      <a:pt x="73" y="1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77686" tIns="238844" rIns="477686" bIns="238844" numCol="1" anchor="t" anchorCtr="0" compatLnSpc="1">
                <a:prstTxWarp prst="textNoShape">
                  <a:avLst/>
                </a:prstTxWarp>
              </a:bodyPr>
              <a:lstStyle/>
              <a:p>
                <a:pPr defTabSz="4777489">
                  <a:defRPr/>
                </a:pPr>
                <a:endParaRPr lang="zh-CN" altLang="en-US" sz="1998" kern="0">
                  <a:solidFill>
                    <a:srgbClr val="1D1D1A"/>
                  </a:solidFill>
                  <a:latin typeface="+mj-lt"/>
                  <a:ea typeface="微软雅黑" panose="020B0503020204020204" pitchFamily="34" charset="-122"/>
                  <a:cs typeface="Arial" panose="020B0604020202020204" pitchFamily="34" charset="0"/>
                </a:endParaRPr>
              </a:p>
            </p:txBody>
          </p:sp>
        </p:grpSp>
        <p:grpSp>
          <p:nvGrpSpPr>
            <p:cNvPr id="64" name="组合 157">
              <a:extLst>
                <a:ext uri="{FF2B5EF4-FFF2-40B4-BE49-F238E27FC236}">
                  <a16:creationId xmlns:a16="http://schemas.microsoft.com/office/drawing/2014/main" id="{33F23A7C-96F4-35B1-226D-665DE6582EAC}"/>
                </a:ext>
              </a:extLst>
            </p:cNvPr>
            <p:cNvGrpSpPr>
              <a:grpSpLocks noChangeAspect="1"/>
            </p:cNvGrpSpPr>
            <p:nvPr/>
          </p:nvGrpSpPr>
          <p:grpSpPr>
            <a:xfrm flipH="1">
              <a:off x="7467563" y="2976350"/>
              <a:ext cx="257251" cy="274764"/>
              <a:chOff x="16551275" y="-779462"/>
              <a:chExt cx="620712" cy="544513"/>
            </a:xfrm>
            <a:solidFill>
              <a:srgbClr val="15B0E8"/>
            </a:solidFill>
          </p:grpSpPr>
          <p:sp>
            <p:nvSpPr>
              <p:cNvPr id="108" name="Freeform 303">
                <a:extLst>
                  <a:ext uri="{FF2B5EF4-FFF2-40B4-BE49-F238E27FC236}">
                    <a16:creationId xmlns:a16="http://schemas.microsoft.com/office/drawing/2014/main" id="{6A2E7135-D8E3-BB9C-65BC-18C061D82262}"/>
                  </a:ext>
                </a:extLst>
              </p:cNvPr>
              <p:cNvSpPr>
                <a:spLocks/>
              </p:cNvSpPr>
              <p:nvPr/>
            </p:nvSpPr>
            <p:spPr bwMode="auto">
              <a:xfrm>
                <a:off x="16705263" y="-366712"/>
                <a:ext cx="312737" cy="131763"/>
              </a:xfrm>
              <a:custGeom>
                <a:avLst/>
                <a:gdLst>
                  <a:gd name="T0" fmla="*/ 190 w 197"/>
                  <a:gd name="T1" fmla="*/ 66 h 83"/>
                  <a:gd name="T2" fmla="*/ 162 w 197"/>
                  <a:gd name="T3" fmla="*/ 66 h 83"/>
                  <a:gd name="T4" fmla="*/ 150 w 197"/>
                  <a:gd name="T5" fmla="*/ 0 h 83"/>
                  <a:gd name="T6" fmla="*/ 117 w 197"/>
                  <a:gd name="T7" fmla="*/ 0 h 83"/>
                  <a:gd name="T8" fmla="*/ 117 w 197"/>
                  <a:gd name="T9" fmla="*/ 34 h 83"/>
                  <a:gd name="T10" fmla="*/ 117 w 197"/>
                  <a:gd name="T11" fmla="*/ 34 h 83"/>
                  <a:gd name="T12" fmla="*/ 116 w 197"/>
                  <a:gd name="T13" fmla="*/ 39 h 83"/>
                  <a:gd name="T14" fmla="*/ 112 w 197"/>
                  <a:gd name="T15" fmla="*/ 45 h 83"/>
                  <a:gd name="T16" fmla="*/ 108 w 197"/>
                  <a:gd name="T17" fmla="*/ 48 h 83"/>
                  <a:gd name="T18" fmla="*/ 102 w 197"/>
                  <a:gd name="T19" fmla="*/ 49 h 83"/>
                  <a:gd name="T20" fmla="*/ 102 w 197"/>
                  <a:gd name="T21" fmla="*/ 49 h 83"/>
                  <a:gd name="T22" fmla="*/ 96 w 197"/>
                  <a:gd name="T23" fmla="*/ 48 h 83"/>
                  <a:gd name="T24" fmla="*/ 92 w 197"/>
                  <a:gd name="T25" fmla="*/ 45 h 83"/>
                  <a:gd name="T26" fmla="*/ 89 w 197"/>
                  <a:gd name="T27" fmla="*/ 39 h 83"/>
                  <a:gd name="T28" fmla="*/ 88 w 197"/>
                  <a:gd name="T29" fmla="*/ 34 h 83"/>
                  <a:gd name="T30" fmla="*/ 88 w 197"/>
                  <a:gd name="T31" fmla="*/ 0 h 83"/>
                  <a:gd name="T32" fmla="*/ 55 w 197"/>
                  <a:gd name="T33" fmla="*/ 0 h 83"/>
                  <a:gd name="T34" fmla="*/ 42 w 197"/>
                  <a:gd name="T35" fmla="*/ 66 h 83"/>
                  <a:gd name="T36" fmla="*/ 7 w 197"/>
                  <a:gd name="T37" fmla="*/ 66 h 83"/>
                  <a:gd name="T38" fmla="*/ 7 w 197"/>
                  <a:gd name="T39" fmla="*/ 66 h 83"/>
                  <a:gd name="T40" fmla="*/ 5 w 197"/>
                  <a:gd name="T41" fmla="*/ 67 h 83"/>
                  <a:gd name="T42" fmla="*/ 3 w 197"/>
                  <a:gd name="T43" fmla="*/ 69 h 83"/>
                  <a:gd name="T44" fmla="*/ 0 w 197"/>
                  <a:gd name="T45" fmla="*/ 71 h 83"/>
                  <a:gd name="T46" fmla="*/ 0 w 197"/>
                  <a:gd name="T47" fmla="*/ 74 h 83"/>
                  <a:gd name="T48" fmla="*/ 0 w 197"/>
                  <a:gd name="T49" fmla="*/ 74 h 83"/>
                  <a:gd name="T50" fmla="*/ 0 w 197"/>
                  <a:gd name="T51" fmla="*/ 78 h 83"/>
                  <a:gd name="T52" fmla="*/ 3 w 197"/>
                  <a:gd name="T53" fmla="*/ 80 h 83"/>
                  <a:gd name="T54" fmla="*/ 5 w 197"/>
                  <a:gd name="T55" fmla="*/ 82 h 83"/>
                  <a:gd name="T56" fmla="*/ 7 w 197"/>
                  <a:gd name="T57" fmla="*/ 83 h 83"/>
                  <a:gd name="T58" fmla="*/ 190 w 197"/>
                  <a:gd name="T59" fmla="*/ 83 h 83"/>
                  <a:gd name="T60" fmla="*/ 190 w 197"/>
                  <a:gd name="T61" fmla="*/ 83 h 83"/>
                  <a:gd name="T62" fmla="*/ 192 w 197"/>
                  <a:gd name="T63" fmla="*/ 82 h 83"/>
                  <a:gd name="T64" fmla="*/ 194 w 197"/>
                  <a:gd name="T65" fmla="*/ 80 h 83"/>
                  <a:gd name="T66" fmla="*/ 197 w 197"/>
                  <a:gd name="T67" fmla="*/ 78 h 83"/>
                  <a:gd name="T68" fmla="*/ 197 w 197"/>
                  <a:gd name="T69" fmla="*/ 74 h 83"/>
                  <a:gd name="T70" fmla="*/ 197 w 197"/>
                  <a:gd name="T71" fmla="*/ 74 h 83"/>
                  <a:gd name="T72" fmla="*/ 197 w 197"/>
                  <a:gd name="T73" fmla="*/ 71 h 83"/>
                  <a:gd name="T74" fmla="*/ 194 w 197"/>
                  <a:gd name="T75" fmla="*/ 69 h 83"/>
                  <a:gd name="T76" fmla="*/ 192 w 197"/>
                  <a:gd name="T77" fmla="*/ 67 h 83"/>
                  <a:gd name="T78" fmla="*/ 190 w 197"/>
                  <a:gd name="T79" fmla="*/ 66 h 83"/>
                  <a:gd name="T80" fmla="*/ 190 w 197"/>
                  <a:gd name="T81" fmla="*/ 6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7" h="83">
                    <a:moveTo>
                      <a:pt x="190" y="66"/>
                    </a:moveTo>
                    <a:lnTo>
                      <a:pt x="162" y="66"/>
                    </a:lnTo>
                    <a:lnTo>
                      <a:pt x="150" y="0"/>
                    </a:lnTo>
                    <a:lnTo>
                      <a:pt x="117" y="0"/>
                    </a:lnTo>
                    <a:lnTo>
                      <a:pt x="117" y="34"/>
                    </a:lnTo>
                    <a:lnTo>
                      <a:pt x="117" y="34"/>
                    </a:lnTo>
                    <a:lnTo>
                      <a:pt x="116" y="39"/>
                    </a:lnTo>
                    <a:lnTo>
                      <a:pt x="112" y="45"/>
                    </a:lnTo>
                    <a:lnTo>
                      <a:pt x="108" y="48"/>
                    </a:lnTo>
                    <a:lnTo>
                      <a:pt x="102" y="49"/>
                    </a:lnTo>
                    <a:lnTo>
                      <a:pt x="102" y="49"/>
                    </a:lnTo>
                    <a:lnTo>
                      <a:pt x="96" y="48"/>
                    </a:lnTo>
                    <a:lnTo>
                      <a:pt x="92" y="45"/>
                    </a:lnTo>
                    <a:lnTo>
                      <a:pt x="89" y="39"/>
                    </a:lnTo>
                    <a:lnTo>
                      <a:pt x="88" y="34"/>
                    </a:lnTo>
                    <a:lnTo>
                      <a:pt x="88" y="0"/>
                    </a:lnTo>
                    <a:lnTo>
                      <a:pt x="55" y="0"/>
                    </a:lnTo>
                    <a:lnTo>
                      <a:pt x="42" y="66"/>
                    </a:lnTo>
                    <a:lnTo>
                      <a:pt x="7" y="66"/>
                    </a:lnTo>
                    <a:lnTo>
                      <a:pt x="7" y="66"/>
                    </a:lnTo>
                    <a:lnTo>
                      <a:pt x="5" y="67"/>
                    </a:lnTo>
                    <a:lnTo>
                      <a:pt x="3" y="69"/>
                    </a:lnTo>
                    <a:lnTo>
                      <a:pt x="0" y="71"/>
                    </a:lnTo>
                    <a:lnTo>
                      <a:pt x="0" y="74"/>
                    </a:lnTo>
                    <a:lnTo>
                      <a:pt x="0" y="74"/>
                    </a:lnTo>
                    <a:lnTo>
                      <a:pt x="0" y="78"/>
                    </a:lnTo>
                    <a:lnTo>
                      <a:pt x="3" y="80"/>
                    </a:lnTo>
                    <a:lnTo>
                      <a:pt x="5" y="82"/>
                    </a:lnTo>
                    <a:lnTo>
                      <a:pt x="7" y="83"/>
                    </a:lnTo>
                    <a:lnTo>
                      <a:pt x="190" y="83"/>
                    </a:lnTo>
                    <a:lnTo>
                      <a:pt x="190" y="83"/>
                    </a:lnTo>
                    <a:lnTo>
                      <a:pt x="192" y="82"/>
                    </a:lnTo>
                    <a:lnTo>
                      <a:pt x="194" y="80"/>
                    </a:lnTo>
                    <a:lnTo>
                      <a:pt x="197" y="78"/>
                    </a:lnTo>
                    <a:lnTo>
                      <a:pt x="197" y="74"/>
                    </a:lnTo>
                    <a:lnTo>
                      <a:pt x="197" y="74"/>
                    </a:lnTo>
                    <a:lnTo>
                      <a:pt x="197" y="71"/>
                    </a:lnTo>
                    <a:lnTo>
                      <a:pt x="194" y="69"/>
                    </a:lnTo>
                    <a:lnTo>
                      <a:pt x="192" y="67"/>
                    </a:lnTo>
                    <a:lnTo>
                      <a:pt x="190" y="66"/>
                    </a:lnTo>
                    <a:lnTo>
                      <a:pt x="190"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77686" tIns="238844" rIns="477686" bIns="238844" numCol="1" anchor="t" anchorCtr="0" compatLnSpc="1">
                <a:prstTxWarp prst="textNoShape">
                  <a:avLst/>
                </a:prstTxWarp>
              </a:bodyPr>
              <a:lstStyle/>
              <a:p>
                <a:pPr defTabSz="4777489">
                  <a:defRPr/>
                </a:pPr>
                <a:endParaRPr lang="zh-CN" altLang="en-US" sz="1998" kern="0">
                  <a:solidFill>
                    <a:srgbClr val="1D1D1A"/>
                  </a:solidFill>
                  <a:latin typeface="+mj-lt"/>
                  <a:ea typeface="微软雅黑" panose="020B0503020204020204" pitchFamily="34" charset="-122"/>
                  <a:cs typeface="Arial" panose="020B0604020202020204" pitchFamily="34" charset="0"/>
                </a:endParaRPr>
              </a:p>
            </p:txBody>
          </p:sp>
          <p:sp>
            <p:nvSpPr>
              <p:cNvPr id="109" name="Freeform 467">
                <a:extLst>
                  <a:ext uri="{FF2B5EF4-FFF2-40B4-BE49-F238E27FC236}">
                    <a16:creationId xmlns:a16="http://schemas.microsoft.com/office/drawing/2014/main" id="{8176C115-3F72-E26F-BCDE-0BF0973DDD04}"/>
                  </a:ext>
                </a:extLst>
              </p:cNvPr>
              <p:cNvSpPr>
                <a:spLocks noEditPoints="1"/>
              </p:cNvSpPr>
              <p:nvPr/>
            </p:nvSpPr>
            <p:spPr bwMode="auto">
              <a:xfrm>
                <a:off x="16551275" y="-779462"/>
                <a:ext cx="620712" cy="434975"/>
              </a:xfrm>
              <a:custGeom>
                <a:avLst/>
                <a:gdLst>
                  <a:gd name="T0" fmla="*/ 375 w 391"/>
                  <a:gd name="T1" fmla="*/ 0 h 274"/>
                  <a:gd name="T2" fmla="*/ 17 w 391"/>
                  <a:gd name="T3" fmla="*/ 0 h 274"/>
                  <a:gd name="T4" fmla="*/ 17 w 391"/>
                  <a:gd name="T5" fmla="*/ 0 h 274"/>
                  <a:gd name="T6" fmla="*/ 11 w 391"/>
                  <a:gd name="T7" fmla="*/ 1 h 274"/>
                  <a:gd name="T8" fmla="*/ 6 w 391"/>
                  <a:gd name="T9" fmla="*/ 4 h 274"/>
                  <a:gd name="T10" fmla="*/ 1 w 391"/>
                  <a:gd name="T11" fmla="*/ 8 h 274"/>
                  <a:gd name="T12" fmla="*/ 0 w 391"/>
                  <a:gd name="T13" fmla="*/ 11 h 274"/>
                  <a:gd name="T14" fmla="*/ 0 w 391"/>
                  <a:gd name="T15" fmla="*/ 13 h 274"/>
                  <a:gd name="T16" fmla="*/ 0 w 391"/>
                  <a:gd name="T17" fmla="*/ 259 h 274"/>
                  <a:gd name="T18" fmla="*/ 0 w 391"/>
                  <a:gd name="T19" fmla="*/ 259 h 274"/>
                  <a:gd name="T20" fmla="*/ 0 w 391"/>
                  <a:gd name="T21" fmla="*/ 262 h 274"/>
                  <a:gd name="T22" fmla="*/ 1 w 391"/>
                  <a:gd name="T23" fmla="*/ 264 h 274"/>
                  <a:gd name="T24" fmla="*/ 6 w 391"/>
                  <a:gd name="T25" fmla="*/ 269 h 274"/>
                  <a:gd name="T26" fmla="*/ 11 w 391"/>
                  <a:gd name="T27" fmla="*/ 271 h 274"/>
                  <a:gd name="T28" fmla="*/ 17 w 391"/>
                  <a:gd name="T29" fmla="*/ 274 h 274"/>
                  <a:gd name="T30" fmla="*/ 375 w 391"/>
                  <a:gd name="T31" fmla="*/ 274 h 274"/>
                  <a:gd name="T32" fmla="*/ 375 w 391"/>
                  <a:gd name="T33" fmla="*/ 274 h 274"/>
                  <a:gd name="T34" fmla="*/ 381 w 391"/>
                  <a:gd name="T35" fmla="*/ 271 h 274"/>
                  <a:gd name="T36" fmla="*/ 386 w 391"/>
                  <a:gd name="T37" fmla="*/ 269 h 274"/>
                  <a:gd name="T38" fmla="*/ 390 w 391"/>
                  <a:gd name="T39" fmla="*/ 264 h 274"/>
                  <a:gd name="T40" fmla="*/ 391 w 391"/>
                  <a:gd name="T41" fmla="*/ 262 h 274"/>
                  <a:gd name="T42" fmla="*/ 391 w 391"/>
                  <a:gd name="T43" fmla="*/ 259 h 274"/>
                  <a:gd name="T44" fmla="*/ 391 w 391"/>
                  <a:gd name="T45" fmla="*/ 13 h 274"/>
                  <a:gd name="T46" fmla="*/ 391 w 391"/>
                  <a:gd name="T47" fmla="*/ 13 h 274"/>
                  <a:gd name="T48" fmla="*/ 391 w 391"/>
                  <a:gd name="T49" fmla="*/ 11 h 274"/>
                  <a:gd name="T50" fmla="*/ 390 w 391"/>
                  <a:gd name="T51" fmla="*/ 8 h 274"/>
                  <a:gd name="T52" fmla="*/ 386 w 391"/>
                  <a:gd name="T53" fmla="*/ 4 h 274"/>
                  <a:gd name="T54" fmla="*/ 381 w 391"/>
                  <a:gd name="T55" fmla="*/ 1 h 274"/>
                  <a:gd name="T56" fmla="*/ 375 w 391"/>
                  <a:gd name="T57" fmla="*/ 0 h 274"/>
                  <a:gd name="T58" fmla="*/ 375 w 391"/>
                  <a:gd name="T59" fmla="*/ 0 h 274"/>
                  <a:gd name="T60" fmla="*/ 369 w 391"/>
                  <a:gd name="T61" fmla="*/ 246 h 274"/>
                  <a:gd name="T62" fmla="*/ 369 w 391"/>
                  <a:gd name="T63" fmla="*/ 246 h 274"/>
                  <a:gd name="T64" fmla="*/ 368 w 391"/>
                  <a:gd name="T65" fmla="*/ 249 h 274"/>
                  <a:gd name="T66" fmla="*/ 366 w 391"/>
                  <a:gd name="T67" fmla="*/ 252 h 274"/>
                  <a:gd name="T68" fmla="*/ 362 w 391"/>
                  <a:gd name="T69" fmla="*/ 254 h 274"/>
                  <a:gd name="T70" fmla="*/ 358 w 391"/>
                  <a:gd name="T71" fmla="*/ 255 h 274"/>
                  <a:gd name="T72" fmla="*/ 33 w 391"/>
                  <a:gd name="T73" fmla="*/ 255 h 274"/>
                  <a:gd name="T74" fmla="*/ 33 w 391"/>
                  <a:gd name="T75" fmla="*/ 255 h 274"/>
                  <a:gd name="T76" fmla="*/ 29 w 391"/>
                  <a:gd name="T77" fmla="*/ 254 h 274"/>
                  <a:gd name="T78" fmla="*/ 26 w 391"/>
                  <a:gd name="T79" fmla="*/ 252 h 274"/>
                  <a:gd name="T80" fmla="*/ 23 w 391"/>
                  <a:gd name="T81" fmla="*/ 249 h 274"/>
                  <a:gd name="T82" fmla="*/ 22 w 391"/>
                  <a:gd name="T83" fmla="*/ 246 h 274"/>
                  <a:gd name="T84" fmla="*/ 22 w 391"/>
                  <a:gd name="T85" fmla="*/ 27 h 274"/>
                  <a:gd name="T86" fmla="*/ 22 w 391"/>
                  <a:gd name="T87" fmla="*/ 27 h 274"/>
                  <a:gd name="T88" fmla="*/ 23 w 391"/>
                  <a:gd name="T89" fmla="*/ 23 h 274"/>
                  <a:gd name="T90" fmla="*/ 26 w 391"/>
                  <a:gd name="T91" fmla="*/ 20 h 274"/>
                  <a:gd name="T92" fmla="*/ 29 w 391"/>
                  <a:gd name="T93" fmla="*/ 18 h 274"/>
                  <a:gd name="T94" fmla="*/ 33 w 391"/>
                  <a:gd name="T95" fmla="*/ 18 h 274"/>
                  <a:gd name="T96" fmla="*/ 358 w 391"/>
                  <a:gd name="T97" fmla="*/ 18 h 274"/>
                  <a:gd name="T98" fmla="*/ 358 w 391"/>
                  <a:gd name="T99" fmla="*/ 18 h 274"/>
                  <a:gd name="T100" fmla="*/ 362 w 391"/>
                  <a:gd name="T101" fmla="*/ 18 h 274"/>
                  <a:gd name="T102" fmla="*/ 366 w 391"/>
                  <a:gd name="T103" fmla="*/ 20 h 274"/>
                  <a:gd name="T104" fmla="*/ 368 w 391"/>
                  <a:gd name="T105" fmla="*/ 23 h 274"/>
                  <a:gd name="T106" fmla="*/ 369 w 391"/>
                  <a:gd name="T107" fmla="*/ 27 h 274"/>
                  <a:gd name="T108" fmla="*/ 369 w 391"/>
                  <a:gd name="T109" fmla="*/ 24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1" h="274">
                    <a:moveTo>
                      <a:pt x="375" y="0"/>
                    </a:moveTo>
                    <a:lnTo>
                      <a:pt x="17" y="0"/>
                    </a:lnTo>
                    <a:lnTo>
                      <a:pt x="17" y="0"/>
                    </a:lnTo>
                    <a:lnTo>
                      <a:pt x="11" y="1"/>
                    </a:lnTo>
                    <a:lnTo>
                      <a:pt x="6" y="4"/>
                    </a:lnTo>
                    <a:lnTo>
                      <a:pt x="1" y="8"/>
                    </a:lnTo>
                    <a:lnTo>
                      <a:pt x="0" y="11"/>
                    </a:lnTo>
                    <a:lnTo>
                      <a:pt x="0" y="13"/>
                    </a:lnTo>
                    <a:lnTo>
                      <a:pt x="0" y="259"/>
                    </a:lnTo>
                    <a:lnTo>
                      <a:pt x="0" y="259"/>
                    </a:lnTo>
                    <a:lnTo>
                      <a:pt x="0" y="262"/>
                    </a:lnTo>
                    <a:lnTo>
                      <a:pt x="1" y="264"/>
                    </a:lnTo>
                    <a:lnTo>
                      <a:pt x="6" y="269"/>
                    </a:lnTo>
                    <a:lnTo>
                      <a:pt x="11" y="271"/>
                    </a:lnTo>
                    <a:lnTo>
                      <a:pt x="17" y="274"/>
                    </a:lnTo>
                    <a:lnTo>
                      <a:pt x="375" y="274"/>
                    </a:lnTo>
                    <a:lnTo>
                      <a:pt x="375" y="274"/>
                    </a:lnTo>
                    <a:lnTo>
                      <a:pt x="381" y="271"/>
                    </a:lnTo>
                    <a:lnTo>
                      <a:pt x="386" y="269"/>
                    </a:lnTo>
                    <a:lnTo>
                      <a:pt x="390" y="264"/>
                    </a:lnTo>
                    <a:lnTo>
                      <a:pt x="391" y="262"/>
                    </a:lnTo>
                    <a:lnTo>
                      <a:pt x="391" y="259"/>
                    </a:lnTo>
                    <a:lnTo>
                      <a:pt x="391" y="13"/>
                    </a:lnTo>
                    <a:lnTo>
                      <a:pt x="391" y="13"/>
                    </a:lnTo>
                    <a:lnTo>
                      <a:pt x="391" y="11"/>
                    </a:lnTo>
                    <a:lnTo>
                      <a:pt x="390" y="8"/>
                    </a:lnTo>
                    <a:lnTo>
                      <a:pt x="386" y="4"/>
                    </a:lnTo>
                    <a:lnTo>
                      <a:pt x="381" y="1"/>
                    </a:lnTo>
                    <a:lnTo>
                      <a:pt x="375" y="0"/>
                    </a:lnTo>
                    <a:lnTo>
                      <a:pt x="375" y="0"/>
                    </a:lnTo>
                    <a:close/>
                    <a:moveTo>
                      <a:pt x="369" y="246"/>
                    </a:moveTo>
                    <a:lnTo>
                      <a:pt x="369" y="246"/>
                    </a:lnTo>
                    <a:lnTo>
                      <a:pt x="368" y="249"/>
                    </a:lnTo>
                    <a:lnTo>
                      <a:pt x="366" y="252"/>
                    </a:lnTo>
                    <a:lnTo>
                      <a:pt x="362" y="254"/>
                    </a:lnTo>
                    <a:lnTo>
                      <a:pt x="358" y="255"/>
                    </a:lnTo>
                    <a:lnTo>
                      <a:pt x="33" y="255"/>
                    </a:lnTo>
                    <a:lnTo>
                      <a:pt x="33" y="255"/>
                    </a:lnTo>
                    <a:lnTo>
                      <a:pt x="29" y="254"/>
                    </a:lnTo>
                    <a:lnTo>
                      <a:pt x="26" y="252"/>
                    </a:lnTo>
                    <a:lnTo>
                      <a:pt x="23" y="249"/>
                    </a:lnTo>
                    <a:lnTo>
                      <a:pt x="22" y="246"/>
                    </a:lnTo>
                    <a:lnTo>
                      <a:pt x="22" y="27"/>
                    </a:lnTo>
                    <a:lnTo>
                      <a:pt x="22" y="27"/>
                    </a:lnTo>
                    <a:lnTo>
                      <a:pt x="23" y="23"/>
                    </a:lnTo>
                    <a:lnTo>
                      <a:pt x="26" y="20"/>
                    </a:lnTo>
                    <a:lnTo>
                      <a:pt x="29" y="18"/>
                    </a:lnTo>
                    <a:lnTo>
                      <a:pt x="33" y="18"/>
                    </a:lnTo>
                    <a:lnTo>
                      <a:pt x="358" y="18"/>
                    </a:lnTo>
                    <a:lnTo>
                      <a:pt x="358" y="18"/>
                    </a:lnTo>
                    <a:lnTo>
                      <a:pt x="362" y="18"/>
                    </a:lnTo>
                    <a:lnTo>
                      <a:pt x="366" y="20"/>
                    </a:lnTo>
                    <a:lnTo>
                      <a:pt x="368" y="23"/>
                    </a:lnTo>
                    <a:lnTo>
                      <a:pt x="369" y="27"/>
                    </a:lnTo>
                    <a:lnTo>
                      <a:pt x="369" y="2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77686" tIns="238844" rIns="477686" bIns="238844" numCol="1" anchor="t" anchorCtr="0" compatLnSpc="1">
                <a:prstTxWarp prst="textNoShape">
                  <a:avLst/>
                </a:prstTxWarp>
              </a:bodyPr>
              <a:lstStyle/>
              <a:p>
                <a:pPr defTabSz="4777489">
                  <a:defRPr/>
                </a:pPr>
                <a:endParaRPr lang="zh-CN" altLang="en-US" sz="1998" kern="0">
                  <a:solidFill>
                    <a:srgbClr val="1D1D1A"/>
                  </a:solidFill>
                  <a:latin typeface="+mj-lt"/>
                  <a:ea typeface="微软雅黑" panose="020B0503020204020204" pitchFamily="34" charset="-122"/>
                  <a:cs typeface="Arial" panose="020B0604020202020204" pitchFamily="34" charset="0"/>
                </a:endParaRPr>
              </a:p>
            </p:txBody>
          </p:sp>
          <p:sp>
            <p:nvSpPr>
              <p:cNvPr id="110" name="Freeform 468">
                <a:extLst>
                  <a:ext uri="{FF2B5EF4-FFF2-40B4-BE49-F238E27FC236}">
                    <a16:creationId xmlns:a16="http://schemas.microsoft.com/office/drawing/2014/main" id="{C8514B77-BA39-CB7E-BA16-F0D8492838EE}"/>
                  </a:ext>
                </a:extLst>
              </p:cNvPr>
              <p:cNvSpPr>
                <a:spLocks noEditPoints="1"/>
              </p:cNvSpPr>
              <p:nvPr/>
            </p:nvSpPr>
            <p:spPr bwMode="auto">
              <a:xfrm>
                <a:off x="16746538" y="-679450"/>
                <a:ext cx="230187" cy="231775"/>
              </a:xfrm>
              <a:custGeom>
                <a:avLst/>
                <a:gdLst>
                  <a:gd name="T0" fmla="*/ 78 w 145"/>
                  <a:gd name="T1" fmla="*/ 35 h 146"/>
                  <a:gd name="T2" fmla="*/ 66 w 145"/>
                  <a:gd name="T3" fmla="*/ 39 h 146"/>
                  <a:gd name="T4" fmla="*/ 36 w 145"/>
                  <a:gd name="T5" fmla="*/ 83 h 146"/>
                  <a:gd name="T6" fmla="*/ 37 w 145"/>
                  <a:gd name="T7" fmla="*/ 88 h 146"/>
                  <a:gd name="T8" fmla="*/ 55 w 145"/>
                  <a:gd name="T9" fmla="*/ 90 h 146"/>
                  <a:gd name="T10" fmla="*/ 90 w 145"/>
                  <a:gd name="T11" fmla="*/ 90 h 146"/>
                  <a:gd name="T12" fmla="*/ 106 w 145"/>
                  <a:gd name="T13" fmla="*/ 89 h 146"/>
                  <a:gd name="T14" fmla="*/ 110 w 145"/>
                  <a:gd name="T15" fmla="*/ 85 h 146"/>
                  <a:gd name="T16" fmla="*/ 82 w 145"/>
                  <a:gd name="T17" fmla="*/ 39 h 146"/>
                  <a:gd name="T18" fmla="*/ 65 w 145"/>
                  <a:gd name="T19" fmla="*/ 2 h 146"/>
                  <a:gd name="T20" fmla="*/ 45 w 145"/>
                  <a:gd name="T21" fmla="*/ 7 h 146"/>
                  <a:gd name="T22" fmla="*/ 27 w 145"/>
                  <a:gd name="T23" fmla="*/ 18 h 146"/>
                  <a:gd name="T24" fmla="*/ 13 w 145"/>
                  <a:gd name="T25" fmla="*/ 32 h 146"/>
                  <a:gd name="T26" fmla="*/ 3 w 145"/>
                  <a:gd name="T27" fmla="*/ 52 h 146"/>
                  <a:gd name="T28" fmla="*/ 0 w 145"/>
                  <a:gd name="T29" fmla="*/ 73 h 146"/>
                  <a:gd name="T30" fmla="*/ 1 w 145"/>
                  <a:gd name="T31" fmla="*/ 88 h 146"/>
                  <a:gd name="T32" fmla="*/ 9 w 145"/>
                  <a:gd name="T33" fmla="*/ 108 h 146"/>
                  <a:gd name="T34" fmla="*/ 21 w 145"/>
                  <a:gd name="T35" fmla="*/ 124 h 146"/>
                  <a:gd name="T36" fmla="*/ 38 w 145"/>
                  <a:gd name="T37" fmla="*/ 137 h 146"/>
                  <a:gd name="T38" fmla="*/ 58 w 145"/>
                  <a:gd name="T39" fmla="*/ 144 h 146"/>
                  <a:gd name="T40" fmla="*/ 73 w 145"/>
                  <a:gd name="T41" fmla="*/ 146 h 146"/>
                  <a:gd name="T42" fmla="*/ 94 w 145"/>
                  <a:gd name="T43" fmla="*/ 142 h 146"/>
                  <a:gd name="T44" fmla="*/ 113 w 145"/>
                  <a:gd name="T45" fmla="*/ 134 h 146"/>
                  <a:gd name="T46" fmla="*/ 129 w 145"/>
                  <a:gd name="T47" fmla="*/ 120 h 146"/>
                  <a:gd name="T48" fmla="*/ 140 w 145"/>
                  <a:gd name="T49" fmla="*/ 102 h 146"/>
                  <a:gd name="T50" fmla="*/ 145 w 145"/>
                  <a:gd name="T51" fmla="*/ 80 h 146"/>
                  <a:gd name="T52" fmla="*/ 145 w 145"/>
                  <a:gd name="T53" fmla="*/ 66 h 146"/>
                  <a:gd name="T54" fmla="*/ 140 w 145"/>
                  <a:gd name="T55" fmla="*/ 45 h 146"/>
                  <a:gd name="T56" fmla="*/ 129 w 145"/>
                  <a:gd name="T57" fmla="*/ 27 h 146"/>
                  <a:gd name="T58" fmla="*/ 113 w 145"/>
                  <a:gd name="T59" fmla="*/ 13 h 146"/>
                  <a:gd name="T60" fmla="*/ 94 w 145"/>
                  <a:gd name="T61" fmla="*/ 4 h 146"/>
                  <a:gd name="T62" fmla="*/ 73 w 145"/>
                  <a:gd name="T63" fmla="*/ 0 h 146"/>
                  <a:gd name="T64" fmla="*/ 73 w 145"/>
                  <a:gd name="T65" fmla="*/ 136 h 146"/>
                  <a:gd name="T66" fmla="*/ 48 w 145"/>
                  <a:gd name="T67" fmla="*/ 131 h 146"/>
                  <a:gd name="T68" fmla="*/ 20 w 145"/>
                  <a:gd name="T69" fmla="*/ 108 h 146"/>
                  <a:gd name="T70" fmla="*/ 11 w 145"/>
                  <a:gd name="T71" fmla="*/ 79 h 146"/>
                  <a:gd name="T72" fmla="*/ 11 w 145"/>
                  <a:gd name="T73" fmla="*/ 67 h 146"/>
                  <a:gd name="T74" fmla="*/ 20 w 145"/>
                  <a:gd name="T75" fmla="*/ 38 h 146"/>
                  <a:gd name="T76" fmla="*/ 48 w 145"/>
                  <a:gd name="T77" fmla="*/ 15 h 146"/>
                  <a:gd name="T78" fmla="*/ 73 w 145"/>
                  <a:gd name="T79" fmla="*/ 10 h 146"/>
                  <a:gd name="T80" fmla="*/ 85 w 145"/>
                  <a:gd name="T81" fmla="*/ 12 h 146"/>
                  <a:gd name="T82" fmla="*/ 117 w 145"/>
                  <a:gd name="T83" fmla="*/ 29 h 146"/>
                  <a:gd name="T84" fmla="*/ 134 w 145"/>
                  <a:gd name="T85" fmla="*/ 60 h 146"/>
                  <a:gd name="T86" fmla="*/ 135 w 145"/>
                  <a:gd name="T87" fmla="*/ 73 h 146"/>
                  <a:gd name="T88" fmla="*/ 130 w 145"/>
                  <a:gd name="T89" fmla="*/ 98 h 146"/>
                  <a:gd name="T90" fmla="*/ 108 w 145"/>
                  <a:gd name="T91" fmla="*/ 125 h 146"/>
                  <a:gd name="T92" fmla="*/ 79 w 145"/>
                  <a:gd name="T93" fmla="*/ 1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5" h="146">
                    <a:moveTo>
                      <a:pt x="82" y="39"/>
                    </a:moveTo>
                    <a:lnTo>
                      <a:pt x="82" y="39"/>
                    </a:lnTo>
                    <a:lnTo>
                      <a:pt x="78" y="35"/>
                    </a:lnTo>
                    <a:lnTo>
                      <a:pt x="74" y="34"/>
                    </a:lnTo>
                    <a:lnTo>
                      <a:pt x="69" y="35"/>
                    </a:lnTo>
                    <a:lnTo>
                      <a:pt x="66" y="39"/>
                    </a:lnTo>
                    <a:lnTo>
                      <a:pt x="38" y="78"/>
                    </a:lnTo>
                    <a:lnTo>
                      <a:pt x="38" y="78"/>
                    </a:lnTo>
                    <a:lnTo>
                      <a:pt x="36" y="83"/>
                    </a:lnTo>
                    <a:lnTo>
                      <a:pt x="36" y="85"/>
                    </a:lnTo>
                    <a:lnTo>
                      <a:pt x="36" y="87"/>
                    </a:lnTo>
                    <a:lnTo>
                      <a:pt x="37" y="88"/>
                    </a:lnTo>
                    <a:lnTo>
                      <a:pt x="39" y="89"/>
                    </a:lnTo>
                    <a:lnTo>
                      <a:pt x="44" y="90"/>
                    </a:lnTo>
                    <a:lnTo>
                      <a:pt x="55" y="90"/>
                    </a:lnTo>
                    <a:lnTo>
                      <a:pt x="55" y="112"/>
                    </a:lnTo>
                    <a:lnTo>
                      <a:pt x="90" y="112"/>
                    </a:lnTo>
                    <a:lnTo>
                      <a:pt x="90" y="90"/>
                    </a:lnTo>
                    <a:lnTo>
                      <a:pt x="101" y="90"/>
                    </a:lnTo>
                    <a:lnTo>
                      <a:pt x="101" y="90"/>
                    </a:lnTo>
                    <a:lnTo>
                      <a:pt x="106" y="89"/>
                    </a:lnTo>
                    <a:lnTo>
                      <a:pt x="108" y="88"/>
                    </a:lnTo>
                    <a:lnTo>
                      <a:pt x="109" y="86"/>
                    </a:lnTo>
                    <a:lnTo>
                      <a:pt x="110" y="85"/>
                    </a:lnTo>
                    <a:lnTo>
                      <a:pt x="110" y="83"/>
                    </a:lnTo>
                    <a:lnTo>
                      <a:pt x="108" y="77"/>
                    </a:lnTo>
                    <a:lnTo>
                      <a:pt x="82" y="39"/>
                    </a:lnTo>
                    <a:close/>
                    <a:moveTo>
                      <a:pt x="73" y="0"/>
                    </a:moveTo>
                    <a:lnTo>
                      <a:pt x="73" y="0"/>
                    </a:lnTo>
                    <a:lnTo>
                      <a:pt x="65" y="2"/>
                    </a:lnTo>
                    <a:lnTo>
                      <a:pt x="58" y="3"/>
                    </a:lnTo>
                    <a:lnTo>
                      <a:pt x="51" y="4"/>
                    </a:lnTo>
                    <a:lnTo>
                      <a:pt x="45" y="7"/>
                    </a:lnTo>
                    <a:lnTo>
                      <a:pt x="38" y="9"/>
                    </a:lnTo>
                    <a:lnTo>
                      <a:pt x="32" y="13"/>
                    </a:lnTo>
                    <a:lnTo>
                      <a:pt x="27" y="18"/>
                    </a:lnTo>
                    <a:lnTo>
                      <a:pt x="21" y="22"/>
                    </a:lnTo>
                    <a:lnTo>
                      <a:pt x="17" y="27"/>
                    </a:lnTo>
                    <a:lnTo>
                      <a:pt x="13" y="32"/>
                    </a:lnTo>
                    <a:lnTo>
                      <a:pt x="9" y="39"/>
                    </a:lnTo>
                    <a:lnTo>
                      <a:pt x="5" y="45"/>
                    </a:lnTo>
                    <a:lnTo>
                      <a:pt x="3" y="52"/>
                    </a:lnTo>
                    <a:lnTo>
                      <a:pt x="1" y="59"/>
                    </a:lnTo>
                    <a:lnTo>
                      <a:pt x="0" y="66"/>
                    </a:lnTo>
                    <a:lnTo>
                      <a:pt x="0" y="73"/>
                    </a:lnTo>
                    <a:lnTo>
                      <a:pt x="0" y="73"/>
                    </a:lnTo>
                    <a:lnTo>
                      <a:pt x="0" y="80"/>
                    </a:lnTo>
                    <a:lnTo>
                      <a:pt x="1" y="88"/>
                    </a:lnTo>
                    <a:lnTo>
                      <a:pt x="3" y="95"/>
                    </a:lnTo>
                    <a:lnTo>
                      <a:pt x="5" y="102"/>
                    </a:lnTo>
                    <a:lnTo>
                      <a:pt x="9" y="108"/>
                    </a:lnTo>
                    <a:lnTo>
                      <a:pt x="13" y="114"/>
                    </a:lnTo>
                    <a:lnTo>
                      <a:pt x="17" y="120"/>
                    </a:lnTo>
                    <a:lnTo>
                      <a:pt x="21" y="124"/>
                    </a:lnTo>
                    <a:lnTo>
                      <a:pt x="27" y="130"/>
                    </a:lnTo>
                    <a:lnTo>
                      <a:pt x="32" y="134"/>
                    </a:lnTo>
                    <a:lnTo>
                      <a:pt x="38" y="137"/>
                    </a:lnTo>
                    <a:lnTo>
                      <a:pt x="45" y="140"/>
                    </a:lnTo>
                    <a:lnTo>
                      <a:pt x="51" y="142"/>
                    </a:lnTo>
                    <a:lnTo>
                      <a:pt x="58" y="144"/>
                    </a:lnTo>
                    <a:lnTo>
                      <a:pt x="65" y="146"/>
                    </a:lnTo>
                    <a:lnTo>
                      <a:pt x="73" y="146"/>
                    </a:lnTo>
                    <a:lnTo>
                      <a:pt x="73" y="146"/>
                    </a:lnTo>
                    <a:lnTo>
                      <a:pt x="80" y="146"/>
                    </a:lnTo>
                    <a:lnTo>
                      <a:pt x="87" y="144"/>
                    </a:lnTo>
                    <a:lnTo>
                      <a:pt x="94" y="142"/>
                    </a:lnTo>
                    <a:lnTo>
                      <a:pt x="101" y="140"/>
                    </a:lnTo>
                    <a:lnTo>
                      <a:pt x="108" y="137"/>
                    </a:lnTo>
                    <a:lnTo>
                      <a:pt x="113" y="134"/>
                    </a:lnTo>
                    <a:lnTo>
                      <a:pt x="119" y="130"/>
                    </a:lnTo>
                    <a:lnTo>
                      <a:pt x="124" y="124"/>
                    </a:lnTo>
                    <a:lnTo>
                      <a:pt x="129" y="120"/>
                    </a:lnTo>
                    <a:lnTo>
                      <a:pt x="133" y="114"/>
                    </a:lnTo>
                    <a:lnTo>
                      <a:pt x="136" y="108"/>
                    </a:lnTo>
                    <a:lnTo>
                      <a:pt x="140" y="102"/>
                    </a:lnTo>
                    <a:lnTo>
                      <a:pt x="142" y="95"/>
                    </a:lnTo>
                    <a:lnTo>
                      <a:pt x="144" y="88"/>
                    </a:lnTo>
                    <a:lnTo>
                      <a:pt x="145" y="80"/>
                    </a:lnTo>
                    <a:lnTo>
                      <a:pt x="145" y="73"/>
                    </a:lnTo>
                    <a:lnTo>
                      <a:pt x="145" y="73"/>
                    </a:lnTo>
                    <a:lnTo>
                      <a:pt x="145" y="66"/>
                    </a:lnTo>
                    <a:lnTo>
                      <a:pt x="144" y="59"/>
                    </a:lnTo>
                    <a:lnTo>
                      <a:pt x="142" y="52"/>
                    </a:lnTo>
                    <a:lnTo>
                      <a:pt x="140" y="45"/>
                    </a:lnTo>
                    <a:lnTo>
                      <a:pt x="136" y="39"/>
                    </a:lnTo>
                    <a:lnTo>
                      <a:pt x="133" y="32"/>
                    </a:lnTo>
                    <a:lnTo>
                      <a:pt x="129" y="27"/>
                    </a:lnTo>
                    <a:lnTo>
                      <a:pt x="124" y="22"/>
                    </a:lnTo>
                    <a:lnTo>
                      <a:pt x="119" y="18"/>
                    </a:lnTo>
                    <a:lnTo>
                      <a:pt x="113" y="13"/>
                    </a:lnTo>
                    <a:lnTo>
                      <a:pt x="108" y="9"/>
                    </a:lnTo>
                    <a:lnTo>
                      <a:pt x="101" y="7"/>
                    </a:lnTo>
                    <a:lnTo>
                      <a:pt x="94" y="4"/>
                    </a:lnTo>
                    <a:lnTo>
                      <a:pt x="87" y="3"/>
                    </a:lnTo>
                    <a:lnTo>
                      <a:pt x="80" y="2"/>
                    </a:lnTo>
                    <a:lnTo>
                      <a:pt x="73" y="0"/>
                    </a:lnTo>
                    <a:lnTo>
                      <a:pt x="73" y="0"/>
                    </a:lnTo>
                    <a:close/>
                    <a:moveTo>
                      <a:pt x="73" y="136"/>
                    </a:moveTo>
                    <a:lnTo>
                      <a:pt x="73" y="136"/>
                    </a:lnTo>
                    <a:lnTo>
                      <a:pt x="66" y="136"/>
                    </a:lnTo>
                    <a:lnTo>
                      <a:pt x="60" y="135"/>
                    </a:lnTo>
                    <a:lnTo>
                      <a:pt x="48" y="131"/>
                    </a:lnTo>
                    <a:lnTo>
                      <a:pt x="37" y="125"/>
                    </a:lnTo>
                    <a:lnTo>
                      <a:pt x="29" y="118"/>
                    </a:lnTo>
                    <a:lnTo>
                      <a:pt x="20" y="108"/>
                    </a:lnTo>
                    <a:lnTo>
                      <a:pt x="15" y="98"/>
                    </a:lnTo>
                    <a:lnTo>
                      <a:pt x="12" y="86"/>
                    </a:lnTo>
                    <a:lnTo>
                      <a:pt x="11" y="79"/>
                    </a:lnTo>
                    <a:lnTo>
                      <a:pt x="10" y="73"/>
                    </a:lnTo>
                    <a:lnTo>
                      <a:pt x="10" y="73"/>
                    </a:lnTo>
                    <a:lnTo>
                      <a:pt x="11" y="67"/>
                    </a:lnTo>
                    <a:lnTo>
                      <a:pt x="12" y="60"/>
                    </a:lnTo>
                    <a:lnTo>
                      <a:pt x="15" y="48"/>
                    </a:lnTo>
                    <a:lnTo>
                      <a:pt x="20" y="38"/>
                    </a:lnTo>
                    <a:lnTo>
                      <a:pt x="29" y="29"/>
                    </a:lnTo>
                    <a:lnTo>
                      <a:pt x="37" y="22"/>
                    </a:lnTo>
                    <a:lnTo>
                      <a:pt x="48" y="15"/>
                    </a:lnTo>
                    <a:lnTo>
                      <a:pt x="60" y="12"/>
                    </a:lnTo>
                    <a:lnTo>
                      <a:pt x="66" y="11"/>
                    </a:lnTo>
                    <a:lnTo>
                      <a:pt x="73" y="10"/>
                    </a:lnTo>
                    <a:lnTo>
                      <a:pt x="73" y="10"/>
                    </a:lnTo>
                    <a:lnTo>
                      <a:pt x="79" y="11"/>
                    </a:lnTo>
                    <a:lnTo>
                      <a:pt x="85" y="12"/>
                    </a:lnTo>
                    <a:lnTo>
                      <a:pt x="97" y="15"/>
                    </a:lnTo>
                    <a:lnTo>
                      <a:pt x="108" y="22"/>
                    </a:lnTo>
                    <a:lnTo>
                      <a:pt x="117" y="29"/>
                    </a:lnTo>
                    <a:lnTo>
                      <a:pt x="125" y="38"/>
                    </a:lnTo>
                    <a:lnTo>
                      <a:pt x="130" y="48"/>
                    </a:lnTo>
                    <a:lnTo>
                      <a:pt x="134" y="60"/>
                    </a:lnTo>
                    <a:lnTo>
                      <a:pt x="135" y="67"/>
                    </a:lnTo>
                    <a:lnTo>
                      <a:pt x="135" y="73"/>
                    </a:lnTo>
                    <a:lnTo>
                      <a:pt x="135" y="73"/>
                    </a:lnTo>
                    <a:lnTo>
                      <a:pt x="135" y="79"/>
                    </a:lnTo>
                    <a:lnTo>
                      <a:pt x="134" y="86"/>
                    </a:lnTo>
                    <a:lnTo>
                      <a:pt x="130" y="98"/>
                    </a:lnTo>
                    <a:lnTo>
                      <a:pt x="125" y="108"/>
                    </a:lnTo>
                    <a:lnTo>
                      <a:pt x="117" y="118"/>
                    </a:lnTo>
                    <a:lnTo>
                      <a:pt x="108" y="125"/>
                    </a:lnTo>
                    <a:lnTo>
                      <a:pt x="97" y="131"/>
                    </a:lnTo>
                    <a:lnTo>
                      <a:pt x="85" y="135"/>
                    </a:lnTo>
                    <a:lnTo>
                      <a:pt x="79" y="136"/>
                    </a:lnTo>
                    <a:lnTo>
                      <a:pt x="73" y="136"/>
                    </a:lnTo>
                    <a:lnTo>
                      <a:pt x="73" y="1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77686" tIns="238844" rIns="477686" bIns="238844" numCol="1" anchor="t" anchorCtr="0" compatLnSpc="1">
                <a:prstTxWarp prst="textNoShape">
                  <a:avLst/>
                </a:prstTxWarp>
              </a:bodyPr>
              <a:lstStyle/>
              <a:p>
                <a:pPr defTabSz="4777489">
                  <a:defRPr/>
                </a:pPr>
                <a:endParaRPr lang="zh-CN" altLang="en-US" sz="1998" kern="0">
                  <a:solidFill>
                    <a:srgbClr val="1D1D1A"/>
                  </a:solidFill>
                  <a:latin typeface="+mj-lt"/>
                  <a:ea typeface="微软雅黑" panose="020B0503020204020204" pitchFamily="34" charset="-122"/>
                  <a:cs typeface="Arial" panose="020B0604020202020204" pitchFamily="34" charset="0"/>
                </a:endParaRPr>
              </a:p>
            </p:txBody>
          </p:sp>
        </p:grpSp>
        <p:sp>
          <p:nvSpPr>
            <p:cNvPr id="65" name="矩形 316">
              <a:extLst>
                <a:ext uri="{FF2B5EF4-FFF2-40B4-BE49-F238E27FC236}">
                  <a16:creationId xmlns:a16="http://schemas.microsoft.com/office/drawing/2014/main" id="{1E9D37E7-A0A9-0DFD-D4A6-C9D116E00E46}"/>
                </a:ext>
              </a:extLst>
            </p:cNvPr>
            <p:cNvSpPr/>
            <p:nvPr/>
          </p:nvSpPr>
          <p:spPr>
            <a:xfrm>
              <a:off x="9098628" y="1172021"/>
              <a:ext cx="2154788" cy="490706"/>
            </a:xfrm>
            <a:prstGeom prst="rect">
              <a:avLst/>
            </a:prstGeom>
            <a:solidFill>
              <a:srgbClr val="FFFFFF"/>
            </a:solidFill>
          </p:spPr>
          <p:txBody>
            <a:bodyPr vert="horz" wrap="square" lIns="0" tIns="0" rIns="0" bIns="0" anchor="ctr" anchorCtr="0">
              <a:noAutofit/>
            </a:bodyPr>
            <a:lstStyle/>
            <a:p>
              <a:pPr algn="ctr" defTabSz="913668" fontAlgn="base">
                <a:lnSpc>
                  <a:spcPct val="120000"/>
                </a:lnSpc>
                <a:spcBef>
                  <a:spcPts val="600"/>
                </a:spcBef>
                <a:spcAft>
                  <a:spcPct val="0"/>
                </a:spcAft>
                <a:defRPr/>
              </a:pPr>
              <a:r>
                <a:rPr lang="en-US" altLang="zh-CN" sz="1399" kern="0" dirty="0">
                  <a:solidFill>
                    <a:srgbClr val="1D1D1A"/>
                  </a:solidFill>
                  <a:latin typeface="+mj-lt"/>
                  <a:ea typeface="微软雅黑" panose="020B0503020204020204" pitchFamily="34" charset="-122"/>
                  <a:cs typeface="Arial" panose="020B0604020202020204" pitchFamily="34" charset="0"/>
                </a:rPr>
                <a:t>Device/Machine</a:t>
              </a:r>
              <a:endParaRPr lang="zh-CN" altLang="en-US" sz="1399" kern="0" dirty="0">
                <a:solidFill>
                  <a:srgbClr val="1D1D1A"/>
                </a:solidFill>
                <a:latin typeface="+mj-lt"/>
                <a:ea typeface="微软雅黑" panose="020B0503020204020204" pitchFamily="34" charset="-122"/>
                <a:cs typeface="Arial" panose="020B0604020202020204" pitchFamily="34" charset="0"/>
              </a:endParaRPr>
            </a:p>
          </p:txBody>
        </p:sp>
        <p:sp>
          <p:nvSpPr>
            <p:cNvPr id="66" name="矩形 317">
              <a:extLst>
                <a:ext uri="{FF2B5EF4-FFF2-40B4-BE49-F238E27FC236}">
                  <a16:creationId xmlns:a16="http://schemas.microsoft.com/office/drawing/2014/main" id="{CB837ED6-EC20-BDB1-073D-62C70D3042F3}"/>
                </a:ext>
              </a:extLst>
            </p:cNvPr>
            <p:cNvSpPr/>
            <p:nvPr/>
          </p:nvSpPr>
          <p:spPr>
            <a:xfrm>
              <a:off x="6314504" y="1173207"/>
              <a:ext cx="2433757" cy="490706"/>
            </a:xfrm>
            <a:prstGeom prst="rect">
              <a:avLst/>
            </a:prstGeom>
            <a:solidFill>
              <a:srgbClr val="FFFFFF"/>
            </a:solidFill>
          </p:spPr>
          <p:txBody>
            <a:bodyPr vert="horz" wrap="square" lIns="0" tIns="0" rIns="0" bIns="0" anchor="ctr" anchorCtr="0">
              <a:noAutofit/>
            </a:bodyPr>
            <a:lstStyle/>
            <a:p>
              <a:pPr algn="ctr" defTabSz="913668" fontAlgn="base">
                <a:lnSpc>
                  <a:spcPct val="120000"/>
                </a:lnSpc>
                <a:spcBef>
                  <a:spcPts val="600"/>
                </a:spcBef>
                <a:spcAft>
                  <a:spcPct val="0"/>
                </a:spcAft>
                <a:defRPr/>
              </a:pPr>
              <a:r>
                <a:rPr lang="en-US" altLang="zh-CN" sz="1399" kern="0" dirty="0">
                  <a:solidFill>
                    <a:srgbClr val="1D1D1A"/>
                  </a:solidFill>
                  <a:latin typeface="+mj-lt"/>
                  <a:ea typeface="微软雅黑" panose="020B0503020204020204" pitchFamily="34" charset="-122"/>
                  <a:cs typeface="Arial" panose="020B0604020202020204" pitchFamily="34" charset="0"/>
                </a:rPr>
                <a:t>Campus/Verticals</a:t>
              </a:r>
              <a:endParaRPr lang="zh-CN" altLang="en-US" sz="1399" kern="0" dirty="0">
                <a:solidFill>
                  <a:srgbClr val="1D1D1A"/>
                </a:solidFill>
                <a:latin typeface="+mj-lt"/>
                <a:ea typeface="微软雅黑" panose="020B0503020204020204" pitchFamily="34" charset="-122"/>
                <a:cs typeface="Arial" panose="020B0604020202020204" pitchFamily="34" charset="0"/>
              </a:endParaRPr>
            </a:p>
          </p:txBody>
        </p:sp>
        <p:sp>
          <p:nvSpPr>
            <p:cNvPr id="67" name="矩形 318">
              <a:extLst>
                <a:ext uri="{FF2B5EF4-FFF2-40B4-BE49-F238E27FC236}">
                  <a16:creationId xmlns:a16="http://schemas.microsoft.com/office/drawing/2014/main" id="{C0071BC6-22B8-47E1-F80E-88DDA13B1868}"/>
                </a:ext>
              </a:extLst>
            </p:cNvPr>
            <p:cNvSpPr/>
            <p:nvPr/>
          </p:nvSpPr>
          <p:spPr>
            <a:xfrm>
              <a:off x="3724723" y="1171093"/>
              <a:ext cx="2154788" cy="490706"/>
            </a:xfrm>
            <a:prstGeom prst="rect">
              <a:avLst/>
            </a:prstGeom>
            <a:solidFill>
              <a:srgbClr val="FFFFFF"/>
            </a:solidFill>
          </p:spPr>
          <p:txBody>
            <a:bodyPr vert="horz" wrap="square" lIns="0" tIns="0" rIns="0" bIns="0" anchor="ctr" anchorCtr="0">
              <a:noAutofit/>
            </a:bodyPr>
            <a:lstStyle/>
            <a:p>
              <a:pPr algn="ctr" defTabSz="913668" fontAlgn="base">
                <a:lnSpc>
                  <a:spcPct val="120000"/>
                </a:lnSpc>
                <a:spcBef>
                  <a:spcPts val="600"/>
                </a:spcBef>
                <a:spcAft>
                  <a:spcPct val="0"/>
                </a:spcAft>
                <a:defRPr/>
              </a:pPr>
              <a:r>
                <a:rPr lang="en-US" altLang="zh-CN" sz="1399" kern="0" dirty="0">
                  <a:solidFill>
                    <a:srgbClr val="1D1D1A"/>
                  </a:solidFill>
                  <a:latin typeface="+mj-lt"/>
                  <a:ea typeface="微软雅黑" panose="020B0503020204020204" pitchFamily="34" charset="-122"/>
                  <a:cs typeface="Arial" panose="020B0604020202020204" pitchFamily="34" charset="0"/>
                </a:rPr>
                <a:t>Home/Business</a:t>
              </a:r>
              <a:endParaRPr lang="zh-CN" altLang="en-US" sz="1399" kern="0" dirty="0">
                <a:solidFill>
                  <a:srgbClr val="1D1D1A"/>
                </a:solidFill>
                <a:latin typeface="+mj-lt"/>
                <a:ea typeface="微软雅黑" panose="020B0503020204020204" pitchFamily="34" charset="-122"/>
                <a:cs typeface="Arial" panose="020B0604020202020204" pitchFamily="34" charset="0"/>
              </a:endParaRPr>
            </a:p>
          </p:txBody>
        </p:sp>
        <p:sp>
          <p:nvSpPr>
            <p:cNvPr id="68" name="矩形 319">
              <a:extLst>
                <a:ext uri="{FF2B5EF4-FFF2-40B4-BE49-F238E27FC236}">
                  <a16:creationId xmlns:a16="http://schemas.microsoft.com/office/drawing/2014/main" id="{68A1AF75-27D6-1B06-8082-CBB830BF7C3C}"/>
                </a:ext>
              </a:extLst>
            </p:cNvPr>
            <p:cNvSpPr/>
            <p:nvPr/>
          </p:nvSpPr>
          <p:spPr>
            <a:xfrm>
              <a:off x="1126701" y="1145480"/>
              <a:ext cx="2343149" cy="490706"/>
            </a:xfrm>
            <a:prstGeom prst="rect">
              <a:avLst/>
            </a:prstGeom>
            <a:solidFill>
              <a:srgbClr val="FFFFFF"/>
            </a:solidFill>
          </p:spPr>
          <p:txBody>
            <a:bodyPr vert="horz" wrap="square" lIns="0" tIns="0" rIns="0" bIns="0" anchor="ctr" anchorCtr="0">
              <a:noAutofit/>
            </a:bodyPr>
            <a:lstStyle/>
            <a:p>
              <a:pPr algn="ctr" defTabSz="913668" fontAlgn="base">
                <a:lnSpc>
                  <a:spcPct val="120000"/>
                </a:lnSpc>
                <a:spcBef>
                  <a:spcPts val="600"/>
                </a:spcBef>
                <a:spcAft>
                  <a:spcPct val="0"/>
                </a:spcAft>
                <a:defRPr/>
              </a:pPr>
              <a:r>
                <a:rPr lang="en-US" altLang="zh-CN" sz="1399" kern="0" dirty="0">
                  <a:solidFill>
                    <a:srgbClr val="1D1D1A"/>
                  </a:solidFill>
                  <a:latin typeface="+mj-lt"/>
                  <a:ea typeface="微软雅黑" panose="020B0503020204020204" pitchFamily="34" charset="-122"/>
                  <a:cs typeface="Arial" panose="020B0604020202020204" pitchFamily="34" charset="0"/>
                </a:rPr>
                <a:t>Data Center (Core, Backbone, Metro, etc.)</a:t>
              </a:r>
              <a:endParaRPr lang="zh-CN" altLang="en-US" sz="1399" kern="0" dirty="0">
                <a:solidFill>
                  <a:srgbClr val="1D1D1A"/>
                </a:solidFill>
                <a:latin typeface="+mj-lt"/>
                <a:ea typeface="微软雅黑" panose="020B0503020204020204" pitchFamily="34" charset="-122"/>
                <a:cs typeface="Arial" panose="020B0604020202020204" pitchFamily="34" charset="0"/>
              </a:endParaRPr>
            </a:p>
          </p:txBody>
        </p:sp>
        <p:sp>
          <p:nvSpPr>
            <p:cNvPr id="69" name="矩形 428">
              <a:extLst>
                <a:ext uri="{FF2B5EF4-FFF2-40B4-BE49-F238E27FC236}">
                  <a16:creationId xmlns:a16="http://schemas.microsoft.com/office/drawing/2014/main" id="{90F25605-A40B-5894-CDC6-14905B98A9A7}"/>
                </a:ext>
              </a:extLst>
            </p:cNvPr>
            <p:cNvSpPr/>
            <p:nvPr/>
          </p:nvSpPr>
          <p:spPr>
            <a:xfrm>
              <a:off x="4021306" y="5365148"/>
              <a:ext cx="2304000" cy="325370"/>
            </a:xfrm>
            <a:prstGeom prst="rect">
              <a:avLst/>
            </a:prstGeom>
            <a:solidFill>
              <a:srgbClr val="FFFFFF"/>
            </a:solidFill>
          </p:spPr>
          <p:txBody>
            <a:bodyPr wrap="square" lIns="0" tIns="0" rIns="0" bIns="0" anchor="ctr">
              <a:noAutofit/>
            </a:bodyPr>
            <a:lstStyle/>
            <a:p>
              <a:pPr algn="ctr" defTabSz="4775646">
                <a:defRPr/>
              </a:pPr>
              <a:r>
                <a:rPr lang="en-US" altLang="zh-CN" sz="1200" kern="0" dirty="0">
                  <a:solidFill>
                    <a:srgbClr val="000000"/>
                  </a:solidFill>
                  <a:latin typeface="+mj-lt"/>
                  <a:ea typeface="微软雅黑" panose="020B0503020204020204" pitchFamily="34" charset="-122"/>
                  <a:cs typeface="Arial" panose="020B0604020202020204" pitchFamily="34" charset="0"/>
                </a:rPr>
                <a:t>FTTH -&gt; FTTR</a:t>
              </a:r>
              <a:endParaRPr lang="zh-CN" altLang="en-US" sz="1200" kern="0" dirty="0">
                <a:solidFill>
                  <a:srgbClr val="000000"/>
                </a:solidFill>
                <a:latin typeface="+mj-lt"/>
                <a:ea typeface="微软雅黑" panose="020B0503020204020204" pitchFamily="34" charset="-122"/>
                <a:cs typeface="Arial" panose="020B0604020202020204" pitchFamily="34" charset="0"/>
              </a:endParaRPr>
            </a:p>
          </p:txBody>
        </p:sp>
        <p:sp>
          <p:nvSpPr>
            <p:cNvPr id="70" name="矩形 429">
              <a:extLst>
                <a:ext uri="{FF2B5EF4-FFF2-40B4-BE49-F238E27FC236}">
                  <a16:creationId xmlns:a16="http://schemas.microsoft.com/office/drawing/2014/main" id="{0540E4EE-CA3C-F6FD-4784-BA42BA63C68B}"/>
                </a:ext>
              </a:extLst>
            </p:cNvPr>
            <p:cNvSpPr/>
            <p:nvPr/>
          </p:nvSpPr>
          <p:spPr>
            <a:xfrm>
              <a:off x="6400639" y="5365148"/>
              <a:ext cx="2304000" cy="325370"/>
            </a:xfrm>
            <a:prstGeom prst="rect">
              <a:avLst/>
            </a:prstGeom>
            <a:solidFill>
              <a:srgbClr val="FFFFFF"/>
            </a:solidFill>
          </p:spPr>
          <p:txBody>
            <a:bodyPr wrap="square" lIns="0" tIns="0" rIns="0" bIns="0" anchor="ctr">
              <a:noAutofit/>
            </a:bodyPr>
            <a:lstStyle/>
            <a:p>
              <a:pPr algn="ctr" defTabSz="4775646">
                <a:defRPr/>
              </a:pPr>
              <a:r>
                <a:rPr lang="en-US" altLang="zh-CN" sz="1200" kern="0" dirty="0">
                  <a:solidFill>
                    <a:srgbClr val="000000"/>
                  </a:solidFill>
                  <a:latin typeface="+mj-lt"/>
                  <a:ea typeface="微软雅黑" panose="020B0503020204020204" pitchFamily="34" charset="-122"/>
                  <a:cs typeface="Arial" panose="020B0604020202020204" pitchFamily="34" charset="0"/>
                </a:rPr>
                <a:t>FTTO-&gt;FTTD</a:t>
              </a:r>
              <a:endParaRPr lang="zh-CN" altLang="en-US" sz="1200" kern="0" dirty="0">
                <a:solidFill>
                  <a:srgbClr val="000000"/>
                </a:solidFill>
                <a:latin typeface="+mj-lt"/>
                <a:ea typeface="微软雅黑" panose="020B0503020204020204" pitchFamily="34" charset="-122"/>
                <a:cs typeface="Arial" panose="020B0604020202020204" pitchFamily="34" charset="0"/>
              </a:endParaRPr>
            </a:p>
          </p:txBody>
        </p:sp>
        <p:sp>
          <p:nvSpPr>
            <p:cNvPr id="71" name="矩形 430">
              <a:extLst>
                <a:ext uri="{FF2B5EF4-FFF2-40B4-BE49-F238E27FC236}">
                  <a16:creationId xmlns:a16="http://schemas.microsoft.com/office/drawing/2014/main" id="{30023024-85D0-84E9-9B4B-DE7C8797CD62}"/>
                </a:ext>
              </a:extLst>
            </p:cNvPr>
            <p:cNvSpPr/>
            <p:nvPr/>
          </p:nvSpPr>
          <p:spPr>
            <a:xfrm>
              <a:off x="8779973" y="5365148"/>
              <a:ext cx="2304000" cy="325370"/>
            </a:xfrm>
            <a:prstGeom prst="rect">
              <a:avLst/>
            </a:prstGeom>
            <a:solidFill>
              <a:srgbClr val="FFFFFF"/>
            </a:solidFill>
          </p:spPr>
          <p:txBody>
            <a:bodyPr wrap="square" lIns="0" tIns="0" rIns="0" bIns="0" anchor="ctr">
              <a:noAutofit/>
            </a:bodyPr>
            <a:lstStyle/>
            <a:p>
              <a:pPr algn="ctr" defTabSz="4775646">
                <a:defRPr/>
              </a:pPr>
              <a:r>
                <a:rPr lang="en-US" altLang="zh-CN" sz="1200" kern="0" dirty="0">
                  <a:solidFill>
                    <a:srgbClr val="000000"/>
                  </a:solidFill>
                  <a:latin typeface="+mj-lt"/>
                  <a:ea typeface="微软雅黑" panose="020B0503020204020204" pitchFamily="34" charset="-122"/>
                  <a:cs typeface="Arial" panose="020B0604020202020204" pitchFamily="34" charset="0"/>
                </a:rPr>
                <a:t>FTTC-&gt;FTTM</a:t>
              </a:r>
              <a:endParaRPr lang="zh-CN" altLang="en-US" sz="1200" kern="0" dirty="0">
                <a:solidFill>
                  <a:srgbClr val="000000"/>
                </a:solidFill>
                <a:latin typeface="+mj-lt"/>
                <a:ea typeface="微软雅黑" panose="020B0503020204020204" pitchFamily="34" charset="-122"/>
                <a:cs typeface="Arial" panose="020B0604020202020204" pitchFamily="34" charset="0"/>
              </a:endParaRPr>
            </a:p>
          </p:txBody>
        </p:sp>
        <p:sp>
          <p:nvSpPr>
            <p:cNvPr id="72" name="矩形 431">
              <a:extLst>
                <a:ext uri="{FF2B5EF4-FFF2-40B4-BE49-F238E27FC236}">
                  <a16:creationId xmlns:a16="http://schemas.microsoft.com/office/drawing/2014/main" id="{B2FB68B5-A86D-4816-7927-FC966EE9BA76}"/>
                </a:ext>
              </a:extLst>
            </p:cNvPr>
            <p:cNvSpPr/>
            <p:nvPr/>
          </p:nvSpPr>
          <p:spPr>
            <a:xfrm>
              <a:off x="1641973" y="5365148"/>
              <a:ext cx="2304000" cy="325370"/>
            </a:xfrm>
            <a:prstGeom prst="rect">
              <a:avLst/>
            </a:prstGeom>
            <a:solidFill>
              <a:srgbClr val="FFFFFF"/>
            </a:solidFill>
          </p:spPr>
          <p:txBody>
            <a:bodyPr wrap="square" lIns="0" tIns="0" rIns="0" bIns="0" anchor="ctr">
              <a:noAutofit/>
            </a:bodyPr>
            <a:lstStyle/>
            <a:p>
              <a:pPr algn="ctr" defTabSz="4775646">
                <a:defRPr/>
              </a:pPr>
              <a:r>
                <a:rPr lang="en-US" altLang="zh-CN" sz="1200" kern="0" dirty="0">
                  <a:solidFill>
                    <a:srgbClr val="000000"/>
                  </a:solidFill>
                  <a:latin typeface="+mj-lt"/>
                  <a:ea typeface="微软雅黑" panose="020B0503020204020204" pitchFamily="34" charset="-122"/>
                  <a:cs typeface="Arial" panose="020B0604020202020204" pitchFamily="34" charset="0"/>
                </a:rPr>
                <a:t>OTN extending CO -&gt; Site</a:t>
              </a:r>
              <a:endParaRPr lang="zh-CN" altLang="en-US" sz="1200" kern="0" dirty="0">
                <a:solidFill>
                  <a:srgbClr val="000000"/>
                </a:solidFill>
                <a:latin typeface="+mj-lt"/>
                <a:ea typeface="微软雅黑" panose="020B0503020204020204" pitchFamily="34" charset="-122"/>
                <a:cs typeface="Arial" panose="020B0604020202020204" pitchFamily="34" charset="0"/>
              </a:endParaRPr>
            </a:p>
          </p:txBody>
        </p:sp>
        <p:cxnSp>
          <p:nvCxnSpPr>
            <p:cNvPr id="73" name="原创设计师QQ69613753    _4">
              <a:extLst>
                <a:ext uri="{FF2B5EF4-FFF2-40B4-BE49-F238E27FC236}">
                  <a16:creationId xmlns:a16="http://schemas.microsoft.com/office/drawing/2014/main" id="{8513A5FB-66EC-8088-D23E-A472952C9E2B}"/>
                </a:ext>
              </a:extLst>
            </p:cNvPr>
            <p:cNvCxnSpPr>
              <a:cxnSpLocks/>
            </p:cNvCxnSpPr>
            <p:nvPr/>
          </p:nvCxnSpPr>
          <p:spPr>
            <a:xfrm>
              <a:off x="938451" y="5795737"/>
              <a:ext cx="10245765" cy="0"/>
            </a:xfrm>
            <a:prstGeom prst="line">
              <a:avLst/>
            </a:prstGeom>
            <a:noFill/>
            <a:ln w="19050" cap="flat" cmpd="sng" algn="ctr">
              <a:solidFill>
                <a:srgbClr val="000000">
                  <a:lumMod val="50000"/>
                  <a:lumOff val="50000"/>
                </a:srgbClr>
              </a:solidFill>
              <a:prstDash val="solid"/>
              <a:miter lim="800000"/>
            </a:ln>
            <a:effectLst/>
          </p:spPr>
        </p:cxnSp>
        <p:sp>
          <p:nvSpPr>
            <p:cNvPr id="74" name="文本框 433">
              <a:extLst>
                <a:ext uri="{FF2B5EF4-FFF2-40B4-BE49-F238E27FC236}">
                  <a16:creationId xmlns:a16="http://schemas.microsoft.com/office/drawing/2014/main" id="{5DD44BFB-ED71-1368-8584-5F3D016EB7DA}"/>
                </a:ext>
              </a:extLst>
            </p:cNvPr>
            <p:cNvSpPr txBox="1"/>
            <p:nvPr/>
          </p:nvSpPr>
          <p:spPr>
            <a:xfrm>
              <a:off x="1576803" y="5853820"/>
              <a:ext cx="836840" cy="426642"/>
            </a:xfrm>
            <a:prstGeom prst="rect">
              <a:avLst/>
            </a:prstGeom>
            <a:noFill/>
          </p:spPr>
          <p:txBody>
            <a:bodyPr wrap="none" rtlCol="0">
              <a:spAutoFit/>
            </a:bodyPr>
            <a:lstStyle/>
            <a:p>
              <a:pPr defTabSz="456834"/>
              <a:r>
                <a:rPr lang="en-US" altLang="zh-CN" sz="1399" dirty="0">
                  <a:solidFill>
                    <a:srgbClr val="000000"/>
                  </a:solidFill>
                  <a:latin typeface="+mj-lt"/>
                  <a:ea typeface="微软雅黑" panose="020B0503020204020204" pitchFamily="34" charset="-122"/>
                  <a:cs typeface="Arial" panose="020B0604020202020204" pitchFamily="34" charset="0"/>
                </a:rPr>
                <a:t>1000KM</a:t>
              </a:r>
              <a:endParaRPr lang="zh-CN" altLang="en-US" sz="1399" dirty="0">
                <a:solidFill>
                  <a:srgbClr val="000000"/>
                </a:solidFill>
                <a:latin typeface="+mj-lt"/>
                <a:ea typeface="微软雅黑" panose="020B0503020204020204" pitchFamily="34" charset="-122"/>
                <a:cs typeface="Arial" panose="020B0604020202020204" pitchFamily="34" charset="0"/>
              </a:endParaRPr>
            </a:p>
          </p:txBody>
        </p:sp>
        <p:sp>
          <p:nvSpPr>
            <p:cNvPr id="75" name="文本框 434">
              <a:extLst>
                <a:ext uri="{FF2B5EF4-FFF2-40B4-BE49-F238E27FC236}">
                  <a16:creationId xmlns:a16="http://schemas.microsoft.com/office/drawing/2014/main" id="{8991E00F-47BC-D8CB-5184-4D66ECB69AE8}"/>
                </a:ext>
              </a:extLst>
            </p:cNvPr>
            <p:cNvSpPr txBox="1"/>
            <p:nvPr/>
          </p:nvSpPr>
          <p:spPr>
            <a:xfrm>
              <a:off x="3809182" y="5853820"/>
              <a:ext cx="641494" cy="426642"/>
            </a:xfrm>
            <a:prstGeom prst="rect">
              <a:avLst/>
            </a:prstGeom>
            <a:noFill/>
          </p:spPr>
          <p:txBody>
            <a:bodyPr wrap="none" rtlCol="0">
              <a:spAutoFit/>
            </a:bodyPr>
            <a:lstStyle/>
            <a:p>
              <a:pPr defTabSz="456834"/>
              <a:r>
                <a:rPr lang="en-US" altLang="zh-CN" sz="1399" dirty="0">
                  <a:solidFill>
                    <a:srgbClr val="000000"/>
                  </a:solidFill>
                  <a:latin typeface="+mj-lt"/>
                  <a:ea typeface="微软雅黑" panose="020B0503020204020204" pitchFamily="34" charset="-122"/>
                  <a:cs typeface="Arial" panose="020B0604020202020204" pitchFamily="34" charset="0"/>
                </a:rPr>
                <a:t>10KM</a:t>
              </a:r>
              <a:endParaRPr lang="zh-CN" altLang="en-US" sz="1399" dirty="0">
                <a:solidFill>
                  <a:srgbClr val="000000"/>
                </a:solidFill>
                <a:latin typeface="+mj-lt"/>
                <a:ea typeface="微软雅黑" panose="020B0503020204020204" pitchFamily="34" charset="-122"/>
                <a:cs typeface="Arial" panose="020B0604020202020204" pitchFamily="34" charset="0"/>
              </a:endParaRPr>
            </a:p>
          </p:txBody>
        </p:sp>
        <p:sp>
          <p:nvSpPr>
            <p:cNvPr id="76" name="文本框 435">
              <a:extLst>
                <a:ext uri="{FF2B5EF4-FFF2-40B4-BE49-F238E27FC236}">
                  <a16:creationId xmlns:a16="http://schemas.microsoft.com/office/drawing/2014/main" id="{6E6C386B-AB07-EFC5-7D61-6A7B807686DD}"/>
                </a:ext>
              </a:extLst>
            </p:cNvPr>
            <p:cNvSpPr txBox="1"/>
            <p:nvPr/>
          </p:nvSpPr>
          <p:spPr>
            <a:xfrm>
              <a:off x="5852409" y="5853820"/>
              <a:ext cx="543820" cy="426642"/>
            </a:xfrm>
            <a:prstGeom prst="rect">
              <a:avLst/>
            </a:prstGeom>
            <a:noFill/>
          </p:spPr>
          <p:txBody>
            <a:bodyPr wrap="none" rtlCol="0">
              <a:spAutoFit/>
            </a:bodyPr>
            <a:lstStyle/>
            <a:p>
              <a:pPr defTabSz="456834"/>
              <a:r>
                <a:rPr lang="en-US" altLang="zh-CN" sz="1399" dirty="0">
                  <a:solidFill>
                    <a:srgbClr val="000000"/>
                  </a:solidFill>
                  <a:latin typeface="+mj-lt"/>
                  <a:ea typeface="微软雅黑" panose="020B0503020204020204" pitchFamily="34" charset="-122"/>
                  <a:cs typeface="Arial" panose="020B0604020202020204" pitchFamily="34" charset="0"/>
                </a:rPr>
                <a:t>1KM</a:t>
              </a:r>
              <a:endParaRPr lang="zh-CN" altLang="en-US" sz="1399" dirty="0">
                <a:solidFill>
                  <a:srgbClr val="000000"/>
                </a:solidFill>
                <a:latin typeface="+mj-lt"/>
                <a:ea typeface="微软雅黑" panose="020B0503020204020204" pitchFamily="34" charset="-122"/>
                <a:cs typeface="Arial" panose="020B0604020202020204" pitchFamily="34" charset="0"/>
              </a:endParaRPr>
            </a:p>
          </p:txBody>
        </p:sp>
        <p:sp>
          <p:nvSpPr>
            <p:cNvPr id="77" name="文本框 436">
              <a:extLst>
                <a:ext uri="{FF2B5EF4-FFF2-40B4-BE49-F238E27FC236}">
                  <a16:creationId xmlns:a16="http://schemas.microsoft.com/office/drawing/2014/main" id="{F28342FC-C376-894F-ED47-7EA5905C8BAE}"/>
                </a:ext>
              </a:extLst>
            </p:cNvPr>
            <p:cNvSpPr txBox="1"/>
            <p:nvPr/>
          </p:nvSpPr>
          <p:spPr>
            <a:xfrm>
              <a:off x="7801058" y="5853820"/>
              <a:ext cx="523340" cy="426642"/>
            </a:xfrm>
            <a:prstGeom prst="rect">
              <a:avLst/>
            </a:prstGeom>
            <a:noFill/>
          </p:spPr>
          <p:txBody>
            <a:bodyPr wrap="none" rtlCol="0">
              <a:spAutoFit/>
            </a:bodyPr>
            <a:lstStyle/>
            <a:p>
              <a:pPr defTabSz="456834"/>
              <a:r>
                <a:rPr lang="en-US" altLang="zh-CN" sz="1399" dirty="0">
                  <a:solidFill>
                    <a:srgbClr val="000000"/>
                  </a:solidFill>
                  <a:latin typeface="+mj-lt"/>
                  <a:ea typeface="微软雅黑" panose="020B0503020204020204" pitchFamily="34" charset="-122"/>
                  <a:cs typeface="Arial" panose="020B0604020202020204" pitchFamily="34" charset="0"/>
                </a:rPr>
                <a:t>10M</a:t>
              </a:r>
              <a:endParaRPr lang="zh-CN" altLang="en-US" sz="1399" dirty="0">
                <a:solidFill>
                  <a:srgbClr val="000000"/>
                </a:solidFill>
                <a:latin typeface="+mj-lt"/>
                <a:ea typeface="微软雅黑" panose="020B0503020204020204" pitchFamily="34" charset="-122"/>
                <a:cs typeface="Arial" panose="020B0604020202020204" pitchFamily="34" charset="0"/>
              </a:endParaRPr>
            </a:p>
          </p:txBody>
        </p:sp>
        <p:sp>
          <p:nvSpPr>
            <p:cNvPr id="78" name="文本框 437">
              <a:extLst>
                <a:ext uri="{FF2B5EF4-FFF2-40B4-BE49-F238E27FC236}">
                  <a16:creationId xmlns:a16="http://schemas.microsoft.com/office/drawing/2014/main" id="{57432AD4-16E4-B4F5-C8BB-349BA030C2A5}"/>
                </a:ext>
              </a:extLst>
            </p:cNvPr>
            <p:cNvSpPr txBox="1"/>
            <p:nvPr/>
          </p:nvSpPr>
          <p:spPr>
            <a:xfrm>
              <a:off x="9736879" y="5853820"/>
              <a:ext cx="425667" cy="426642"/>
            </a:xfrm>
            <a:prstGeom prst="rect">
              <a:avLst/>
            </a:prstGeom>
            <a:noFill/>
          </p:spPr>
          <p:txBody>
            <a:bodyPr wrap="none" rtlCol="0">
              <a:spAutoFit/>
            </a:bodyPr>
            <a:lstStyle/>
            <a:p>
              <a:pPr defTabSz="456834"/>
              <a:r>
                <a:rPr lang="en-US" altLang="zh-CN" sz="1399" dirty="0">
                  <a:solidFill>
                    <a:srgbClr val="000000"/>
                  </a:solidFill>
                  <a:latin typeface="+mj-lt"/>
                  <a:ea typeface="微软雅黑" panose="020B0503020204020204" pitchFamily="34" charset="-122"/>
                  <a:cs typeface="Arial" panose="020B0604020202020204" pitchFamily="34" charset="0"/>
                </a:rPr>
                <a:t>1M</a:t>
              </a:r>
              <a:endParaRPr lang="zh-CN" altLang="en-US" sz="1399" dirty="0">
                <a:solidFill>
                  <a:srgbClr val="000000"/>
                </a:solidFill>
                <a:latin typeface="+mj-lt"/>
                <a:ea typeface="微软雅黑" panose="020B0503020204020204" pitchFamily="34" charset="-122"/>
                <a:cs typeface="Arial" panose="020B0604020202020204" pitchFamily="34" charset="0"/>
              </a:endParaRPr>
            </a:p>
          </p:txBody>
        </p:sp>
        <p:grpSp>
          <p:nvGrpSpPr>
            <p:cNvPr id="82" name="组合 463">
              <a:extLst>
                <a:ext uri="{FF2B5EF4-FFF2-40B4-BE49-F238E27FC236}">
                  <a16:creationId xmlns:a16="http://schemas.microsoft.com/office/drawing/2014/main" id="{A86B5756-7A49-2649-1EFE-CF7F7D9AB531}"/>
                </a:ext>
              </a:extLst>
            </p:cNvPr>
            <p:cNvGrpSpPr/>
            <p:nvPr/>
          </p:nvGrpSpPr>
          <p:grpSpPr>
            <a:xfrm>
              <a:off x="3479783" y="3268119"/>
              <a:ext cx="741831" cy="658174"/>
              <a:chOff x="4778317" y="4233452"/>
              <a:chExt cx="823915" cy="655662"/>
            </a:xfrm>
            <a:solidFill>
              <a:srgbClr val="FFFFFF">
                <a:lumMod val="75000"/>
              </a:srgbClr>
            </a:solidFill>
          </p:grpSpPr>
          <p:sp>
            <p:nvSpPr>
              <p:cNvPr id="97" name="Freeform 41">
                <a:extLst>
                  <a:ext uri="{FF2B5EF4-FFF2-40B4-BE49-F238E27FC236}">
                    <a16:creationId xmlns:a16="http://schemas.microsoft.com/office/drawing/2014/main" id="{853E3A9A-CE6A-8DBC-73BF-161D7B3C08A6}"/>
                  </a:ext>
                </a:extLst>
              </p:cNvPr>
              <p:cNvSpPr>
                <a:spLocks/>
              </p:cNvSpPr>
              <p:nvPr/>
            </p:nvSpPr>
            <p:spPr bwMode="auto">
              <a:xfrm>
                <a:off x="4851435" y="4300968"/>
                <a:ext cx="615262" cy="572127"/>
              </a:xfrm>
              <a:custGeom>
                <a:avLst/>
                <a:gdLst>
                  <a:gd name="T0" fmla="*/ 2147483646 w 1307"/>
                  <a:gd name="T1" fmla="*/ 2147483646 h 1220"/>
                  <a:gd name="T2" fmla="*/ 2147483646 w 1307"/>
                  <a:gd name="T3" fmla="*/ 2147483646 h 1220"/>
                  <a:gd name="T4" fmla="*/ 2147483646 w 1307"/>
                  <a:gd name="T5" fmla="*/ 2147483646 h 1220"/>
                  <a:gd name="T6" fmla="*/ 2147483646 w 1307"/>
                  <a:gd name="T7" fmla="*/ 2147483646 h 1220"/>
                  <a:gd name="T8" fmla="*/ 2147483646 w 1307"/>
                  <a:gd name="T9" fmla="*/ 2147483646 h 1220"/>
                  <a:gd name="T10" fmla="*/ 2147483646 w 1307"/>
                  <a:gd name="T11" fmla="*/ 2147483646 h 1220"/>
                  <a:gd name="T12" fmla="*/ 2147483646 w 1307"/>
                  <a:gd name="T13" fmla="*/ 2147483646 h 1220"/>
                  <a:gd name="T14" fmla="*/ 2147483646 w 1307"/>
                  <a:gd name="T15" fmla="*/ 2147483646 h 1220"/>
                  <a:gd name="T16" fmla="*/ 2147483646 w 1307"/>
                  <a:gd name="T17" fmla="*/ 2147483646 h 1220"/>
                  <a:gd name="T18" fmla="*/ 2147483646 w 1307"/>
                  <a:gd name="T19" fmla="*/ 2147483646 h 1220"/>
                  <a:gd name="T20" fmla="*/ 2147483646 w 1307"/>
                  <a:gd name="T21" fmla="*/ 2147483646 h 1220"/>
                  <a:gd name="T22" fmla="*/ 2147483646 w 1307"/>
                  <a:gd name="T23" fmla="*/ 2147483646 h 1220"/>
                  <a:gd name="T24" fmla="*/ 2147483646 w 1307"/>
                  <a:gd name="T25" fmla="*/ 2147483646 h 1220"/>
                  <a:gd name="T26" fmla="*/ 2147483646 w 1307"/>
                  <a:gd name="T27" fmla="*/ 2147483646 h 1220"/>
                  <a:gd name="T28" fmla="*/ 2147483646 w 1307"/>
                  <a:gd name="T29" fmla="*/ 2147483646 h 1220"/>
                  <a:gd name="T30" fmla="*/ 2147483646 w 1307"/>
                  <a:gd name="T31" fmla="*/ 2147483646 h 1220"/>
                  <a:gd name="T32" fmla="*/ 2147483646 w 1307"/>
                  <a:gd name="T33" fmla="*/ 2147483646 h 1220"/>
                  <a:gd name="T34" fmla="*/ 0 w 1307"/>
                  <a:gd name="T35" fmla="*/ 2147483646 h 1220"/>
                  <a:gd name="T36" fmla="*/ 0 w 1307"/>
                  <a:gd name="T37" fmla="*/ 2147483646 h 1220"/>
                  <a:gd name="T38" fmla="*/ 2147483646 w 1307"/>
                  <a:gd name="T39" fmla="*/ 0 h 1220"/>
                  <a:gd name="T40" fmla="*/ 2147483646 w 1307"/>
                  <a:gd name="T41" fmla="*/ 0 h 1220"/>
                  <a:gd name="T42" fmla="*/ 2147483646 w 1307"/>
                  <a:gd name="T43" fmla="*/ 2147483646 h 1220"/>
                  <a:gd name="T44" fmla="*/ 2147483646 w 1307"/>
                  <a:gd name="T45" fmla="*/ 2147483646 h 1220"/>
                  <a:gd name="T46" fmla="*/ 2147483646 w 1307"/>
                  <a:gd name="T47" fmla="*/ 2147483646 h 122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307"/>
                  <a:gd name="T73" fmla="*/ 0 h 1220"/>
                  <a:gd name="T74" fmla="*/ 1307 w 1307"/>
                  <a:gd name="T75" fmla="*/ 1220 h 122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307" h="1220">
                    <a:moveTo>
                      <a:pt x="1249" y="1220"/>
                    </a:moveTo>
                    <a:lnTo>
                      <a:pt x="1249" y="1220"/>
                    </a:lnTo>
                    <a:lnTo>
                      <a:pt x="1091" y="1220"/>
                    </a:lnTo>
                    <a:cubicBezTo>
                      <a:pt x="1080" y="1220"/>
                      <a:pt x="1071" y="1211"/>
                      <a:pt x="1071" y="1200"/>
                    </a:cubicBezTo>
                    <a:cubicBezTo>
                      <a:pt x="1071" y="1189"/>
                      <a:pt x="1080" y="1180"/>
                      <a:pt x="1091" y="1180"/>
                    </a:cubicBezTo>
                    <a:lnTo>
                      <a:pt x="1249" y="1180"/>
                    </a:lnTo>
                    <a:cubicBezTo>
                      <a:pt x="1259" y="1180"/>
                      <a:pt x="1267" y="1172"/>
                      <a:pt x="1267" y="1161"/>
                    </a:cubicBezTo>
                    <a:lnTo>
                      <a:pt x="1267" y="59"/>
                    </a:lnTo>
                    <a:cubicBezTo>
                      <a:pt x="1267" y="48"/>
                      <a:pt x="1259" y="40"/>
                      <a:pt x="1249" y="40"/>
                    </a:cubicBezTo>
                    <a:lnTo>
                      <a:pt x="59" y="40"/>
                    </a:lnTo>
                    <a:cubicBezTo>
                      <a:pt x="49" y="40"/>
                      <a:pt x="40" y="48"/>
                      <a:pt x="40" y="59"/>
                    </a:cubicBezTo>
                    <a:lnTo>
                      <a:pt x="40" y="1161"/>
                    </a:lnTo>
                    <a:cubicBezTo>
                      <a:pt x="40" y="1172"/>
                      <a:pt x="49" y="1180"/>
                      <a:pt x="59" y="1180"/>
                    </a:cubicBezTo>
                    <a:lnTo>
                      <a:pt x="874" y="1180"/>
                    </a:lnTo>
                    <a:cubicBezTo>
                      <a:pt x="885" y="1180"/>
                      <a:pt x="894" y="1189"/>
                      <a:pt x="894" y="1200"/>
                    </a:cubicBezTo>
                    <a:cubicBezTo>
                      <a:pt x="894" y="1211"/>
                      <a:pt x="885" y="1220"/>
                      <a:pt x="874" y="1220"/>
                    </a:cubicBezTo>
                    <a:lnTo>
                      <a:pt x="59" y="1220"/>
                    </a:lnTo>
                    <a:cubicBezTo>
                      <a:pt x="27" y="1220"/>
                      <a:pt x="0" y="1194"/>
                      <a:pt x="0" y="1161"/>
                    </a:cubicBezTo>
                    <a:lnTo>
                      <a:pt x="0" y="59"/>
                    </a:lnTo>
                    <a:cubicBezTo>
                      <a:pt x="0" y="26"/>
                      <a:pt x="27" y="0"/>
                      <a:pt x="59" y="0"/>
                    </a:cubicBezTo>
                    <a:lnTo>
                      <a:pt x="1249" y="0"/>
                    </a:lnTo>
                    <a:cubicBezTo>
                      <a:pt x="1281" y="0"/>
                      <a:pt x="1307" y="26"/>
                      <a:pt x="1307" y="59"/>
                    </a:cubicBezTo>
                    <a:lnTo>
                      <a:pt x="1307" y="1161"/>
                    </a:lnTo>
                    <a:cubicBezTo>
                      <a:pt x="1307" y="1194"/>
                      <a:pt x="1281" y="1220"/>
                      <a:pt x="1249" y="1220"/>
                    </a:cubicBezTo>
                    <a:close/>
                  </a:path>
                </a:pathLst>
              </a:custGeom>
              <a:grpFill/>
              <a:ln w="0">
                <a:noFill/>
                <a:round/>
                <a:headEnd/>
                <a:tailEnd/>
              </a:ln>
            </p:spPr>
            <p:txBody>
              <a:bodyPr/>
              <a:lstStyle/>
              <a:p>
                <a:pPr defTabSz="4777967">
                  <a:defRPr/>
                </a:pPr>
                <a:endParaRPr lang="zh-CN" altLang="en-US" sz="1998" kern="0">
                  <a:solidFill>
                    <a:srgbClr val="000000"/>
                  </a:solidFill>
                  <a:latin typeface="+mj-lt"/>
                  <a:ea typeface="微软雅黑" panose="020B0503020204020204" pitchFamily="34" charset="-122"/>
                  <a:cs typeface="Arial" panose="020B0604020202020204" pitchFamily="34" charset="0"/>
                </a:endParaRPr>
              </a:p>
            </p:txBody>
          </p:sp>
          <p:sp>
            <p:nvSpPr>
              <p:cNvPr id="101" name="Freeform 45">
                <a:extLst>
                  <a:ext uri="{FF2B5EF4-FFF2-40B4-BE49-F238E27FC236}">
                    <a16:creationId xmlns:a16="http://schemas.microsoft.com/office/drawing/2014/main" id="{03837E7C-A301-13A7-2EE0-22F87CC6432D}"/>
                  </a:ext>
                </a:extLst>
              </p:cNvPr>
              <p:cNvSpPr>
                <a:spLocks/>
              </p:cNvSpPr>
              <p:nvPr/>
            </p:nvSpPr>
            <p:spPr bwMode="auto">
              <a:xfrm>
                <a:off x="4860353" y="4363157"/>
                <a:ext cx="597428" cy="19545"/>
              </a:xfrm>
              <a:custGeom>
                <a:avLst/>
                <a:gdLst>
                  <a:gd name="T0" fmla="*/ 2147483646 w 1267"/>
                  <a:gd name="T1" fmla="*/ 2147483646 h 40"/>
                  <a:gd name="T2" fmla="*/ 2147483646 w 1267"/>
                  <a:gd name="T3" fmla="*/ 2147483646 h 40"/>
                  <a:gd name="T4" fmla="*/ 0 w 1267"/>
                  <a:gd name="T5" fmla="*/ 2147483646 h 40"/>
                  <a:gd name="T6" fmla="*/ 0 w 1267"/>
                  <a:gd name="T7" fmla="*/ 0 h 40"/>
                  <a:gd name="T8" fmla="*/ 2147483646 w 1267"/>
                  <a:gd name="T9" fmla="*/ 0 h 40"/>
                  <a:gd name="T10" fmla="*/ 2147483646 w 1267"/>
                  <a:gd name="T11" fmla="*/ 2147483646 h 40"/>
                  <a:gd name="T12" fmla="*/ 0 60000 65536"/>
                  <a:gd name="T13" fmla="*/ 0 60000 65536"/>
                  <a:gd name="T14" fmla="*/ 0 60000 65536"/>
                  <a:gd name="T15" fmla="*/ 0 60000 65536"/>
                  <a:gd name="T16" fmla="*/ 0 60000 65536"/>
                  <a:gd name="T17" fmla="*/ 0 60000 65536"/>
                  <a:gd name="T18" fmla="*/ 0 w 1267"/>
                  <a:gd name="T19" fmla="*/ 0 h 40"/>
                  <a:gd name="T20" fmla="*/ 1267 w 1267"/>
                  <a:gd name="T21" fmla="*/ 40 h 40"/>
                </a:gdLst>
                <a:ahLst/>
                <a:cxnLst>
                  <a:cxn ang="T12">
                    <a:pos x="T0" y="T1"/>
                  </a:cxn>
                  <a:cxn ang="T13">
                    <a:pos x="T2" y="T3"/>
                  </a:cxn>
                  <a:cxn ang="T14">
                    <a:pos x="T4" y="T5"/>
                  </a:cxn>
                  <a:cxn ang="T15">
                    <a:pos x="T6" y="T7"/>
                  </a:cxn>
                  <a:cxn ang="T16">
                    <a:pos x="T8" y="T9"/>
                  </a:cxn>
                  <a:cxn ang="T17">
                    <a:pos x="T10" y="T11"/>
                  </a:cxn>
                </a:cxnLst>
                <a:rect l="T18" t="T19" r="T20" b="T21"/>
                <a:pathLst>
                  <a:path w="1267" h="40">
                    <a:moveTo>
                      <a:pt x="1267" y="40"/>
                    </a:moveTo>
                    <a:lnTo>
                      <a:pt x="1267" y="40"/>
                    </a:lnTo>
                    <a:lnTo>
                      <a:pt x="0" y="40"/>
                    </a:lnTo>
                    <a:lnTo>
                      <a:pt x="0" y="0"/>
                    </a:lnTo>
                    <a:lnTo>
                      <a:pt x="1267" y="0"/>
                    </a:lnTo>
                    <a:lnTo>
                      <a:pt x="1267" y="40"/>
                    </a:lnTo>
                    <a:close/>
                  </a:path>
                </a:pathLst>
              </a:custGeom>
              <a:grpFill/>
              <a:ln w="0">
                <a:noFill/>
                <a:round/>
                <a:headEnd/>
                <a:tailEnd/>
              </a:ln>
            </p:spPr>
            <p:txBody>
              <a:bodyPr/>
              <a:lstStyle/>
              <a:p>
                <a:pPr defTabSz="4777967">
                  <a:defRPr/>
                </a:pPr>
                <a:endParaRPr lang="zh-CN" altLang="en-US" sz="1998" kern="0">
                  <a:solidFill>
                    <a:srgbClr val="000000"/>
                  </a:solidFill>
                  <a:latin typeface="+mj-lt"/>
                  <a:ea typeface="微软雅黑" panose="020B0503020204020204" pitchFamily="34" charset="-122"/>
                  <a:cs typeface="Arial" panose="020B0604020202020204" pitchFamily="34" charset="0"/>
                </a:endParaRPr>
              </a:p>
            </p:txBody>
          </p:sp>
          <p:sp>
            <p:nvSpPr>
              <p:cNvPr id="102" name="Freeform 46">
                <a:extLst>
                  <a:ext uri="{FF2B5EF4-FFF2-40B4-BE49-F238E27FC236}">
                    <a16:creationId xmlns:a16="http://schemas.microsoft.com/office/drawing/2014/main" id="{DA21E245-BB35-6842-FF9A-F5E34A7C4485}"/>
                  </a:ext>
                </a:extLst>
              </p:cNvPr>
              <p:cNvSpPr>
                <a:spLocks noEditPoints="1"/>
              </p:cNvSpPr>
              <p:nvPr/>
            </p:nvSpPr>
            <p:spPr bwMode="auto">
              <a:xfrm>
                <a:off x="4778317" y="4233452"/>
                <a:ext cx="823915" cy="85286"/>
              </a:xfrm>
              <a:custGeom>
                <a:avLst/>
                <a:gdLst>
                  <a:gd name="T0" fmla="*/ 2147483646 w 1746"/>
                  <a:gd name="T1" fmla="*/ 2147483646 h 183"/>
                  <a:gd name="T2" fmla="*/ 2147483646 w 1746"/>
                  <a:gd name="T3" fmla="*/ 2147483646 h 183"/>
                  <a:gd name="T4" fmla="*/ 2147483646 w 1746"/>
                  <a:gd name="T5" fmla="*/ 2147483646 h 183"/>
                  <a:gd name="T6" fmla="*/ 2147483646 w 1746"/>
                  <a:gd name="T7" fmla="*/ 2147483646 h 183"/>
                  <a:gd name="T8" fmla="*/ 2147483646 w 1746"/>
                  <a:gd name="T9" fmla="*/ 2147483646 h 183"/>
                  <a:gd name="T10" fmla="*/ 2147483646 w 1746"/>
                  <a:gd name="T11" fmla="*/ 2147483646 h 183"/>
                  <a:gd name="T12" fmla="*/ 2147483646 w 1746"/>
                  <a:gd name="T13" fmla="*/ 2147483646 h 183"/>
                  <a:gd name="T14" fmla="*/ 2147483646 w 1746"/>
                  <a:gd name="T15" fmla="*/ 2147483646 h 183"/>
                  <a:gd name="T16" fmla="*/ 2147483646 w 1746"/>
                  <a:gd name="T17" fmla="*/ 2147483646 h 183"/>
                  <a:gd name="T18" fmla="*/ 2147483646 w 1746"/>
                  <a:gd name="T19" fmla="*/ 2147483646 h 183"/>
                  <a:gd name="T20" fmla="*/ 2147483646 w 1746"/>
                  <a:gd name="T21" fmla="*/ 2147483646 h 183"/>
                  <a:gd name="T22" fmla="*/ 2147483646 w 1746"/>
                  <a:gd name="T23" fmla="*/ 2147483646 h 183"/>
                  <a:gd name="T24" fmla="*/ 2147483646 w 1746"/>
                  <a:gd name="T25" fmla="*/ 0 h 183"/>
                  <a:gd name="T26" fmla="*/ 2147483646 w 1746"/>
                  <a:gd name="T27" fmla="*/ 0 h 183"/>
                  <a:gd name="T28" fmla="*/ 2147483646 w 1746"/>
                  <a:gd name="T29" fmla="*/ 2147483646 h 183"/>
                  <a:gd name="T30" fmla="*/ 2147483646 w 1746"/>
                  <a:gd name="T31" fmla="*/ 2147483646 h 183"/>
                  <a:gd name="T32" fmla="*/ 2147483646 w 1746"/>
                  <a:gd name="T33" fmla="*/ 2147483646 h 183"/>
                  <a:gd name="T34" fmla="*/ 2147483646 w 1746"/>
                  <a:gd name="T35" fmla="*/ 2147483646 h 18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46"/>
                  <a:gd name="T55" fmla="*/ 0 h 183"/>
                  <a:gd name="T56" fmla="*/ 1746 w 1746"/>
                  <a:gd name="T57" fmla="*/ 183 h 18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46" h="183">
                    <a:moveTo>
                      <a:pt x="93" y="143"/>
                    </a:moveTo>
                    <a:lnTo>
                      <a:pt x="93" y="143"/>
                    </a:lnTo>
                    <a:lnTo>
                      <a:pt x="1579" y="143"/>
                    </a:lnTo>
                    <a:lnTo>
                      <a:pt x="1677" y="40"/>
                    </a:lnTo>
                    <a:lnTo>
                      <a:pt x="263" y="40"/>
                    </a:lnTo>
                    <a:lnTo>
                      <a:pt x="93" y="143"/>
                    </a:lnTo>
                    <a:close/>
                    <a:moveTo>
                      <a:pt x="1587" y="183"/>
                    </a:moveTo>
                    <a:lnTo>
                      <a:pt x="1587" y="183"/>
                    </a:lnTo>
                    <a:lnTo>
                      <a:pt x="21" y="183"/>
                    </a:lnTo>
                    <a:cubicBezTo>
                      <a:pt x="12" y="183"/>
                      <a:pt x="4" y="177"/>
                      <a:pt x="2" y="168"/>
                    </a:cubicBezTo>
                    <a:cubicBezTo>
                      <a:pt x="0" y="160"/>
                      <a:pt x="3" y="151"/>
                      <a:pt x="11" y="146"/>
                    </a:cubicBezTo>
                    <a:lnTo>
                      <a:pt x="247" y="3"/>
                    </a:lnTo>
                    <a:cubicBezTo>
                      <a:pt x="250" y="1"/>
                      <a:pt x="254" y="0"/>
                      <a:pt x="257" y="0"/>
                    </a:cubicBezTo>
                    <a:lnTo>
                      <a:pt x="1724" y="0"/>
                    </a:lnTo>
                    <a:cubicBezTo>
                      <a:pt x="1732" y="0"/>
                      <a:pt x="1739" y="5"/>
                      <a:pt x="1742" y="12"/>
                    </a:cubicBezTo>
                    <a:cubicBezTo>
                      <a:pt x="1746" y="20"/>
                      <a:pt x="1744" y="28"/>
                      <a:pt x="1738" y="34"/>
                    </a:cubicBezTo>
                    <a:lnTo>
                      <a:pt x="1602" y="177"/>
                    </a:lnTo>
                    <a:cubicBezTo>
                      <a:pt x="1598" y="181"/>
                      <a:pt x="1593" y="183"/>
                      <a:pt x="1587" y="183"/>
                    </a:cubicBezTo>
                    <a:close/>
                  </a:path>
                </a:pathLst>
              </a:custGeom>
              <a:grpFill/>
              <a:ln w="0">
                <a:noFill/>
                <a:round/>
                <a:headEnd/>
                <a:tailEnd/>
              </a:ln>
            </p:spPr>
            <p:txBody>
              <a:bodyPr/>
              <a:lstStyle/>
              <a:p>
                <a:pPr defTabSz="4777967">
                  <a:defRPr/>
                </a:pPr>
                <a:endParaRPr lang="zh-CN" altLang="en-US" sz="1998" kern="0">
                  <a:solidFill>
                    <a:srgbClr val="000000"/>
                  </a:solidFill>
                  <a:latin typeface="+mj-lt"/>
                  <a:ea typeface="微软雅黑" panose="020B0503020204020204" pitchFamily="34" charset="-122"/>
                  <a:cs typeface="Arial" panose="020B0604020202020204" pitchFamily="34" charset="0"/>
                </a:endParaRPr>
              </a:p>
            </p:txBody>
          </p:sp>
          <p:sp>
            <p:nvSpPr>
              <p:cNvPr id="105" name="Freeform 47">
                <a:extLst>
                  <a:ext uri="{FF2B5EF4-FFF2-40B4-BE49-F238E27FC236}">
                    <a16:creationId xmlns:a16="http://schemas.microsoft.com/office/drawing/2014/main" id="{87F9D1DA-53F9-9EC1-5F42-091B0EA816D8}"/>
                  </a:ext>
                </a:extLst>
              </p:cNvPr>
              <p:cNvSpPr>
                <a:spLocks/>
              </p:cNvSpPr>
              <p:nvPr/>
            </p:nvSpPr>
            <p:spPr bwMode="auto">
              <a:xfrm>
                <a:off x="5443514" y="4300967"/>
                <a:ext cx="92735" cy="565020"/>
              </a:xfrm>
              <a:custGeom>
                <a:avLst/>
                <a:gdLst>
                  <a:gd name="T0" fmla="*/ 2147483646 w 198"/>
                  <a:gd name="T1" fmla="*/ 2147483646 h 1205"/>
                  <a:gd name="T2" fmla="*/ 2147483646 w 198"/>
                  <a:gd name="T3" fmla="*/ 2147483646 h 1205"/>
                  <a:gd name="T4" fmla="*/ 2147483646 w 198"/>
                  <a:gd name="T5" fmla="*/ 2147483646 h 1205"/>
                  <a:gd name="T6" fmla="*/ 2147483646 w 198"/>
                  <a:gd name="T7" fmla="*/ 2147483646 h 1205"/>
                  <a:gd name="T8" fmla="*/ 2147483646 w 198"/>
                  <a:gd name="T9" fmla="*/ 2147483646 h 1205"/>
                  <a:gd name="T10" fmla="*/ 2147483646 w 198"/>
                  <a:gd name="T11" fmla="*/ 2147483646 h 1205"/>
                  <a:gd name="T12" fmla="*/ 2147483646 w 198"/>
                  <a:gd name="T13" fmla="*/ 0 h 1205"/>
                  <a:gd name="T14" fmla="*/ 2147483646 w 198"/>
                  <a:gd name="T15" fmla="*/ 2147483646 h 1205"/>
                  <a:gd name="T16" fmla="*/ 2147483646 w 198"/>
                  <a:gd name="T17" fmla="*/ 2147483646 h 1205"/>
                  <a:gd name="T18" fmla="*/ 2147483646 w 198"/>
                  <a:gd name="T19" fmla="*/ 2147483646 h 1205"/>
                  <a:gd name="T20" fmla="*/ 2147483646 w 198"/>
                  <a:gd name="T21" fmla="*/ 2147483646 h 1205"/>
                  <a:gd name="T22" fmla="*/ 2147483646 w 198"/>
                  <a:gd name="T23" fmla="*/ 2147483646 h 12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8"/>
                  <a:gd name="T37" fmla="*/ 0 h 1205"/>
                  <a:gd name="T38" fmla="*/ 198 w 198"/>
                  <a:gd name="T39" fmla="*/ 1205 h 12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8" h="1205">
                    <a:moveTo>
                      <a:pt x="23" y="1205"/>
                    </a:moveTo>
                    <a:lnTo>
                      <a:pt x="23" y="1205"/>
                    </a:lnTo>
                    <a:cubicBezTo>
                      <a:pt x="19" y="1205"/>
                      <a:pt x="15" y="1204"/>
                      <a:pt x="12" y="1202"/>
                    </a:cubicBezTo>
                    <a:cubicBezTo>
                      <a:pt x="3" y="1195"/>
                      <a:pt x="0" y="1183"/>
                      <a:pt x="7" y="1174"/>
                    </a:cubicBezTo>
                    <a:lnTo>
                      <a:pt x="158" y="954"/>
                    </a:lnTo>
                    <a:lnTo>
                      <a:pt x="158" y="20"/>
                    </a:lnTo>
                    <a:cubicBezTo>
                      <a:pt x="158" y="9"/>
                      <a:pt x="167" y="0"/>
                      <a:pt x="178" y="0"/>
                    </a:cubicBezTo>
                    <a:cubicBezTo>
                      <a:pt x="189" y="0"/>
                      <a:pt x="198" y="9"/>
                      <a:pt x="198" y="20"/>
                    </a:cubicBezTo>
                    <a:lnTo>
                      <a:pt x="198" y="960"/>
                    </a:lnTo>
                    <a:cubicBezTo>
                      <a:pt x="198" y="964"/>
                      <a:pt x="197" y="968"/>
                      <a:pt x="195" y="971"/>
                    </a:cubicBezTo>
                    <a:lnTo>
                      <a:pt x="40" y="1196"/>
                    </a:lnTo>
                    <a:cubicBezTo>
                      <a:pt x="36" y="1202"/>
                      <a:pt x="30" y="1205"/>
                      <a:pt x="23" y="1205"/>
                    </a:cubicBezTo>
                    <a:close/>
                  </a:path>
                </a:pathLst>
              </a:custGeom>
              <a:grpFill/>
              <a:ln w="0">
                <a:noFill/>
                <a:round/>
                <a:headEnd/>
                <a:tailEnd/>
              </a:ln>
            </p:spPr>
            <p:txBody>
              <a:bodyPr/>
              <a:lstStyle/>
              <a:p>
                <a:pPr defTabSz="4777967">
                  <a:defRPr/>
                </a:pPr>
                <a:endParaRPr lang="zh-CN" altLang="en-US" sz="1998" kern="0">
                  <a:solidFill>
                    <a:srgbClr val="000000"/>
                  </a:solidFill>
                  <a:latin typeface="+mj-lt"/>
                  <a:ea typeface="微软雅黑" panose="020B0503020204020204" pitchFamily="34" charset="-122"/>
                  <a:cs typeface="Arial" panose="020B0604020202020204" pitchFamily="34" charset="0"/>
                </a:endParaRPr>
              </a:p>
            </p:txBody>
          </p:sp>
          <p:sp>
            <p:nvSpPr>
              <p:cNvPr id="106" name="Freeform 48">
                <a:extLst>
                  <a:ext uri="{FF2B5EF4-FFF2-40B4-BE49-F238E27FC236}">
                    <a16:creationId xmlns:a16="http://schemas.microsoft.com/office/drawing/2014/main" id="{B639EB2C-B203-4FE0-E76E-A1BFC6DB83DD}"/>
                  </a:ext>
                </a:extLst>
              </p:cNvPr>
              <p:cNvSpPr>
                <a:spLocks/>
              </p:cNvSpPr>
              <p:nvPr/>
            </p:nvSpPr>
            <p:spPr bwMode="auto">
              <a:xfrm>
                <a:off x="5250923" y="4839364"/>
                <a:ext cx="49934" cy="49750"/>
              </a:xfrm>
              <a:custGeom>
                <a:avLst/>
                <a:gdLst>
                  <a:gd name="T0" fmla="*/ 0 w 106"/>
                  <a:gd name="T1" fmla="*/ 2147483646 h 106"/>
                  <a:gd name="T2" fmla="*/ 0 w 106"/>
                  <a:gd name="T3" fmla="*/ 2147483646 h 106"/>
                  <a:gd name="T4" fmla="*/ 2147483646 w 106"/>
                  <a:gd name="T5" fmla="*/ 0 h 106"/>
                  <a:gd name="T6" fmla="*/ 2147483646 w 106"/>
                  <a:gd name="T7" fmla="*/ 2147483646 h 106"/>
                  <a:gd name="T8" fmla="*/ 2147483646 w 106"/>
                  <a:gd name="T9" fmla="*/ 2147483646 h 106"/>
                  <a:gd name="T10" fmla="*/ 0 w 106"/>
                  <a:gd name="T11" fmla="*/ 2147483646 h 106"/>
                  <a:gd name="T12" fmla="*/ 0 60000 65536"/>
                  <a:gd name="T13" fmla="*/ 0 60000 65536"/>
                  <a:gd name="T14" fmla="*/ 0 60000 65536"/>
                  <a:gd name="T15" fmla="*/ 0 60000 65536"/>
                  <a:gd name="T16" fmla="*/ 0 60000 65536"/>
                  <a:gd name="T17" fmla="*/ 0 60000 65536"/>
                  <a:gd name="T18" fmla="*/ 0 w 106"/>
                  <a:gd name="T19" fmla="*/ 0 h 106"/>
                  <a:gd name="T20" fmla="*/ 106 w 106"/>
                  <a:gd name="T21" fmla="*/ 106 h 106"/>
                </a:gdLst>
                <a:ahLst/>
                <a:cxnLst>
                  <a:cxn ang="T12">
                    <a:pos x="T0" y="T1"/>
                  </a:cxn>
                  <a:cxn ang="T13">
                    <a:pos x="T2" y="T3"/>
                  </a:cxn>
                  <a:cxn ang="T14">
                    <a:pos x="T4" y="T5"/>
                  </a:cxn>
                  <a:cxn ang="T15">
                    <a:pos x="T6" y="T7"/>
                  </a:cxn>
                  <a:cxn ang="T16">
                    <a:pos x="T8" y="T9"/>
                  </a:cxn>
                  <a:cxn ang="T17">
                    <a:pos x="T10" y="T11"/>
                  </a:cxn>
                </a:cxnLst>
                <a:rect l="T18" t="T19" r="T20" b="T21"/>
                <a:pathLst>
                  <a:path w="106" h="106">
                    <a:moveTo>
                      <a:pt x="0" y="53"/>
                    </a:moveTo>
                    <a:lnTo>
                      <a:pt x="0" y="53"/>
                    </a:lnTo>
                    <a:cubicBezTo>
                      <a:pt x="0" y="23"/>
                      <a:pt x="24" y="0"/>
                      <a:pt x="53" y="0"/>
                    </a:cubicBezTo>
                    <a:cubicBezTo>
                      <a:pt x="83" y="0"/>
                      <a:pt x="106" y="23"/>
                      <a:pt x="106" y="53"/>
                    </a:cubicBezTo>
                    <a:cubicBezTo>
                      <a:pt x="106" y="82"/>
                      <a:pt x="83" y="106"/>
                      <a:pt x="53" y="106"/>
                    </a:cubicBezTo>
                    <a:cubicBezTo>
                      <a:pt x="24" y="106"/>
                      <a:pt x="0" y="82"/>
                      <a:pt x="0" y="53"/>
                    </a:cubicBezTo>
                    <a:close/>
                  </a:path>
                </a:pathLst>
              </a:custGeom>
              <a:grpFill/>
              <a:ln w="0">
                <a:noFill/>
                <a:round/>
                <a:headEnd/>
                <a:tailEnd/>
              </a:ln>
            </p:spPr>
            <p:txBody>
              <a:bodyPr/>
              <a:lstStyle/>
              <a:p>
                <a:pPr defTabSz="4777967">
                  <a:defRPr/>
                </a:pPr>
                <a:endParaRPr lang="zh-CN" altLang="en-US" sz="1998" kern="0">
                  <a:solidFill>
                    <a:srgbClr val="000000"/>
                  </a:solidFill>
                  <a:latin typeface="+mj-lt"/>
                  <a:ea typeface="微软雅黑" panose="020B0503020204020204" pitchFamily="34" charset="-122"/>
                  <a:cs typeface="Arial" panose="020B0604020202020204" pitchFamily="34" charset="0"/>
                </a:endParaRPr>
              </a:p>
            </p:txBody>
          </p:sp>
          <p:sp>
            <p:nvSpPr>
              <p:cNvPr id="107" name="Freeform 49">
                <a:extLst>
                  <a:ext uri="{FF2B5EF4-FFF2-40B4-BE49-F238E27FC236}">
                    <a16:creationId xmlns:a16="http://schemas.microsoft.com/office/drawing/2014/main" id="{33C0C0BC-B69F-1C96-6AF6-50E968BEA035}"/>
                  </a:ext>
                </a:extLst>
              </p:cNvPr>
              <p:cNvSpPr>
                <a:spLocks/>
              </p:cNvSpPr>
              <p:nvPr/>
            </p:nvSpPr>
            <p:spPr bwMode="auto">
              <a:xfrm>
                <a:off x="5327581" y="4839344"/>
                <a:ext cx="49934" cy="49750"/>
              </a:xfrm>
              <a:custGeom>
                <a:avLst/>
                <a:gdLst>
                  <a:gd name="T0" fmla="*/ 0 w 106"/>
                  <a:gd name="T1" fmla="*/ 2147483646 h 106"/>
                  <a:gd name="T2" fmla="*/ 0 w 106"/>
                  <a:gd name="T3" fmla="*/ 2147483646 h 106"/>
                  <a:gd name="T4" fmla="*/ 2147483646 w 106"/>
                  <a:gd name="T5" fmla="*/ 0 h 106"/>
                  <a:gd name="T6" fmla="*/ 2147483646 w 106"/>
                  <a:gd name="T7" fmla="*/ 2147483646 h 106"/>
                  <a:gd name="T8" fmla="*/ 2147483646 w 106"/>
                  <a:gd name="T9" fmla="*/ 2147483646 h 106"/>
                  <a:gd name="T10" fmla="*/ 0 w 106"/>
                  <a:gd name="T11" fmla="*/ 2147483646 h 106"/>
                  <a:gd name="T12" fmla="*/ 0 60000 65536"/>
                  <a:gd name="T13" fmla="*/ 0 60000 65536"/>
                  <a:gd name="T14" fmla="*/ 0 60000 65536"/>
                  <a:gd name="T15" fmla="*/ 0 60000 65536"/>
                  <a:gd name="T16" fmla="*/ 0 60000 65536"/>
                  <a:gd name="T17" fmla="*/ 0 60000 65536"/>
                  <a:gd name="T18" fmla="*/ 0 w 106"/>
                  <a:gd name="T19" fmla="*/ 0 h 106"/>
                  <a:gd name="T20" fmla="*/ 106 w 106"/>
                  <a:gd name="T21" fmla="*/ 106 h 106"/>
                </a:gdLst>
                <a:ahLst/>
                <a:cxnLst>
                  <a:cxn ang="T12">
                    <a:pos x="T0" y="T1"/>
                  </a:cxn>
                  <a:cxn ang="T13">
                    <a:pos x="T2" y="T3"/>
                  </a:cxn>
                  <a:cxn ang="T14">
                    <a:pos x="T4" y="T5"/>
                  </a:cxn>
                  <a:cxn ang="T15">
                    <a:pos x="T6" y="T7"/>
                  </a:cxn>
                  <a:cxn ang="T16">
                    <a:pos x="T8" y="T9"/>
                  </a:cxn>
                  <a:cxn ang="T17">
                    <a:pos x="T10" y="T11"/>
                  </a:cxn>
                </a:cxnLst>
                <a:rect l="T18" t="T19" r="T20" b="T21"/>
                <a:pathLst>
                  <a:path w="106" h="106">
                    <a:moveTo>
                      <a:pt x="0" y="53"/>
                    </a:moveTo>
                    <a:lnTo>
                      <a:pt x="0" y="53"/>
                    </a:lnTo>
                    <a:cubicBezTo>
                      <a:pt x="0" y="23"/>
                      <a:pt x="24" y="0"/>
                      <a:pt x="53" y="0"/>
                    </a:cubicBezTo>
                    <a:cubicBezTo>
                      <a:pt x="82" y="0"/>
                      <a:pt x="106" y="23"/>
                      <a:pt x="106" y="53"/>
                    </a:cubicBezTo>
                    <a:cubicBezTo>
                      <a:pt x="106" y="82"/>
                      <a:pt x="82" y="106"/>
                      <a:pt x="53" y="106"/>
                    </a:cubicBezTo>
                    <a:cubicBezTo>
                      <a:pt x="24" y="106"/>
                      <a:pt x="0" y="82"/>
                      <a:pt x="0" y="53"/>
                    </a:cubicBezTo>
                    <a:close/>
                  </a:path>
                </a:pathLst>
              </a:custGeom>
              <a:grpFill/>
              <a:ln w="0">
                <a:noFill/>
                <a:round/>
                <a:headEnd/>
                <a:tailEnd/>
              </a:ln>
            </p:spPr>
            <p:txBody>
              <a:bodyPr/>
              <a:lstStyle/>
              <a:p>
                <a:pPr defTabSz="4777967">
                  <a:defRPr/>
                </a:pPr>
                <a:endParaRPr lang="zh-CN" altLang="en-US" sz="1998" kern="0">
                  <a:solidFill>
                    <a:srgbClr val="000000"/>
                  </a:solidFill>
                  <a:latin typeface="+mj-lt"/>
                  <a:ea typeface="微软雅黑" panose="020B0503020204020204" pitchFamily="34" charset="-122"/>
                  <a:cs typeface="Arial" panose="020B0604020202020204" pitchFamily="34" charset="0"/>
                </a:endParaRPr>
              </a:p>
            </p:txBody>
          </p:sp>
        </p:grpSp>
        <p:pic>
          <p:nvPicPr>
            <p:cNvPr id="83" name="Picture 402" descr="图片171">
              <a:extLst>
                <a:ext uri="{FF2B5EF4-FFF2-40B4-BE49-F238E27FC236}">
                  <a16:creationId xmlns:a16="http://schemas.microsoft.com/office/drawing/2014/main" id="{799C4348-9FF9-93C0-FFC8-571A8761DA60}"/>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3830524" y="3440521"/>
              <a:ext cx="215777" cy="38217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85" name="图片 471" descr="OTN">
              <a:extLst>
                <a:ext uri="{FF2B5EF4-FFF2-40B4-BE49-F238E27FC236}">
                  <a16:creationId xmlns:a16="http://schemas.microsoft.com/office/drawing/2014/main" id="{2AAA4F46-F2B8-FB74-42F5-AC8A97BC9C21}"/>
                </a:ext>
              </a:extLst>
            </p:cNvPr>
            <p:cNvPicPr>
              <a:picLocks noChangeAspect="1"/>
            </p:cNvPicPr>
            <p:nvPr/>
          </p:nvPicPr>
          <p:blipFill>
            <a:blip r:embed="rId4" cstate="print"/>
            <a:stretch>
              <a:fillRect/>
            </a:stretch>
          </p:blipFill>
          <p:spPr>
            <a:xfrm>
              <a:off x="3596748" y="3504819"/>
              <a:ext cx="209502" cy="235406"/>
            </a:xfrm>
            <a:prstGeom prst="rect">
              <a:avLst/>
            </a:prstGeom>
            <a:noFill/>
            <a:ln>
              <a:noFill/>
            </a:ln>
            <a:effectLst>
              <a:outerShdw blurRad="76200" dir="18900000" sy="23000" kx="-1200000" algn="bl" rotWithShape="0">
                <a:prstClr val="black">
                  <a:alpha val="70000"/>
                </a:prstClr>
              </a:outerShdw>
            </a:effectLst>
          </p:spPr>
        </p:pic>
        <p:grpSp>
          <p:nvGrpSpPr>
            <p:cNvPr id="88" name="组合 1027">
              <a:extLst>
                <a:ext uri="{FF2B5EF4-FFF2-40B4-BE49-F238E27FC236}">
                  <a16:creationId xmlns:a16="http://schemas.microsoft.com/office/drawing/2014/main" id="{80701077-7D1B-F106-94F8-675AF7519F96}"/>
                </a:ext>
              </a:extLst>
            </p:cNvPr>
            <p:cNvGrpSpPr/>
            <p:nvPr/>
          </p:nvGrpSpPr>
          <p:grpSpPr>
            <a:xfrm rot="275245">
              <a:off x="4164251" y="1964360"/>
              <a:ext cx="6955757" cy="1525798"/>
              <a:chOff x="14368863" y="2514836"/>
              <a:chExt cx="9735962" cy="1525798"/>
            </a:xfrm>
          </p:grpSpPr>
          <p:cxnSp>
            <p:nvCxnSpPr>
              <p:cNvPr id="95" name="直接连接符 473">
                <a:extLst>
                  <a:ext uri="{FF2B5EF4-FFF2-40B4-BE49-F238E27FC236}">
                    <a16:creationId xmlns:a16="http://schemas.microsoft.com/office/drawing/2014/main" id="{AD9248DA-26E2-ADEB-28BC-7D5746400E06}"/>
                  </a:ext>
                </a:extLst>
              </p:cNvPr>
              <p:cNvCxnSpPr>
                <a:cxnSpLocks/>
              </p:cNvCxnSpPr>
              <p:nvPr/>
            </p:nvCxnSpPr>
            <p:spPr>
              <a:xfrm rot="21324755" flipH="1">
                <a:off x="14368863" y="2514836"/>
                <a:ext cx="9735962" cy="1478923"/>
              </a:xfrm>
              <a:prstGeom prst="line">
                <a:avLst/>
              </a:prstGeom>
              <a:noFill/>
              <a:ln w="3175" cap="flat" cmpd="sng" algn="ctr">
                <a:gradFill>
                  <a:gsLst>
                    <a:gs pos="0">
                      <a:srgbClr val="FFC000">
                        <a:alpha val="0"/>
                      </a:srgbClr>
                    </a:gs>
                    <a:gs pos="28000">
                      <a:srgbClr val="FFC000"/>
                    </a:gs>
                    <a:gs pos="68000">
                      <a:srgbClr val="FFC000"/>
                    </a:gs>
                    <a:gs pos="100000">
                      <a:srgbClr val="FFC000"/>
                    </a:gs>
                  </a:gsLst>
                  <a:lin ang="0" scaled="0"/>
                </a:gradFill>
                <a:prstDash val="solid"/>
                <a:miter lim="800000"/>
              </a:ln>
              <a:effectLst/>
              <a:extLst>
                <a:ext uri="{909E8E84-426E-40DD-AFC4-6F175D3DCCD1}">
                  <a14:hiddenFill xmlns:a14="http://schemas.microsoft.com/office/drawing/2010/main">
                    <a:solidFill>
                      <a:srgbClr val="FFFFFF"/>
                    </a:solidFill>
                  </a14:hiddenFill>
                </a:ext>
              </a:extLst>
            </p:spPr>
          </p:cxnSp>
          <p:cxnSp>
            <p:nvCxnSpPr>
              <p:cNvPr id="96" name="直接连接符 474">
                <a:extLst>
                  <a:ext uri="{FF2B5EF4-FFF2-40B4-BE49-F238E27FC236}">
                    <a16:creationId xmlns:a16="http://schemas.microsoft.com/office/drawing/2014/main" id="{3B8B46FD-8324-BAC6-0BCC-2CE85A76D7D4}"/>
                  </a:ext>
                </a:extLst>
              </p:cNvPr>
              <p:cNvCxnSpPr/>
              <p:nvPr/>
            </p:nvCxnSpPr>
            <p:spPr>
              <a:xfrm rot="21324755" flipH="1">
                <a:off x="14374177" y="2661249"/>
                <a:ext cx="9714328" cy="1379385"/>
              </a:xfrm>
              <a:prstGeom prst="line">
                <a:avLst/>
              </a:prstGeom>
              <a:noFill/>
              <a:ln w="3175" cap="flat" cmpd="sng" algn="ctr">
                <a:gradFill>
                  <a:gsLst>
                    <a:gs pos="0">
                      <a:srgbClr val="FFC000">
                        <a:alpha val="0"/>
                      </a:srgbClr>
                    </a:gs>
                    <a:gs pos="28000">
                      <a:srgbClr val="FFC000"/>
                    </a:gs>
                    <a:gs pos="68000">
                      <a:srgbClr val="FFC000"/>
                    </a:gs>
                    <a:gs pos="100000">
                      <a:srgbClr val="FFC000"/>
                    </a:gs>
                  </a:gsLst>
                  <a:lin ang="0" scaled="0"/>
                </a:gradFill>
                <a:prstDash val="solid"/>
                <a:miter lim="800000"/>
              </a:ln>
              <a:effectLst/>
            </p:spPr>
          </p:cxnSp>
        </p:grpSp>
        <p:grpSp>
          <p:nvGrpSpPr>
            <p:cNvPr id="89" name="组合 479">
              <a:extLst>
                <a:ext uri="{FF2B5EF4-FFF2-40B4-BE49-F238E27FC236}">
                  <a16:creationId xmlns:a16="http://schemas.microsoft.com/office/drawing/2014/main" id="{29382880-A4BC-ED52-9894-742A37C258DE}"/>
                </a:ext>
              </a:extLst>
            </p:cNvPr>
            <p:cNvGrpSpPr/>
            <p:nvPr/>
          </p:nvGrpSpPr>
          <p:grpSpPr>
            <a:xfrm rot="21324755" flipV="1">
              <a:off x="4154114" y="3373609"/>
              <a:ext cx="6980654" cy="1939928"/>
              <a:chOff x="14334005" y="2385915"/>
              <a:chExt cx="9770810" cy="1939928"/>
            </a:xfrm>
          </p:grpSpPr>
          <p:cxnSp>
            <p:nvCxnSpPr>
              <p:cNvPr id="93" name="直接连接符 480">
                <a:extLst>
                  <a:ext uri="{FF2B5EF4-FFF2-40B4-BE49-F238E27FC236}">
                    <a16:creationId xmlns:a16="http://schemas.microsoft.com/office/drawing/2014/main" id="{E3E75802-4634-21DD-60BA-8A960D275702}"/>
                  </a:ext>
                </a:extLst>
              </p:cNvPr>
              <p:cNvCxnSpPr>
                <a:cxnSpLocks/>
              </p:cNvCxnSpPr>
              <p:nvPr/>
            </p:nvCxnSpPr>
            <p:spPr>
              <a:xfrm rot="21324755" flipH="1">
                <a:off x="14334005" y="2515833"/>
                <a:ext cx="9770810" cy="1477761"/>
              </a:xfrm>
              <a:prstGeom prst="line">
                <a:avLst/>
              </a:prstGeom>
              <a:noFill/>
              <a:ln w="3175" cap="flat" cmpd="sng" algn="ctr">
                <a:gradFill>
                  <a:gsLst>
                    <a:gs pos="0">
                      <a:srgbClr val="FFC000">
                        <a:alpha val="0"/>
                      </a:srgbClr>
                    </a:gs>
                    <a:gs pos="28000">
                      <a:srgbClr val="FFC000"/>
                    </a:gs>
                    <a:gs pos="68000">
                      <a:srgbClr val="FFC000"/>
                    </a:gs>
                    <a:gs pos="100000">
                      <a:srgbClr val="FFC000"/>
                    </a:gs>
                  </a:gsLst>
                  <a:lin ang="0" scaled="0"/>
                </a:gradFill>
                <a:prstDash val="solid"/>
                <a:miter lim="800000"/>
              </a:ln>
              <a:effectLst/>
              <a:extLst>
                <a:ext uri="{909E8E84-426E-40DD-AFC4-6F175D3DCCD1}">
                  <a14:hiddenFill xmlns:a14="http://schemas.microsoft.com/office/drawing/2010/main">
                    <a:solidFill>
                      <a:srgbClr val="FFFFFF"/>
                    </a:solidFill>
                  </a14:hiddenFill>
                </a:ext>
              </a:extLst>
            </p:spPr>
          </p:cxnSp>
          <p:cxnSp>
            <p:nvCxnSpPr>
              <p:cNvPr id="94" name="直接连接符 481">
                <a:extLst>
                  <a:ext uri="{FF2B5EF4-FFF2-40B4-BE49-F238E27FC236}">
                    <a16:creationId xmlns:a16="http://schemas.microsoft.com/office/drawing/2014/main" id="{42BD9AB6-8847-5BAD-8119-097EF1CC8D4F}"/>
                  </a:ext>
                </a:extLst>
              </p:cNvPr>
              <p:cNvCxnSpPr/>
              <p:nvPr/>
            </p:nvCxnSpPr>
            <p:spPr>
              <a:xfrm flipH="1">
                <a:off x="14444107" y="2385915"/>
                <a:ext cx="9551627" cy="1939928"/>
              </a:xfrm>
              <a:prstGeom prst="line">
                <a:avLst/>
              </a:prstGeom>
              <a:noFill/>
              <a:ln w="3175" cap="flat" cmpd="sng" algn="ctr">
                <a:gradFill>
                  <a:gsLst>
                    <a:gs pos="0">
                      <a:srgbClr val="FFC000">
                        <a:alpha val="0"/>
                      </a:srgbClr>
                    </a:gs>
                    <a:gs pos="28000">
                      <a:srgbClr val="FFC000"/>
                    </a:gs>
                    <a:gs pos="68000">
                      <a:srgbClr val="FFC000"/>
                    </a:gs>
                    <a:gs pos="100000">
                      <a:srgbClr val="FFC000"/>
                    </a:gs>
                  </a:gsLst>
                  <a:lin ang="0" scaled="0"/>
                </a:gradFill>
                <a:prstDash val="solid"/>
                <a:miter lim="800000"/>
              </a:ln>
              <a:effectLst/>
            </p:spPr>
          </p:cxnSp>
        </p:grpSp>
        <p:grpSp>
          <p:nvGrpSpPr>
            <p:cNvPr id="90" name="组合 1028">
              <a:extLst>
                <a:ext uri="{FF2B5EF4-FFF2-40B4-BE49-F238E27FC236}">
                  <a16:creationId xmlns:a16="http://schemas.microsoft.com/office/drawing/2014/main" id="{1283CA25-ACF4-6214-1AF5-0660302892DD}"/>
                </a:ext>
              </a:extLst>
            </p:cNvPr>
            <p:cNvGrpSpPr/>
            <p:nvPr/>
          </p:nvGrpSpPr>
          <p:grpSpPr>
            <a:xfrm>
              <a:off x="4165414" y="3459136"/>
              <a:ext cx="7239730" cy="194146"/>
              <a:chOff x="4331126" y="3338114"/>
              <a:chExt cx="9680993" cy="194146"/>
            </a:xfrm>
          </p:grpSpPr>
          <p:cxnSp>
            <p:nvCxnSpPr>
              <p:cNvPr id="91" name="直接连接符 482">
                <a:extLst>
                  <a:ext uri="{FF2B5EF4-FFF2-40B4-BE49-F238E27FC236}">
                    <a16:creationId xmlns:a16="http://schemas.microsoft.com/office/drawing/2014/main" id="{8B53F149-1A83-23BC-EE92-79561442F53D}"/>
                  </a:ext>
                </a:extLst>
              </p:cNvPr>
              <p:cNvCxnSpPr/>
              <p:nvPr/>
            </p:nvCxnSpPr>
            <p:spPr>
              <a:xfrm flipH="1" flipV="1">
                <a:off x="4331126" y="3485877"/>
                <a:ext cx="9680993" cy="46383"/>
              </a:xfrm>
              <a:prstGeom prst="line">
                <a:avLst/>
              </a:prstGeom>
              <a:noFill/>
              <a:ln w="3175" cap="flat" cmpd="sng" algn="ctr">
                <a:gradFill>
                  <a:gsLst>
                    <a:gs pos="0">
                      <a:srgbClr val="FFC000">
                        <a:alpha val="0"/>
                      </a:srgbClr>
                    </a:gs>
                    <a:gs pos="28000">
                      <a:srgbClr val="FFC000"/>
                    </a:gs>
                    <a:gs pos="68000">
                      <a:srgbClr val="FFC000"/>
                    </a:gs>
                    <a:gs pos="100000">
                      <a:srgbClr val="FFC000"/>
                    </a:gs>
                  </a:gsLst>
                  <a:lin ang="0" scaled="0"/>
                </a:gradFill>
                <a:prstDash val="solid"/>
                <a:miter lim="800000"/>
              </a:ln>
              <a:effectLst/>
            </p:spPr>
          </p:cxnSp>
          <p:cxnSp>
            <p:nvCxnSpPr>
              <p:cNvPr id="92" name="直接连接符 483">
                <a:extLst>
                  <a:ext uri="{FF2B5EF4-FFF2-40B4-BE49-F238E27FC236}">
                    <a16:creationId xmlns:a16="http://schemas.microsoft.com/office/drawing/2014/main" id="{EDC9CA5D-42A1-2157-3311-61F45844240C}"/>
                  </a:ext>
                </a:extLst>
              </p:cNvPr>
              <p:cNvCxnSpPr/>
              <p:nvPr/>
            </p:nvCxnSpPr>
            <p:spPr>
              <a:xfrm flipH="1">
                <a:off x="4331126" y="3338114"/>
                <a:ext cx="9588749" cy="90785"/>
              </a:xfrm>
              <a:prstGeom prst="line">
                <a:avLst/>
              </a:prstGeom>
              <a:noFill/>
              <a:ln w="3175" cap="flat" cmpd="sng" algn="ctr">
                <a:gradFill>
                  <a:gsLst>
                    <a:gs pos="0">
                      <a:srgbClr val="FFC000">
                        <a:alpha val="0"/>
                      </a:srgbClr>
                    </a:gs>
                    <a:gs pos="28000">
                      <a:srgbClr val="FFC000"/>
                    </a:gs>
                    <a:gs pos="68000">
                      <a:srgbClr val="FFC000"/>
                    </a:gs>
                    <a:gs pos="100000">
                      <a:srgbClr val="FFC000"/>
                    </a:gs>
                  </a:gsLst>
                  <a:lin ang="0" scaled="0"/>
                </a:gradFill>
                <a:prstDash val="solid"/>
                <a:miter lim="800000"/>
              </a:ln>
              <a:effectLst/>
            </p:spPr>
          </p:cxnSp>
        </p:grpSp>
      </p:grpSp>
      <p:sp>
        <p:nvSpPr>
          <p:cNvPr id="181" name="Content Placeholder 3">
            <a:extLst>
              <a:ext uri="{FF2B5EF4-FFF2-40B4-BE49-F238E27FC236}">
                <a16:creationId xmlns:a16="http://schemas.microsoft.com/office/drawing/2014/main" id="{8C80DA9E-81EE-65A5-C2E6-91375D5C7193}"/>
              </a:ext>
            </a:extLst>
          </p:cNvPr>
          <p:cNvSpPr txBox="1">
            <a:spLocks/>
          </p:cNvSpPr>
          <p:nvPr/>
        </p:nvSpPr>
        <p:spPr>
          <a:xfrm>
            <a:off x="1051656" y="4722122"/>
            <a:ext cx="11125200" cy="1877489"/>
          </a:xfrm>
          <a:prstGeom prst="rect">
            <a:avLst/>
          </a:prstGeom>
        </p:spPr>
        <p:txBody>
          <a:bodyPr vert="horz" lIns="0" tIns="0" rIns="0" bIns="0" rtlCol="0" anchor="ctr">
            <a:normAutofit/>
          </a:bodyPr>
          <a:lstStyle>
            <a:lvl1pPr marL="0" indent="0" algn="l" defTabSz="914400" rtl="0" eaLnBrk="1" latinLnBrk="0" hangingPunct="1">
              <a:lnSpc>
                <a:spcPts val="3428"/>
              </a:lnSpc>
              <a:spcBef>
                <a:spcPts val="0"/>
              </a:spcBef>
              <a:buFont typeface="Arial" panose="020B0604020202020204" pitchFamily="34" charset="0"/>
              <a:buNone/>
              <a:defRPr sz="3198" b="1" kern="1200" baseline="0">
                <a:solidFill>
                  <a:srgbClr val="C00000"/>
                </a:solidFill>
                <a:latin typeface="Microsoft YaHei" panose="020B0503020204020204" pitchFamily="34" charset="-122"/>
                <a:ea typeface="Microsoft YaHei" panose="020B0503020204020204" pitchFamily="34" charset="-122"/>
                <a:cs typeface="+mn-cs"/>
              </a:defRPr>
            </a:lvl1pPr>
            <a:lvl2pPr marL="593425" indent="0" algn="ctr" defTabSz="914400" rtl="0" eaLnBrk="1" latinLnBrk="0" hangingPunct="1">
              <a:lnSpc>
                <a:spcPct val="90000"/>
              </a:lnSpc>
              <a:spcBef>
                <a:spcPts val="500"/>
              </a:spcBef>
              <a:buFont typeface="Arial" panose="020B0604020202020204" pitchFamily="34" charset="0"/>
              <a:buNone/>
              <a:defRPr sz="2596" kern="1200">
                <a:solidFill>
                  <a:schemeClr val="tx2"/>
                </a:solidFill>
                <a:latin typeface="+mn-lt"/>
                <a:ea typeface="+mn-ea"/>
                <a:cs typeface="+mn-cs"/>
              </a:defRPr>
            </a:lvl2pPr>
            <a:lvl3pPr marL="1186848" indent="0" algn="ctr" defTabSz="914400" rtl="0" eaLnBrk="1" latinLnBrk="0" hangingPunct="1">
              <a:lnSpc>
                <a:spcPct val="90000"/>
              </a:lnSpc>
              <a:spcBef>
                <a:spcPts val="500"/>
              </a:spcBef>
              <a:buFont typeface="Arial" panose="020B0604020202020204" pitchFamily="34" charset="0"/>
              <a:buNone/>
              <a:defRPr sz="2336" kern="1200">
                <a:solidFill>
                  <a:schemeClr val="tx2"/>
                </a:solidFill>
                <a:latin typeface="+mn-lt"/>
                <a:ea typeface="+mn-ea"/>
                <a:cs typeface="+mn-cs"/>
              </a:defRPr>
            </a:lvl3pPr>
            <a:lvl4pPr marL="1780274" indent="0" algn="ctr" defTabSz="914400" rtl="0" eaLnBrk="1" latinLnBrk="0" hangingPunct="1">
              <a:lnSpc>
                <a:spcPct val="90000"/>
              </a:lnSpc>
              <a:spcBef>
                <a:spcPts val="500"/>
              </a:spcBef>
              <a:buFont typeface="Arial" panose="020B0604020202020204" pitchFamily="34" charset="0"/>
              <a:buNone/>
              <a:defRPr sz="2077" kern="1200">
                <a:solidFill>
                  <a:schemeClr val="tx2"/>
                </a:solidFill>
                <a:latin typeface="+mn-lt"/>
                <a:ea typeface="+mn-ea"/>
                <a:cs typeface="+mn-cs"/>
              </a:defRPr>
            </a:lvl4pPr>
            <a:lvl5pPr marL="2373698" indent="0" algn="ctr" defTabSz="914400" rtl="0" eaLnBrk="1" latinLnBrk="0" hangingPunct="1">
              <a:lnSpc>
                <a:spcPct val="90000"/>
              </a:lnSpc>
              <a:spcBef>
                <a:spcPts val="500"/>
              </a:spcBef>
              <a:buFont typeface="Arial" panose="020B0604020202020204" pitchFamily="34" charset="0"/>
              <a:buNone/>
              <a:defRPr sz="2077" kern="1200">
                <a:solidFill>
                  <a:schemeClr val="tx2"/>
                </a:solidFill>
                <a:latin typeface="+mn-lt"/>
                <a:ea typeface="+mn-ea"/>
                <a:cs typeface="+mn-cs"/>
              </a:defRPr>
            </a:lvl5pPr>
            <a:lvl6pPr marL="2967122" indent="0" algn="ctr" defTabSz="914400" rtl="0" eaLnBrk="1" latinLnBrk="0" hangingPunct="1">
              <a:lnSpc>
                <a:spcPct val="90000"/>
              </a:lnSpc>
              <a:spcBef>
                <a:spcPts val="500"/>
              </a:spcBef>
              <a:buFont typeface="Arial" panose="020B0604020202020204" pitchFamily="34" charset="0"/>
              <a:buNone/>
              <a:defRPr sz="2077" kern="1200">
                <a:solidFill>
                  <a:schemeClr val="tx1"/>
                </a:solidFill>
                <a:latin typeface="+mn-lt"/>
                <a:ea typeface="+mn-ea"/>
                <a:cs typeface="+mn-cs"/>
              </a:defRPr>
            </a:lvl6pPr>
            <a:lvl7pPr marL="3560546" indent="0" algn="ctr" defTabSz="914400" rtl="0" eaLnBrk="1" latinLnBrk="0" hangingPunct="1">
              <a:lnSpc>
                <a:spcPct val="90000"/>
              </a:lnSpc>
              <a:spcBef>
                <a:spcPts val="500"/>
              </a:spcBef>
              <a:buFont typeface="Arial" panose="020B0604020202020204" pitchFamily="34" charset="0"/>
              <a:buNone/>
              <a:defRPr sz="2077" kern="1200">
                <a:solidFill>
                  <a:schemeClr val="tx1"/>
                </a:solidFill>
                <a:latin typeface="+mn-lt"/>
                <a:ea typeface="+mn-ea"/>
                <a:cs typeface="+mn-cs"/>
              </a:defRPr>
            </a:lvl7pPr>
            <a:lvl8pPr marL="4153972" indent="0" algn="ctr" defTabSz="914400" rtl="0" eaLnBrk="1" latinLnBrk="0" hangingPunct="1">
              <a:lnSpc>
                <a:spcPct val="90000"/>
              </a:lnSpc>
              <a:spcBef>
                <a:spcPts val="500"/>
              </a:spcBef>
              <a:buFont typeface="Arial" panose="020B0604020202020204" pitchFamily="34" charset="0"/>
              <a:buNone/>
              <a:defRPr sz="2077" kern="1200">
                <a:solidFill>
                  <a:schemeClr val="tx1"/>
                </a:solidFill>
                <a:latin typeface="+mn-lt"/>
                <a:ea typeface="+mn-ea"/>
                <a:cs typeface="+mn-cs"/>
              </a:defRPr>
            </a:lvl8pPr>
            <a:lvl9pPr marL="4747395" indent="0" algn="ctr" defTabSz="914400" rtl="0" eaLnBrk="1" latinLnBrk="0" hangingPunct="1">
              <a:lnSpc>
                <a:spcPct val="90000"/>
              </a:lnSpc>
              <a:spcBef>
                <a:spcPts val="500"/>
              </a:spcBef>
              <a:buFont typeface="Arial" panose="020B0604020202020204" pitchFamily="34" charset="0"/>
              <a:buNone/>
              <a:defRPr sz="2077" kern="1200">
                <a:solidFill>
                  <a:schemeClr val="tx1"/>
                </a:solidFill>
                <a:latin typeface="+mn-lt"/>
                <a:ea typeface="+mn-ea"/>
                <a:cs typeface="+mn-cs"/>
              </a:defRPr>
            </a:lvl9pPr>
          </a:lstStyle>
          <a:p>
            <a:pPr marL="457200" indent="-457200">
              <a:buFont typeface="Arial" panose="020B0604020202020204" pitchFamily="34" charset="0"/>
              <a:buChar char="•"/>
            </a:pPr>
            <a:r>
              <a:rPr lang="en-US" sz="1800" b="0" dirty="0">
                <a:solidFill>
                  <a:schemeClr val="tx2"/>
                </a:solidFill>
                <a:latin typeface="+mj-lt"/>
              </a:rPr>
              <a:t>Fiber to everywhere, end to end (</a:t>
            </a:r>
            <a:r>
              <a:rPr lang="en-US" sz="1800" b="0" dirty="0" err="1">
                <a:solidFill>
                  <a:schemeClr val="tx2"/>
                </a:solidFill>
                <a:latin typeface="+mj-lt"/>
              </a:rPr>
              <a:t>FTTx</a:t>
            </a:r>
            <a:r>
              <a:rPr lang="en-US" sz="1800" b="0" dirty="0">
                <a:solidFill>
                  <a:schemeClr val="tx2"/>
                </a:solidFill>
                <a:latin typeface="+mj-lt"/>
              </a:rPr>
              <a:t>, optical to cloud)</a:t>
            </a:r>
          </a:p>
          <a:p>
            <a:pPr marL="457200" indent="-457200">
              <a:buFont typeface="Arial" panose="020B0604020202020204" pitchFamily="34" charset="0"/>
              <a:buChar char="•"/>
            </a:pPr>
            <a:r>
              <a:rPr lang="en-US" sz="1800" b="0" dirty="0">
                <a:solidFill>
                  <a:schemeClr val="tx2"/>
                </a:solidFill>
                <a:latin typeface="+mj-lt"/>
              </a:rPr>
              <a:t>Extending reach to more end users : 2Home/Room/Business/Consumer/Mobile/Device/Machine</a:t>
            </a:r>
          </a:p>
          <a:p>
            <a:pPr marL="457200" indent="-457200">
              <a:buFont typeface="Arial" panose="020B0604020202020204" pitchFamily="34" charset="0"/>
              <a:buChar char="•"/>
            </a:pPr>
            <a:r>
              <a:rPr lang="en-US" sz="1800" b="0" dirty="0">
                <a:solidFill>
                  <a:schemeClr val="tx2"/>
                </a:solidFill>
                <a:latin typeface="+mj-lt"/>
              </a:rPr>
              <a:t>Massive number of connections: x3 (room), x10(desk), x30(machine), x100(smart city)</a:t>
            </a:r>
          </a:p>
        </p:txBody>
      </p:sp>
      <p:sp>
        <p:nvSpPr>
          <p:cNvPr id="3" name="Content Placeholder 3">
            <a:extLst>
              <a:ext uri="{FF2B5EF4-FFF2-40B4-BE49-F238E27FC236}">
                <a16:creationId xmlns:a16="http://schemas.microsoft.com/office/drawing/2014/main" id="{9BE65E45-8605-9B18-6C92-D0E72BBA8596}"/>
              </a:ext>
            </a:extLst>
          </p:cNvPr>
          <p:cNvSpPr txBox="1">
            <a:spLocks/>
          </p:cNvSpPr>
          <p:nvPr/>
        </p:nvSpPr>
        <p:spPr>
          <a:xfrm>
            <a:off x="7426047" y="1516302"/>
            <a:ext cx="4757851" cy="2747493"/>
          </a:xfrm>
          <a:prstGeom prst="rect">
            <a:avLst/>
          </a:prstGeom>
        </p:spPr>
        <p:txBody>
          <a:bodyPr vert="horz" lIns="0" tIns="0" rIns="0" bIns="0" rtlCol="0" anchor="ctr">
            <a:normAutofit/>
          </a:bodyPr>
          <a:lstStyle>
            <a:lvl1pPr marL="0" indent="0" algn="l" defTabSz="914400" rtl="0" eaLnBrk="1" latinLnBrk="0" hangingPunct="1">
              <a:lnSpc>
                <a:spcPts val="3428"/>
              </a:lnSpc>
              <a:spcBef>
                <a:spcPts val="0"/>
              </a:spcBef>
              <a:buFont typeface="Arial" panose="020B0604020202020204" pitchFamily="34" charset="0"/>
              <a:buNone/>
              <a:defRPr sz="3198" b="1" kern="1200" baseline="0">
                <a:solidFill>
                  <a:srgbClr val="C00000"/>
                </a:solidFill>
                <a:latin typeface="Microsoft YaHei" panose="020B0503020204020204" pitchFamily="34" charset="-122"/>
                <a:ea typeface="Microsoft YaHei" panose="020B0503020204020204" pitchFamily="34" charset="-122"/>
                <a:cs typeface="+mn-cs"/>
              </a:defRPr>
            </a:lvl1pPr>
            <a:lvl2pPr marL="593425" indent="0" algn="ctr" defTabSz="914400" rtl="0" eaLnBrk="1" latinLnBrk="0" hangingPunct="1">
              <a:lnSpc>
                <a:spcPct val="90000"/>
              </a:lnSpc>
              <a:spcBef>
                <a:spcPts val="500"/>
              </a:spcBef>
              <a:buFont typeface="Arial" panose="020B0604020202020204" pitchFamily="34" charset="0"/>
              <a:buNone/>
              <a:defRPr sz="2596" kern="1200">
                <a:solidFill>
                  <a:schemeClr val="tx2"/>
                </a:solidFill>
                <a:latin typeface="+mn-lt"/>
                <a:ea typeface="+mn-ea"/>
                <a:cs typeface="+mn-cs"/>
              </a:defRPr>
            </a:lvl2pPr>
            <a:lvl3pPr marL="1186848" indent="0" algn="ctr" defTabSz="914400" rtl="0" eaLnBrk="1" latinLnBrk="0" hangingPunct="1">
              <a:lnSpc>
                <a:spcPct val="90000"/>
              </a:lnSpc>
              <a:spcBef>
                <a:spcPts val="500"/>
              </a:spcBef>
              <a:buFont typeface="Arial" panose="020B0604020202020204" pitchFamily="34" charset="0"/>
              <a:buNone/>
              <a:defRPr sz="2336" kern="1200">
                <a:solidFill>
                  <a:schemeClr val="tx2"/>
                </a:solidFill>
                <a:latin typeface="+mn-lt"/>
                <a:ea typeface="+mn-ea"/>
                <a:cs typeface="+mn-cs"/>
              </a:defRPr>
            </a:lvl3pPr>
            <a:lvl4pPr marL="1780274" indent="0" algn="ctr" defTabSz="914400" rtl="0" eaLnBrk="1" latinLnBrk="0" hangingPunct="1">
              <a:lnSpc>
                <a:spcPct val="90000"/>
              </a:lnSpc>
              <a:spcBef>
                <a:spcPts val="500"/>
              </a:spcBef>
              <a:buFont typeface="Arial" panose="020B0604020202020204" pitchFamily="34" charset="0"/>
              <a:buNone/>
              <a:defRPr sz="2077" kern="1200">
                <a:solidFill>
                  <a:schemeClr val="tx2"/>
                </a:solidFill>
                <a:latin typeface="+mn-lt"/>
                <a:ea typeface="+mn-ea"/>
                <a:cs typeface="+mn-cs"/>
              </a:defRPr>
            </a:lvl4pPr>
            <a:lvl5pPr marL="2373698" indent="0" algn="ctr" defTabSz="914400" rtl="0" eaLnBrk="1" latinLnBrk="0" hangingPunct="1">
              <a:lnSpc>
                <a:spcPct val="90000"/>
              </a:lnSpc>
              <a:spcBef>
                <a:spcPts val="500"/>
              </a:spcBef>
              <a:buFont typeface="Arial" panose="020B0604020202020204" pitchFamily="34" charset="0"/>
              <a:buNone/>
              <a:defRPr sz="2077" kern="1200">
                <a:solidFill>
                  <a:schemeClr val="tx2"/>
                </a:solidFill>
                <a:latin typeface="+mn-lt"/>
                <a:ea typeface="+mn-ea"/>
                <a:cs typeface="+mn-cs"/>
              </a:defRPr>
            </a:lvl5pPr>
            <a:lvl6pPr marL="2967122" indent="0" algn="ctr" defTabSz="914400" rtl="0" eaLnBrk="1" latinLnBrk="0" hangingPunct="1">
              <a:lnSpc>
                <a:spcPct val="90000"/>
              </a:lnSpc>
              <a:spcBef>
                <a:spcPts val="500"/>
              </a:spcBef>
              <a:buFont typeface="Arial" panose="020B0604020202020204" pitchFamily="34" charset="0"/>
              <a:buNone/>
              <a:defRPr sz="2077" kern="1200">
                <a:solidFill>
                  <a:schemeClr val="tx1"/>
                </a:solidFill>
                <a:latin typeface="+mn-lt"/>
                <a:ea typeface="+mn-ea"/>
                <a:cs typeface="+mn-cs"/>
              </a:defRPr>
            </a:lvl6pPr>
            <a:lvl7pPr marL="3560546" indent="0" algn="ctr" defTabSz="914400" rtl="0" eaLnBrk="1" latinLnBrk="0" hangingPunct="1">
              <a:lnSpc>
                <a:spcPct val="90000"/>
              </a:lnSpc>
              <a:spcBef>
                <a:spcPts val="500"/>
              </a:spcBef>
              <a:buFont typeface="Arial" panose="020B0604020202020204" pitchFamily="34" charset="0"/>
              <a:buNone/>
              <a:defRPr sz="2077" kern="1200">
                <a:solidFill>
                  <a:schemeClr val="tx1"/>
                </a:solidFill>
                <a:latin typeface="+mn-lt"/>
                <a:ea typeface="+mn-ea"/>
                <a:cs typeface="+mn-cs"/>
              </a:defRPr>
            </a:lvl7pPr>
            <a:lvl8pPr marL="4153972" indent="0" algn="ctr" defTabSz="914400" rtl="0" eaLnBrk="1" latinLnBrk="0" hangingPunct="1">
              <a:lnSpc>
                <a:spcPct val="90000"/>
              </a:lnSpc>
              <a:spcBef>
                <a:spcPts val="500"/>
              </a:spcBef>
              <a:buFont typeface="Arial" panose="020B0604020202020204" pitchFamily="34" charset="0"/>
              <a:buNone/>
              <a:defRPr sz="2077" kern="1200">
                <a:solidFill>
                  <a:schemeClr val="tx1"/>
                </a:solidFill>
                <a:latin typeface="+mn-lt"/>
                <a:ea typeface="+mn-ea"/>
                <a:cs typeface="+mn-cs"/>
              </a:defRPr>
            </a:lvl8pPr>
            <a:lvl9pPr marL="4747395" indent="0" algn="ctr" defTabSz="914400" rtl="0" eaLnBrk="1" latinLnBrk="0" hangingPunct="1">
              <a:lnSpc>
                <a:spcPct val="90000"/>
              </a:lnSpc>
              <a:spcBef>
                <a:spcPts val="500"/>
              </a:spcBef>
              <a:buFont typeface="Arial" panose="020B0604020202020204" pitchFamily="34" charset="0"/>
              <a:buNone/>
              <a:defRPr sz="2077" kern="1200">
                <a:solidFill>
                  <a:schemeClr val="tx1"/>
                </a:solidFill>
                <a:latin typeface="+mn-lt"/>
                <a:ea typeface="+mn-ea"/>
                <a:cs typeface="+mn-cs"/>
              </a:defRPr>
            </a:lvl9pPr>
          </a:lstStyle>
          <a:p>
            <a:pPr marL="457200" indent="-457200">
              <a:lnSpc>
                <a:spcPct val="100000"/>
              </a:lnSpc>
              <a:buClr>
                <a:srgbClr val="00B050"/>
              </a:buClr>
              <a:buFont typeface="Wingdings" pitchFamily="2" charset="2"/>
              <a:buChar char="Ø"/>
            </a:pPr>
            <a:r>
              <a:rPr lang="en-US" sz="1800" b="0" dirty="0">
                <a:solidFill>
                  <a:schemeClr val="tx2"/>
                </a:solidFill>
                <a:latin typeface="+mj-lt"/>
              </a:rPr>
              <a:t>Broadened bandwidth spectrum for end users: </a:t>
            </a:r>
            <a:r>
              <a:rPr lang="en-US" sz="1800" b="0" dirty="0" err="1">
                <a:solidFill>
                  <a:schemeClr val="tx2"/>
                </a:solidFill>
                <a:latin typeface="+mj-lt"/>
              </a:rPr>
              <a:t>fgOTN</a:t>
            </a:r>
            <a:r>
              <a:rPr lang="en-US" sz="1800" b="0" dirty="0">
                <a:solidFill>
                  <a:schemeClr val="tx2"/>
                </a:solidFill>
                <a:latin typeface="+mj-lt"/>
              </a:rPr>
              <a:t>, 50G PON, WiFi7</a:t>
            </a:r>
          </a:p>
          <a:p>
            <a:pPr marL="457200" indent="-457200">
              <a:lnSpc>
                <a:spcPct val="100000"/>
              </a:lnSpc>
              <a:buClr>
                <a:srgbClr val="00B050"/>
              </a:buClr>
              <a:buFont typeface="Wingdings" pitchFamily="2" charset="2"/>
              <a:buChar char="Ø"/>
            </a:pPr>
            <a:endParaRPr lang="en-US" sz="1800" b="0" dirty="0">
              <a:solidFill>
                <a:schemeClr val="tx2"/>
              </a:solidFill>
              <a:latin typeface="+mj-lt"/>
            </a:endParaRPr>
          </a:p>
          <a:p>
            <a:pPr marL="457200" indent="-457200">
              <a:lnSpc>
                <a:spcPct val="100000"/>
              </a:lnSpc>
              <a:buClr>
                <a:srgbClr val="00B050"/>
              </a:buClr>
              <a:buFont typeface="Wingdings" pitchFamily="2" charset="2"/>
              <a:buChar char="Ø"/>
            </a:pPr>
            <a:r>
              <a:rPr lang="en-US" sz="1800" b="0" dirty="0">
                <a:solidFill>
                  <a:schemeClr val="tx2"/>
                </a:solidFill>
                <a:latin typeface="+mj-lt"/>
              </a:rPr>
              <a:t>Premium services with guaranteed &amp; reliable E2E QoS</a:t>
            </a:r>
          </a:p>
          <a:p>
            <a:pPr marL="457200" indent="-457200">
              <a:lnSpc>
                <a:spcPct val="100000"/>
              </a:lnSpc>
              <a:buClr>
                <a:srgbClr val="00B050"/>
              </a:buClr>
              <a:buFont typeface="Wingdings" pitchFamily="2" charset="2"/>
              <a:buChar char="Ø"/>
            </a:pPr>
            <a:endParaRPr lang="en-US" sz="1800" b="0" dirty="0">
              <a:solidFill>
                <a:schemeClr val="tx2"/>
              </a:solidFill>
              <a:latin typeface="+mj-lt"/>
            </a:endParaRPr>
          </a:p>
          <a:p>
            <a:pPr marL="457200" indent="-457200">
              <a:lnSpc>
                <a:spcPct val="100000"/>
              </a:lnSpc>
              <a:buClr>
                <a:srgbClr val="00B050"/>
              </a:buClr>
              <a:buFont typeface="Wingdings" pitchFamily="2" charset="2"/>
              <a:buChar char="Ø"/>
            </a:pPr>
            <a:r>
              <a:rPr lang="en-US" sz="1800" b="0" dirty="0">
                <a:solidFill>
                  <a:schemeClr val="tx2"/>
                </a:solidFill>
                <a:latin typeface="+mj-lt"/>
              </a:rPr>
              <a:t>Autonomous Network</a:t>
            </a:r>
          </a:p>
          <a:p>
            <a:pPr marL="457200" indent="-457200">
              <a:lnSpc>
                <a:spcPct val="100000"/>
              </a:lnSpc>
              <a:buClr>
                <a:srgbClr val="00B050"/>
              </a:buClr>
              <a:buFont typeface="Wingdings" pitchFamily="2" charset="2"/>
              <a:buChar char="Ø"/>
            </a:pPr>
            <a:endParaRPr lang="en-US" sz="1800" b="0" dirty="0">
              <a:solidFill>
                <a:schemeClr val="tx2"/>
              </a:solidFill>
              <a:latin typeface="+mj-lt"/>
            </a:endParaRPr>
          </a:p>
          <a:p>
            <a:pPr marL="457200" indent="-457200">
              <a:lnSpc>
                <a:spcPct val="100000"/>
              </a:lnSpc>
              <a:buClr>
                <a:srgbClr val="00B050"/>
              </a:buClr>
              <a:buFont typeface="Wingdings" pitchFamily="2" charset="2"/>
              <a:buChar char="Ø"/>
            </a:pPr>
            <a:r>
              <a:rPr lang="en-US" sz="1800" b="0" dirty="0">
                <a:solidFill>
                  <a:schemeClr val="tx2"/>
                </a:solidFill>
                <a:latin typeface="+mj-lt"/>
              </a:rPr>
              <a:t>Green networking</a:t>
            </a:r>
          </a:p>
        </p:txBody>
      </p:sp>
    </p:spTree>
    <p:extLst>
      <p:ext uri="{BB962C8B-B14F-4D97-AF65-F5344CB8AC3E}">
        <p14:creationId xmlns:p14="http://schemas.microsoft.com/office/powerpoint/2010/main" val="968506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7EB5D1-1231-6980-67C8-5605A50B2F1C}"/>
              </a:ext>
            </a:extLst>
          </p:cNvPr>
          <p:cNvSpPr>
            <a:spLocks noGrp="1"/>
          </p:cNvSpPr>
          <p:nvPr>
            <p:ph type="title"/>
          </p:nvPr>
        </p:nvSpPr>
        <p:spPr>
          <a:xfrm>
            <a:off x="838200" y="365126"/>
            <a:ext cx="11220450" cy="806450"/>
          </a:xfrm>
        </p:spPr>
        <p:txBody>
          <a:bodyPr>
            <a:normAutofit/>
          </a:bodyPr>
          <a:lstStyle/>
          <a:p>
            <a:r>
              <a:rPr lang="en-US" dirty="0"/>
              <a:t>Broadband Service Challenges : Operation &amp; Management</a:t>
            </a:r>
          </a:p>
        </p:txBody>
      </p:sp>
      <p:sp>
        <p:nvSpPr>
          <p:cNvPr id="48" name="PA-圆角矩形 96">
            <a:extLst>
              <a:ext uri="{FF2B5EF4-FFF2-40B4-BE49-F238E27FC236}">
                <a16:creationId xmlns:a16="http://schemas.microsoft.com/office/drawing/2014/main" id="{3AC61012-7211-15F0-D72A-228A5CA2E006}"/>
              </a:ext>
            </a:extLst>
          </p:cNvPr>
          <p:cNvSpPr/>
          <p:nvPr>
            <p:custDataLst>
              <p:tags r:id="rId1"/>
            </p:custDataLst>
          </p:nvPr>
        </p:nvSpPr>
        <p:spPr>
          <a:xfrm rot="16200000">
            <a:off x="8415996" y="1196158"/>
            <a:ext cx="3071811" cy="3651298"/>
          </a:xfrm>
          <a:prstGeom prst="roundRect">
            <a:avLst>
              <a:gd name="adj" fmla="val 4201"/>
            </a:avLst>
          </a:prstGeom>
          <a:gradFill>
            <a:gsLst>
              <a:gs pos="98230">
                <a:sysClr val="window" lastClr="FFFFFF">
                  <a:alpha val="8000"/>
                </a:sysClr>
              </a:gs>
              <a:gs pos="0">
                <a:sysClr val="window" lastClr="FFFFFF">
                  <a:alpha val="8000"/>
                </a:sysClr>
              </a:gs>
              <a:gs pos="68000">
                <a:srgbClr val="FFFFFF">
                  <a:alpha val="0"/>
                </a:srgbClr>
              </a:gs>
              <a:gs pos="43000">
                <a:sysClr val="window" lastClr="FFFFFF">
                  <a:alpha val="0"/>
                </a:sysClr>
              </a:gs>
            </a:gsLst>
            <a:lin ang="5400000" scaled="1"/>
          </a:gradFill>
          <a:ln w="3175" cap="flat" cmpd="sng" algn="ctr">
            <a:gradFill>
              <a:gsLst>
                <a:gs pos="98230">
                  <a:sysClr val="window" lastClr="FFFFFF">
                    <a:alpha val="50000"/>
                  </a:sysClr>
                </a:gs>
                <a:gs pos="0">
                  <a:sysClr val="window" lastClr="FFFFFF">
                    <a:alpha val="50000"/>
                  </a:sysClr>
                </a:gs>
                <a:gs pos="85000">
                  <a:srgbClr val="FFFFFF">
                    <a:alpha val="0"/>
                  </a:srgbClr>
                </a:gs>
                <a:gs pos="15000">
                  <a:sysClr val="window" lastClr="FFFFFF">
                    <a:alpha val="0"/>
                  </a:sysClr>
                </a:gs>
              </a:gsLst>
              <a:lin ang="5400000" scaled="1"/>
            </a:gradFill>
            <a:prstDash val="solid"/>
            <a:miter lim="800000"/>
          </a:ln>
          <a:effectLst/>
        </p:spPr>
        <p:txBody>
          <a:bodyPr wrap="square" rtlCol="0" anchor="ctr">
            <a:noAutofit/>
          </a:bodyPr>
          <a:lstStyle/>
          <a:p>
            <a:pPr marL="0" marR="0" lvl="0" indent="0" algn="ctr" defTabSz="913668" rtl="0" eaLnBrk="1" fontAlgn="auto" latinLnBrk="0" hangingPunct="1">
              <a:lnSpc>
                <a:spcPct val="100000"/>
              </a:lnSpc>
              <a:spcBef>
                <a:spcPts val="0"/>
              </a:spcBef>
              <a:spcAft>
                <a:spcPts val="0"/>
              </a:spcAft>
              <a:buClrTx/>
              <a:buSzTx/>
              <a:buFontTx/>
              <a:buNone/>
              <a:tabLst/>
              <a:defRPr/>
            </a:pPr>
            <a:endParaRPr kumimoji="0" lang="zh-CN" altLang="en-US" sz="1798" b="0" i="0" u="none" strike="noStrike" kern="0" cap="none" spc="0" normalizeH="0" baseline="0" noProof="0" dirty="0">
              <a:ln>
                <a:noFill/>
              </a:ln>
              <a:solidFill>
                <a:schemeClr val="tx2">
                  <a:lumMod val="50000"/>
                  <a:lumOff val="50000"/>
                </a:schemeClr>
              </a:solidFill>
              <a:effectLst/>
              <a:uLnTx/>
              <a:uFillTx/>
              <a:ea typeface="方正兰亭细黑简体" panose="02000000000000000000" pitchFamily="2" charset="-122"/>
              <a:cs typeface="Arial" panose="020B0604020202020204" pitchFamily="34" charset="0"/>
              <a:sym typeface="Arial" panose="020B0604020202020204" pitchFamily="34" charset="0"/>
            </a:endParaRPr>
          </a:p>
        </p:txBody>
      </p:sp>
      <p:sp>
        <p:nvSpPr>
          <p:cNvPr id="53" name="文本框 369">
            <a:extLst>
              <a:ext uri="{FF2B5EF4-FFF2-40B4-BE49-F238E27FC236}">
                <a16:creationId xmlns:a16="http://schemas.microsoft.com/office/drawing/2014/main" id="{5C874E31-5B88-6EED-5095-A38DE6BF92A1}"/>
              </a:ext>
            </a:extLst>
          </p:cNvPr>
          <p:cNvSpPr txBox="1"/>
          <p:nvPr/>
        </p:nvSpPr>
        <p:spPr>
          <a:xfrm>
            <a:off x="1315787" y="1646291"/>
            <a:ext cx="2650084" cy="375424"/>
          </a:xfrm>
          <a:prstGeom prst="rect">
            <a:avLst/>
          </a:prstGeom>
          <a:noFill/>
          <a:ln>
            <a:noFill/>
          </a:ln>
        </p:spPr>
        <p:txBody>
          <a:bodyPr wrap="none" rtlCol="0" anchor="ctr">
            <a:spAutoFit/>
          </a:bodyPr>
          <a:lstStyle/>
          <a:p>
            <a:pPr lvl="0" defTabSz="1919289">
              <a:lnSpc>
                <a:spcPct val="150000"/>
              </a:lnSpc>
              <a:defRPr/>
            </a:pPr>
            <a:r>
              <a:rPr lang="en-US" altLang="zh-CN" sz="1399" b="1" kern="0" dirty="0">
                <a:solidFill>
                  <a:srgbClr val="C00000"/>
                </a:solidFill>
                <a:ea typeface="微软雅黑" panose="020B0503020204020204" pitchFamily="34" charset="-122"/>
                <a:cs typeface="Arial" panose="020B0604020202020204" pitchFamily="34" charset="0"/>
              </a:rPr>
              <a:t>Low Marketing Success Rate</a:t>
            </a:r>
            <a:endParaRPr kumimoji="0" lang="en-US" altLang="zh-CN" sz="1399" b="1" i="0" u="none" strike="noStrike" kern="0" cap="none" spc="0" normalizeH="0" baseline="0" noProof="0" dirty="0">
              <a:ln>
                <a:noFill/>
              </a:ln>
              <a:solidFill>
                <a:srgbClr val="C00000"/>
              </a:solidFill>
              <a:effectLst/>
              <a:uLnTx/>
              <a:uFillTx/>
              <a:ea typeface="微软雅黑" panose="020B0503020204020204" pitchFamily="34" charset="-122"/>
              <a:cs typeface="Arial" panose="020B0604020202020204" pitchFamily="34" charset="0"/>
            </a:endParaRPr>
          </a:p>
        </p:txBody>
      </p:sp>
      <p:sp>
        <p:nvSpPr>
          <p:cNvPr id="66" name="矩形 239">
            <a:extLst>
              <a:ext uri="{FF2B5EF4-FFF2-40B4-BE49-F238E27FC236}">
                <a16:creationId xmlns:a16="http://schemas.microsoft.com/office/drawing/2014/main" id="{3C85B9BC-A295-ED55-EB4B-C22AFA114781}"/>
              </a:ext>
            </a:extLst>
          </p:cNvPr>
          <p:cNvSpPr/>
          <p:nvPr/>
        </p:nvSpPr>
        <p:spPr bwMode="auto">
          <a:xfrm>
            <a:off x="905753" y="2249493"/>
            <a:ext cx="3000615" cy="760210"/>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54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anchor="ctr" anchorCtr="1"/>
          <a:lstStyle/>
          <a:p>
            <a:pPr marL="0" marR="0" lvl="0" indent="0" algn="ctr" defTabSz="913989" rtl="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50" normalizeH="0" baseline="0" noProof="0" dirty="0">
              <a:ln>
                <a:noFill/>
              </a:ln>
              <a:solidFill>
                <a:schemeClr val="tx2">
                  <a:lumMod val="50000"/>
                  <a:lumOff val="50000"/>
                </a:schemeClr>
              </a:solidFill>
              <a:effectLst/>
              <a:uLnTx/>
              <a:uFillTx/>
              <a:ea typeface="微软雅黑" panose="020B0503020204020204" pitchFamily="34" charset="-122"/>
              <a:cs typeface="Arial" panose="020B0604020202020204" pitchFamily="34" charset="0"/>
            </a:endParaRPr>
          </a:p>
        </p:txBody>
      </p:sp>
      <p:sp>
        <p:nvSpPr>
          <p:cNvPr id="67" name="矩形 240">
            <a:extLst>
              <a:ext uri="{FF2B5EF4-FFF2-40B4-BE49-F238E27FC236}">
                <a16:creationId xmlns:a16="http://schemas.microsoft.com/office/drawing/2014/main" id="{AFDB1E48-B328-68D8-2BA3-86BD5D6BCADE}"/>
              </a:ext>
            </a:extLst>
          </p:cNvPr>
          <p:cNvSpPr/>
          <p:nvPr/>
        </p:nvSpPr>
        <p:spPr bwMode="auto">
          <a:xfrm>
            <a:off x="1600362" y="2381639"/>
            <a:ext cx="717477" cy="506799"/>
          </a:xfrm>
          <a:prstGeom prst="rect">
            <a:avLst/>
          </a:prstGeom>
          <a:solidFill>
            <a:schemeClr val="bg1">
              <a:lumMod val="75000"/>
              <a:alpha val="32001"/>
            </a:schemeClr>
          </a:solidFill>
          <a:ln w="9525" cap="flat" cmpd="sng" algn="ctr">
            <a:noFill/>
            <a:prstDash val="solid"/>
            <a:round/>
            <a:headEnd type="none" w="med" len="med"/>
            <a:tailEnd type="none" w="med" len="med"/>
          </a:ln>
        </p:spPr>
        <p:txBody>
          <a:bodyPr vert="horz" wrap="square" lIns="91404" tIns="45702" rIns="91404" bIns="45702" numCol="1" rtlCol="0" anchor="ctr" anchorCtr="1" compatLnSpc="1">
            <a:noAutofit/>
          </a:bodyPr>
          <a:lstStyle/>
          <a:p>
            <a:pPr marL="0" marR="0" lvl="0" indent="0" algn="ctr" defTabSz="914034" rtl="0" eaLnBrk="0" fontAlgn="base" latinLnBrk="0" hangingPunct="0">
              <a:lnSpc>
                <a:spcPct val="100000"/>
              </a:lnSpc>
              <a:spcBef>
                <a:spcPts val="0"/>
              </a:spcBef>
              <a:spcAft>
                <a:spcPct val="0"/>
              </a:spcAft>
              <a:buClr>
                <a:srgbClr val="CC00FF"/>
              </a:buClr>
              <a:buSzTx/>
              <a:buFontTx/>
              <a:buNone/>
              <a:tabLst/>
              <a:defRPr/>
            </a:pPr>
            <a:r>
              <a:rPr kumimoji="0" lang="en-US" altLang="zh-CN" sz="800" b="0" i="0" u="none" strike="noStrike" kern="0" cap="none" spc="0" normalizeH="0" baseline="0" noProof="0" dirty="0">
                <a:ln>
                  <a:noFill/>
                </a:ln>
                <a:solidFill>
                  <a:schemeClr val="tx2"/>
                </a:solidFill>
                <a:effectLst/>
                <a:uLnTx/>
                <a:uFillTx/>
                <a:ea typeface="微软雅黑"/>
                <a:cs typeface="Arial" panose="020B0604020202020204" pitchFamily="34" charset="0"/>
              </a:rPr>
              <a:t>Service</a:t>
            </a:r>
            <a:endParaRPr kumimoji="0" lang="zh-CN" altLang="en-US" sz="800" b="0" i="0" u="none" strike="noStrike" kern="0" cap="none" spc="0" normalizeH="0" baseline="0" noProof="0" dirty="0">
              <a:ln>
                <a:noFill/>
              </a:ln>
              <a:solidFill>
                <a:schemeClr val="tx2"/>
              </a:solidFill>
              <a:effectLst/>
              <a:uLnTx/>
              <a:uFillTx/>
              <a:ea typeface="微软雅黑"/>
              <a:cs typeface="Arial" panose="020B0604020202020204" pitchFamily="34" charset="0"/>
            </a:endParaRPr>
          </a:p>
        </p:txBody>
      </p:sp>
      <p:sp>
        <p:nvSpPr>
          <p:cNvPr id="68" name="矩形 241">
            <a:extLst>
              <a:ext uri="{FF2B5EF4-FFF2-40B4-BE49-F238E27FC236}">
                <a16:creationId xmlns:a16="http://schemas.microsoft.com/office/drawing/2014/main" id="{BE4CB8C5-BA91-2A25-627E-55475B3B8098}"/>
              </a:ext>
            </a:extLst>
          </p:cNvPr>
          <p:cNvSpPr/>
          <p:nvPr/>
        </p:nvSpPr>
        <p:spPr bwMode="auto">
          <a:xfrm>
            <a:off x="2374087" y="2381639"/>
            <a:ext cx="694416" cy="506799"/>
          </a:xfrm>
          <a:prstGeom prst="rect">
            <a:avLst/>
          </a:prstGeom>
          <a:solidFill>
            <a:schemeClr val="bg1">
              <a:lumMod val="75000"/>
              <a:alpha val="32001"/>
            </a:schemeClr>
          </a:solidFill>
          <a:ln w="9525" cap="flat" cmpd="sng" algn="ctr">
            <a:noFill/>
            <a:prstDash val="solid"/>
            <a:round/>
            <a:headEnd type="none" w="med" len="med"/>
            <a:tailEnd type="none" w="med" len="med"/>
          </a:ln>
        </p:spPr>
        <p:txBody>
          <a:bodyPr vert="horz" wrap="square" lIns="91404" tIns="45702" rIns="91404" bIns="45702" numCol="1" rtlCol="0" anchor="ctr" anchorCtr="1" compatLnSpc="1">
            <a:noAutofit/>
          </a:bodyPr>
          <a:lstStyle/>
          <a:p>
            <a:pPr marL="0" marR="0" lvl="0" indent="0" algn="ctr" defTabSz="914034" rtl="0" eaLnBrk="0" fontAlgn="base" latinLnBrk="0" hangingPunct="0">
              <a:lnSpc>
                <a:spcPct val="100000"/>
              </a:lnSpc>
              <a:spcBef>
                <a:spcPts val="0"/>
              </a:spcBef>
              <a:spcAft>
                <a:spcPct val="0"/>
              </a:spcAft>
              <a:buClr>
                <a:srgbClr val="CC00FF"/>
              </a:buClr>
              <a:buSzTx/>
              <a:buFontTx/>
              <a:buNone/>
              <a:tabLst/>
              <a:defRPr/>
            </a:pPr>
            <a:r>
              <a:rPr kumimoji="0" lang="en-US" altLang="zh-CN" sz="800" b="0" i="0" u="none" strike="noStrike" kern="0" cap="none" spc="0" normalizeH="0" baseline="0" noProof="0" dirty="0">
                <a:ln>
                  <a:noFill/>
                </a:ln>
                <a:solidFill>
                  <a:schemeClr val="tx2"/>
                </a:solidFill>
                <a:effectLst/>
                <a:uLnTx/>
                <a:uFillTx/>
                <a:ea typeface="微软雅黑"/>
                <a:cs typeface="Arial" panose="020B0604020202020204" pitchFamily="34" charset="0"/>
              </a:rPr>
              <a:t>Data </a:t>
            </a:r>
          </a:p>
          <a:p>
            <a:pPr marL="0" marR="0" lvl="0" indent="0" algn="ctr" defTabSz="914034" rtl="0" eaLnBrk="0" fontAlgn="base" latinLnBrk="0" hangingPunct="0">
              <a:lnSpc>
                <a:spcPct val="100000"/>
              </a:lnSpc>
              <a:spcBef>
                <a:spcPts val="0"/>
              </a:spcBef>
              <a:spcAft>
                <a:spcPct val="0"/>
              </a:spcAft>
              <a:buClr>
                <a:srgbClr val="CC00FF"/>
              </a:buClr>
              <a:buSzTx/>
              <a:buFontTx/>
              <a:buNone/>
              <a:tabLst/>
              <a:defRPr/>
            </a:pPr>
            <a:r>
              <a:rPr kumimoji="0" lang="en-US" altLang="zh-CN" sz="800" b="0" i="0" u="none" strike="noStrike" kern="0" cap="none" spc="0" normalizeH="0" baseline="0" noProof="0" dirty="0">
                <a:ln>
                  <a:noFill/>
                </a:ln>
                <a:solidFill>
                  <a:schemeClr val="tx2"/>
                </a:solidFill>
                <a:effectLst/>
                <a:uLnTx/>
                <a:uFillTx/>
                <a:ea typeface="微软雅黑"/>
                <a:cs typeface="Arial" panose="020B0604020202020204" pitchFamily="34" charset="0"/>
              </a:rPr>
              <a:t>Traffic</a:t>
            </a:r>
            <a:endParaRPr kumimoji="0" lang="zh-CN" altLang="en-US" sz="800" b="0" i="0" u="none" strike="noStrike" kern="0" cap="none" spc="0" normalizeH="0" baseline="0" noProof="0" dirty="0">
              <a:ln>
                <a:noFill/>
              </a:ln>
              <a:solidFill>
                <a:schemeClr val="tx2"/>
              </a:solidFill>
              <a:effectLst/>
              <a:uLnTx/>
              <a:uFillTx/>
              <a:ea typeface="微软雅黑"/>
              <a:cs typeface="Arial" panose="020B0604020202020204" pitchFamily="34" charset="0"/>
            </a:endParaRPr>
          </a:p>
        </p:txBody>
      </p:sp>
      <p:sp>
        <p:nvSpPr>
          <p:cNvPr id="69" name="矩形 242">
            <a:extLst>
              <a:ext uri="{FF2B5EF4-FFF2-40B4-BE49-F238E27FC236}">
                <a16:creationId xmlns:a16="http://schemas.microsoft.com/office/drawing/2014/main" id="{52503727-98F3-BDE2-272C-3B16D7496420}"/>
              </a:ext>
            </a:extLst>
          </p:cNvPr>
          <p:cNvSpPr/>
          <p:nvPr/>
        </p:nvSpPr>
        <p:spPr bwMode="auto">
          <a:xfrm>
            <a:off x="3114421" y="2381639"/>
            <a:ext cx="674157" cy="506799"/>
          </a:xfrm>
          <a:prstGeom prst="rect">
            <a:avLst/>
          </a:prstGeom>
          <a:solidFill>
            <a:schemeClr val="bg1">
              <a:lumMod val="75000"/>
              <a:alpha val="32001"/>
            </a:schemeClr>
          </a:solidFill>
          <a:ln w="9525" cap="flat" cmpd="sng" algn="ctr">
            <a:noFill/>
            <a:prstDash val="solid"/>
            <a:round/>
            <a:headEnd type="none" w="med" len="med"/>
            <a:tailEnd type="none" w="med" len="med"/>
          </a:ln>
        </p:spPr>
        <p:txBody>
          <a:bodyPr vert="horz" wrap="square" lIns="91404" tIns="45702" rIns="91404" bIns="45702" numCol="1" rtlCol="0" anchor="ctr" anchorCtr="1" compatLnSpc="1">
            <a:noAutofit/>
          </a:bodyPr>
          <a:lstStyle/>
          <a:p>
            <a:pPr marL="0" marR="0" lvl="0" indent="0" algn="ctr" defTabSz="914034" rtl="0" eaLnBrk="0" fontAlgn="base" latinLnBrk="0" hangingPunct="0">
              <a:lnSpc>
                <a:spcPct val="100000"/>
              </a:lnSpc>
              <a:spcBef>
                <a:spcPts val="0"/>
              </a:spcBef>
              <a:spcAft>
                <a:spcPct val="0"/>
              </a:spcAft>
              <a:buClr>
                <a:srgbClr val="CC00FF"/>
              </a:buClr>
              <a:buSzTx/>
              <a:buFontTx/>
              <a:buNone/>
              <a:tabLst/>
              <a:defRPr/>
            </a:pPr>
            <a:r>
              <a:rPr lang="en-US" altLang="zh-CN" sz="800" kern="0" dirty="0">
                <a:solidFill>
                  <a:schemeClr val="tx2"/>
                </a:solidFill>
                <a:ea typeface="微软雅黑"/>
                <a:cs typeface="Arial" panose="020B0604020202020204" pitchFamily="34" charset="0"/>
              </a:rPr>
              <a:t>Router </a:t>
            </a:r>
            <a:r>
              <a:rPr kumimoji="0" lang="en-US" altLang="zh-CN" sz="800" b="0" i="0" u="none" strike="noStrike" kern="0" cap="none" spc="0" normalizeH="0" baseline="0" noProof="0" dirty="0">
                <a:ln>
                  <a:noFill/>
                </a:ln>
                <a:solidFill>
                  <a:schemeClr val="tx2"/>
                </a:solidFill>
                <a:effectLst/>
                <a:uLnTx/>
                <a:uFillTx/>
                <a:ea typeface="微软雅黑"/>
                <a:cs typeface="Arial" panose="020B0604020202020204" pitchFamily="34" charset="0"/>
              </a:rPr>
              <a:t>Brand</a:t>
            </a:r>
            <a:endParaRPr kumimoji="0" lang="zh-CN" altLang="en-US" sz="1799" b="0" i="0" u="none" strike="noStrike" kern="1200" cap="none" spc="0" normalizeH="0" baseline="0" noProof="0" dirty="0">
              <a:ln>
                <a:noFill/>
              </a:ln>
              <a:solidFill>
                <a:schemeClr val="tx2"/>
              </a:solidFill>
              <a:effectLst/>
              <a:uLnTx/>
              <a:uFillTx/>
              <a:ea typeface="等线" panose="02010600030101010101" pitchFamily="2" charset="-122"/>
              <a:cs typeface="Arial" panose="020B0604020202020204" pitchFamily="34" charset="0"/>
            </a:endParaRPr>
          </a:p>
        </p:txBody>
      </p:sp>
      <p:sp>
        <p:nvSpPr>
          <p:cNvPr id="70" name="矩形 243">
            <a:extLst>
              <a:ext uri="{FF2B5EF4-FFF2-40B4-BE49-F238E27FC236}">
                <a16:creationId xmlns:a16="http://schemas.microsoft.com/office/drawing/2014/main" id="{7D8254B9-FF75-76DB-DC5D-7AE771C5C727}"/>
              </a:ext>
            </a:extLst>
          </p:cNvPr>
          <p:cNvSpPr/>
          <p:nvPr/>
        </p:nvSpPr>
        <p:spPr>
          <a:xfrm>
            <a:off x="974042" y="2449868"/>
            <a:ext cx="671327" cy="307777"/>
          </a:xfrm>
          <a:prstGeom prst="rect">
            <a:avLst/>
          </a:prstGeom>
          <a:ln>
            <a:noFill/>
          </a:ln>
        </p:spPr>
        <p:txBody>
          <a:bodyPr wrap="square">
            <a:spAutoFit/>
          </a:bodyPr>
          <a:lstStyle/>
          <a:p>
            <a:pPr marL="0" marR="0" lvl="0" indent="0" algn="ctr" defTabSz="914034" rtl="0" eaLnBrk="0" fontAlgn="base" latinLnBrk="0" hangingPunct="0">
              <a:lnSpc>
                <a:spcPct val="100000"/>
              </a:lnSpc>
              <a:spcBef>
                <a:spcPct val="50000"/>
              </a:spcBef>
              <a:spcAft>
                <a:spcPct val="0"/>
              </a:spcAft>
              <a:buClr>
                <a:srgbClr val="CC00FF"/>
              </a:buClr>
              <a:buSzTx/>
              <a:buFontTx/>
              <a:buNone/>
              <a:tabLst/>
              <a:defRPr/>
            </a:pPr>
            <a:r>
              <a:rPr lang="en-US" altLang="zh-CN" sz="700" b="1" kern="0" dirty="0">
                <a:solidFill>
                  <a:schemeClr val="tx2"/>
                </a:solidFill>
                <a:ea typeface="微软雅黑"/>
                <a:cs typeface="Arial" panose="020B0604020202020204" pitchFamily="34" charset="0"/>
              </a:rPr>
              <a:t>Purchase</a:t>
            </a:r>
            <a:r>
              <a:rPr kumimoji="0" lang="en-US" altLang="zh-CN" sz="700" b="1" i="0" u="none" strike="noStrike" kern="0" cap="none" spc="0" normalizeH="0" baseline="0" noProof="0" dirty="0">
                <a:ln>
                  <a:noFill/>
                </a:ln>
                <a:solidFill>
                  <a:schemeClr val="tx2"/>
                </a:solidFill>
                <a:effectLst/>
                <a:uLnTx/>
                <a:uFillTx/>
                <a:ea typeface="微软雅黑"/>
                <a:cs typeface="Arial" panose="020B0604020202020204" pitchFamily="34" charset="0"/>
              </a:rPr>
              <a:t> Power</a:t>
            </a:r>
            <a:endParaRPr kumimoji="0" lang="zh-CN" altLang="en-US" sz="700" b="1" i="0" u="none" strike="noStrike" kern="0" cap="none" spc="0" normalizeH="0" baseline="0" noProof="0" dirty="0">
              <a:ln>
                <a:noFill/>
              </a:ln>
              <a:solidFill>
                <a:schemeClr val="tx2"/>
              </a:solidFill>
              <a:effectLst/>
              <a:uLnTx/>
              <a:uFillTx/>
              <a:ea typeface="微软雅黑"/>
              <a:cs typeface="Arial" panose="020B0604020202020204" pitchFamily="34" charset="0"/>
            </a:endParaRPr>
          </a:p>
        </p:txBody>
      </p:sp>
      <p:sp>
        <p:nvSpPr>
          <p:cNvPr id="71" name="矩形 244">
            <a:extLst>
              <a:ext uri="{FF2B5EF4-FFF2-40B4-BE49-F238E27FC236}">
                <a16:creationId xmlns:a16="http://schemas.microsoft.com/office/drawing/2014/main" id="{D3DBC895-74AE-6F50-F9CD-8B5B68DB4797}"/>
              </a:ext>
            </a:extLst>
          </p:cNvPr>
          <p:cNvSpPr/>
          <p:nvPr/>
        </p:nvSpPr>
        <p:spPr bwMode="auto">
          <a:xfrm>
            <a:off x="905753" y="3102276"/>
            <a:ext cx="3000615" cy="836423"/>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54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anchor="ctr" anchorCtr="1"/>
          <a:lstStyle/>
          <a:p>
            <a:pPr algn="ctr" defTabSz="913989"/>
            <a:endParaRPr lang="zh-CN" altLang="en-US" sz="1200" b="1" kern="0" spc="50" dirty="0">
              <a:solidFill>
                <a:schemeClr val="tx2">
                  <a:lumMod val="50000"/>
                  <a:lumOff val="50000"/>
                </a:schemeClr>
              </a:solidFill>
              <a:ea typeface="微软雅黑" panose="020B0503020204020204" pitchFamily="34" charset="-122"/>
              <a:cs typeface="Arial" panose="020B0604020202020204" pitchFamily="34" charset="0"/>
            </a:endParaRPr>
          </a:p>
        </p:txBody>
      </p:sp>
      <p:sp>
        <p:nvSpPr>
          <p:cNvPr id="72" name="矩形 245">
            <a:extLst>
              <a:ext uri="{FF2B5EF4-FFF2-40B4-BE49-F238E27FC236}">
                <a16:creationId xmlns:a16="http://schemas.microsoft.com/office/drawing/2014/main" id="{07DD1229-F1D1-D093-BD5A-A9EFF4E854C8}"/>
              </a:ext>
            </a:extLst>
          </p:cNvPr>
          <p:cNvSpPr/>
          <p:nvPr/>
        </p:nvSpPr>
        <p:spPr bwMode="auto">
          <a:xfrm>
            <a:off x="1602210" y="3259444"/>
            <a:ext cx="720652" cy="506799"/>
          </a:xfrm>
          <a:prstGeom prst="rect">
            <a:avLst/>
          </a:prstGeom>
          <a:solidFill>
            <a:schemeClr val="accent1">
              <a:lumMod val="20000"/>
              <a:lumOff val="80000"/>
              <a:alpha val="32001"/>
            </a:schemeClr>
          </a:solidFill>
          <a:ln w="9525" cap="flat" cmpd="sng" algn="ctr">
            <a:noFill/>
            <a:prstDash val="solid"/>
            <a:round/>
            <a:headEnd type="none" w="med" len="med"/>
            <a:tailEnd type="none" w="med" len="med"/>
          </a:ln>
        </p:spPr>
        <p:txBody>
          <a:bodyPr vert="horz" wrap="square" lIns="91404" tIns="45702" rIns="91404" bIns="45702" numCol="1" rtlCol="0" anchor="ctr" anchorCtr="1" compatLnSpc="1">
            <a:noAutofit/>
          </a:bodyPr>
          <a:lstStyle/>
          <a:p>
            <a:pPr marL="0" marR="0" lvl="0" indent="0" algn="ctr" defTabSz="914034" rtl="0" eaLnBrk="0" fontAlgn="base" latinLnBrk="0" hangingPunct="0">
              <a:lnSpc>
                <a:spcPct val="100000"/>
              </a:lnSpc>
              <a:spcBef>
                <a:spcPts val="0"/>
              </a:spcBef>
              <a:spcAft>
                <a:spcPct val="0"/>
              </a:spcAft>
              <a:buClr>
                <a:srgbClr val="CC00FF"/>
              </a:buClr>
              <a:buSzTx/>
              <a:buFontTx/>
              <a:buNone/>
              <a:tabLst/>
              <a:defRPr/>
            </a:pPr>
            <a:r>
              <a:rPr lang="en-US" altLang="zh-CN" sz="800" kern="0" dirty="0">
                <a:solidFill>
                  <a:schemeClr val="tx2"/>
                </a:solidFill>
                <a:ea typeface="微软雅黑"/>
                <a:cs typeface="Arial" panose="020B0604020202020204" pitchFamily="34" charset="0"/>
              </a:rPr>
              <a:t>Preference</a:t>
            </a:r>
            <a:endParaRPr kumimoji="0" lang="zh-CN" altLang="en-US" sz="800" b="0" i="0" u="none" strike="noStrike" kern="0" cap="none" spc="0" normalizeH="0" baseline="0" noProof="0" dirty="0">
              <a:ln>
                <a:noFill/>
              </a:ln>
              <a:solidFill>
                <a:schemeClr val="tx2"/>
              </a:solidFill>
              <a:effectLst/>
              <a:uLnTx/>
              <a:uFillTx/>
              <a:ea typeface="微软雅黑"/>
              <a:cs typeface="Arial" panose="020B0604020202020204" pitchFamily="34" charset="0"/>
            </a:endParaRPr>
          </a:p>
        </p:txBody>
      </p:sp>
      <p:sp>
        <p:nvSpPr>
          <p:cNvPr id="73" name="矩形 246">
            <a:extLst>
              <a:ext uri="{FF2B5EF4-FFF2-40B4-BE49-F238E27FC236}">
                <a16:creationId xmlns:a16="http://schemas.microsoft.com/office/drawing/2014/main" id="{CD4F5634-FAA0-9003-E346-E807823D2013}"/>
              </a:ext>
            </a:extLst>
          </p:cNvPr>
          <p:cNvSpPr/>
          <p:nvPr/>
        </p:nvSpPr>
        <p:spPr bwMode="auto">
          <a:xfrm>
            <a:off x="2374087" y="3259444"/>
            <a:ext cx="694416" cy="506799"/>
          </a:xfrm>
          <a:prstGeom prst="rect">
            <a:avLst/>
          </a:prstGeom>
          <a:solidFill>
            <a:schemeClr val="accent1">
              <a:lumMod val="20000"/>
              <a:lumOff val="80000"/>
              <a:alpha val="32001"/>
            </a:schemeClr>
          </a:solidFill>
          <a:ln w="9525" cap="flat" cmpd="sng" algn="ctr">
            <a:noFill/>
            <a:prstDash val="solid"/>
            <a:round/>
            <a:headEnd type="none" w="med" len="med"/>
            <a:tailEnd type="none" w="med" len="med"/>
          </a:ln>
        </p:spPr>
        <p:txBody>
          <a:bodyPr vert="horz" wrap="square" lIns="91404" tIns="45702" rIns="91404" bIns="45702" numCol="1" rtlCol="0" anchor="ctr" anchorCtr="1" compatLnSpc="1">
            <a:noAutofit/>
          </a:bodyPr>
          <a:lstStyle/>
          <a:p>
            <a:pPr marL="0" marR="0" lvl="0" indent="0" algn="ctr" defTabSz="914034" rtl="0" eaLnBrk="0" fontAlgn="base" latinLnBrk="0" hangingPunct="0">
              <a:lnSpc>
                <a:spcPct val="100000"/>
              </a:lnSpc>
              <a:spcBef>
                <a:spcPts val="0"/>
              </a:spcBef>
              <a:spcAft>
                <a:spcPct val="0"/>
              </a:spcAft>
              <a:buClr>
                <a:srgbClr val="CC00FF"/>
              </a:buClr>
              <a:buSzTx/>
              <a:buFontTx/>
              <a:buNone/>
              <a:tabLst/>
              <a:defRPr/>
            </a:pPr>
            <a:r>
              <a:rPr kumimoji="0" lang="en-US" altLang="zh-CN" sz="800" b="0" i="0" u="none" strike="noStrike" kern="0" cap="none" spc="0" normalizeH="0" baseline="0" noProof="0" dirty="0">
                <a:ln>
                  <a:noFill/>
                </a:ln>
                <a:solidFill>
                  <a:schemeClr val="tx2"/>
                </a:solidFill>
                <a:effectLst/>
                <a:uLnTx/>
                <a:uFillTx/>
                <a:ea typeface="微软雅黑"/>
                <a:cs typeface="Arial" panose="020B0604020202020204" pitchFamily="34" charset="0"/>
              </a:rPr>
              <a:t>User Experience</a:t>
            </a:r>
            <a:endParaRPr kumimoji="0" lang="zh-CN" altLang="en-US" sz="800" b="0" i="0" u="none" strike="noStrike" kern="0" cap="none" spc="0" normalizeH="0" baseline="0" noProof="0" dirty="0">
              <a:ln>
                <a:noFill/>
              </a:ln>
              <a:solidFill>
                <a:schemeClr val="tx2"/>
              </a:solidFill>
              <a:effectLst/>
              <a:uLnTx/>
              <a:uFillTx/>
              <a:ea typeface="微软雅黑"/>
              <a:cs typeface="Arial" panose="020B0604020202020204" pitchFamily="34" charset="0"/>
            </a:endParaRPr>
          </a:p>
        </p:txBody>
      </p:sp>
      <p:sp>
        <p:nvSpPr>
          <p:cNvPr id="74" name="矩形 247">
            <a:extLst>
              <a:ext uri="{FF2B5EF4-FFF2-40B4-BE49-F238E27FC236}">
                <a16:creationId xmlns:a16="http://schemas.microsoft.com/office/drawing/2014/main" id="{B54CCF2B-DCFC-4CA3-0951-ECD731C91AFD}"/>
              </a:ext>
            </a:extLst>
          </p:cNvPr>
          <p:cNvSpPr/>
          <p:nvPr/>
        </p:nvSpPr>
        <p:spPr bwMode="auto">
          <a:xfrm>
            <a:off x="3114421" y="3259444"/>
            <a:ext cx="679668" cy="506799"/>
          </a:xfrm>
          <a:prstGeom prst="rect">
            <a:avLst/>
          </a:prstGeom>
          <a:solidFill>
            <a:schemeClr val="accent1">
              <a:lumMod val="20000"/>
              <a:lumOff val="80000"/>
              <a:alpha val="32001"/>
            </a:schemeClr>
          </a:solidFill>
          <a:ln w="9525" cap="flat" cmpd="sng" algn="ctr">
            <a:noFill/>
            <a:prstDash val="solid"/>
            <a:round/>
            <a:headEnd type="none" w="med" len="med"/>
            <a:tailEnd type="none" w="med" len="med"/>
          </a:ln>
        </p:spPr>
        <p:txBody>
          <a:bodyPr vert="horz" wrap="square" lIns="91404" tIns="45702" rIns="91404" bIns="45702" numCol="1" rtlCol="0" anchor="ctr" anchorCtr="1" compatLnSpc="1">
            <a:noAutofit/>
          </a:bodyPr>
          <a:lstStyle/>
          <a:p>
            <a:pPr marL="0" marR="0" lvl="0" indent="0" algn="ctr" defTabSz="914034" rtl="0" eaLnBrk="0" fontAlgn="base" latinLnBrk="0" hangingPunct="0">
              <a:lnSpc>
                <a:spcPct val="100000"/>
              </a:lnSpc>
              <a:spcBef>
                <a:spcPts val="0"/>
              </a:spcBef>
              <a:spcAft>
                <a:spcPct val="0"/>
              </a:spcAft>
              <a:buClr>
                <a:srgbClr val="CC00FF"/>
              </a:buClr>
              <a:buSzTx/>
              <a:buFontTx/>
              <a:buNone/>
              <a:tabLst/>
              <a:defRPr/>
            </a:pPr>
            <a:r>
              <a:rPr kumimoji="0" lang="en-US" altLang="zh-CN" sz="800" b="0" i="0" u="none" strike="noStrike" kern="0" cap="none" spc="0" normalizeH="0" baseline="0" noProof="0" dirty="0">
                <a:ln>
                  <a:noFill/>
                </a:ln>
                <a:solidFill>
                  <a:schemeClr val="tx2"/>
                </a:solidFill>
                <a:effectLst/>
                <a:uLnTx/>
                <a:uFillTx/>
                <a:ea typeface="微软雅黑"/>
                <a:cs typeface="Arial" panose="020B0604020202020204" pitchFamily="34" charset="0"/>
              </a:rPr>
              <a:t>Peek Bandwidth</a:t>
            </a:r>
            <a:endParaRPr kumimoji="0" lang="zh-CN" altLang="en-US" sz="800" b="0" i="0" u="none" strike="noStrike" kern="0" cap="none" spc="0" normalizeH="0" baseline="0" noProof="0" dirty="0">
              <a:ln>
                <a:noFill/>
              </a:ln>
              <a:solidFill>
                <a:schemeClr val="tx2"/>
              </a:solidFill>
              <a:effectLst/>
              <a:uLnTx/>
              <a:uFillTx/>
              <a:ea typeface="微软雅黑"/>
              <a:cs typeface="Arial" panose="020B0604020202020204" pitchFamily="34" charset="0"/>
            </a:endParaRPr>
          </a:p>
        </p:txBody>
      </p:sp>
      <p:sp>
        <p:nvSpPr>
          <p:cNvPr id="75" name="矩形 248">
            <a:extLst>
              <a:ext uri="{FF2B5EF4-FFF2-40B4-BE49-F238E27FC236}">
                <a16:creationId xmlns:a16="http://schemas.microsoft.com/office/drawing/2014/main" id="{82080BE7-2C30-0CBB-AE8E-DA4430B67D35}"/>
              </a:ext>
            </a:extLst>
          </p:cNvPr>
          <p:cNvSpPr/>
          <p:nvPr/>
        </p:nvSpPr>
        <p:spPr>
          <a:xfrm>
            <a:off x="863419" y="3371086"/>
            <a:ext cx="792035" cy="307777"/>
          </a:xfrm>
          <a:prstGeom prst="rect">
            <a:avLst/>
          </a:prstGeom>
          <a:ln>
            <a:noFill/>
          </a:ln>
        </p:spPr>
        <p:txBody>
          <a:bodyPr wrap="square">
            <a:spAutoFit/>
          </a:bodyPr>
          <a:lstStyle/>
          <a:p>
            <a:pPr marL="0" marR="0" lvl="0" indent="0" algn="ctr" defTabSz="914034" rtl="0" eaLnBrk="0" fontAlgn="base" latinLnBrk="0" hangingPunct="0">
              <a:lnSpc>
                <a:spcPct val="100000"/>
              </a:lnSpc>
              <a:spcBef>
                <a:spcPct val="50000"/>
              </a:spcBef>
              <a:spcAft>
                <a:spcPct val="0"/>
              </a:spcAft>
              <a:buClr>
                <a:srgbClr val="CC00FF"/>
              </a:buClr>
              <a:buSzTx/>
              <a:buFontTx/>
              <a:buNone/>
              <a:tabLst/>
              <a:defRPr/>
            </a:pPr>
            <a:r>
              <a:rPr kumimoji="0" lang="en-US" altLang="zh-CN" sz="700" b="1" i="0" u="none" strike="noStrike" kern="0" cap="none" spc="0" normalizeH="0" baseline="0" noProof="0" dirty="0">
                <a:ln>
                  <a:noFill/>
                </a:ln>
                <a:solidFill>
                  <a:schemeClr val="tx2"/>
                </a:solidFill>
                <a:effectLst/>
                <a:uLnTx/>
                <a:uFillTx/>
                <a:ea typeface="微软雅黑"/>
                <a:cs typeface="Arial" panose="020B0604020202020204" pitchFamily="34" charset="0"/>
              </a:rPr>
              <a:t>Experience Requirements</a:t>
            </a:r>
            <a:endParaRPr kumimoji="0" lang="zh-CN" altLang="en-US" sz="700" b="1" i="0" u="none" strike="noStrike" kern="0" cap="none" spc="0" normalizeH="0" baseline="0" noProof="0" dirty="0">
              <a:ln>
                <a:noFill/>
              </a:ln>
              <a:solidFill>
                <a:schemeClr val="tx2"/>
              </a:solidFill>
              <a:effectLst/>
              <a:uLnTx/>
              <a:uFillTx/>
              <a:ea typeface="微软雅黑"/>
              <a:cs typeface="Arial" panose="020B0604020202020204" pitchFamily="34" charset="0"/>
            </a:endParaRPr>
          </a:p>
        </p:txBody>
      </p:sp>
      <p:grpSp>
        <p:nvGrpSpPr>
          <p:cNvPr id="76" name="组合 251">
            <a:extLst>
              <a:ext uri="{FF2B5EF4-FFF2-40B4-BE49-F238E27FC236}">
                <a16:creationId xmlns:a16="http://schemas.microsoft.com/office/drawing/2014/main" id="{65960A56-D4DC-B1B4-B678-D91FD9F799CB}"/>
              </a:ext>
            </a:extLst>
          </p:cNvPr>
          <p:cNvGrpSpPr/>
          <p:nvPr/>
        </p:nvGrpSpPr>
        <p:grpSpPr>
          <a:xfrm>
            <a:off x="957001" y="3042812"/>
            <a:ext cx="325505" cy="325681"/>
            <a:chOff x="3585207" y="4633322"/>
            <a:chExt cx="558674" cy="432500"/>
          </a:xfrm>
        </p:grpSpPr>
        <p:sp>
          <p:nvSpPr>
            <p:cNvPr id="77" name="KSO_Shape">
              <a:extLst>
                <a:ext uri="{FF2B5EF4-FFF2-40B4-BE49-F238E27FC236}">
                  <a16:creationId xmlns:a16="http://schemas.microsoft.com/office/drawing/2014/main" id="{7F293962-F024-B740-FE0C-108260543BE6}"/>
                </a:ext>
              </a:extLst>
            </p:cNvPr>
            <p:cNvSpPr/>
            <p:nvPr/>
          </p:nvSpPr>
          <p:spPr>
            <a:xfrm>
              <a:off x="3585207" y="4633322"/>
              <a:ext cx="558674" cy="432500"/>
            </a:xfrm>
            <a:prstGeom prst="noSmoking">
              <a:avLst>
                <a:gd name="adj" fmla="val 119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112"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schemeClr val="tx2">
                    <a:lumMod val="50000"/>
                    <a:lumOff val="50000"/>
                  </a:schemeClr>
                </a:solidFill>
                <a:effectLst/>
                <a:uLnTx/>
                <a:uFillTx/>
                <a:ea typeface="等线" panose="02010600030101010101" pitchFamily="2" charset="-122"/>
                <a:cs typeface="Arial" panose="020B0604020202020204" pitchFamily="34" charset="0"/>
              </a:endParaRPr>
            </a:p>
          </p:txBody>
        </p:sp>
        <p:sp>
          <p:nvSpPr>
            <p:cNvPr id="78" name="KSO_Shape">
              <a:extLst>
                <a:ext uri="{FF2B5EF4-FFF2-40B4-BE49-F238E27FC236}">
                  <a16:creationId xmlns:a16="http://schemas.microsoft.com/office/drawing/2014/main" id="{34FD572B-76FA-07B0-311F-96F2810BA6C2}"/>
                </a:ext>
              </a:extLst>
            </p:cNvPr>
            <p:cNvSpPr>
              <a:spLocks/>
            </p:cNvSpPr>
            <p:nvPr/>
          </p:nvSpPr>
          <p:spPr bwMode="auto">
            <a:xfrm rot="4462504">
              <a:off x="3763982" y="4740020"/>
              <a:ext cx="312349" cy="176030"/>
            </a:xfrm>
            <a:custGeom>
              <a:avLst/>
              <a:gdLst/>
              <a:ahLst/>
              <a:cxnLst/>
              <a:rect l="0" t="0" r="r" b="b"/>
              <a:pathLst>
                <a:path w="2255837" h="2133600">
                  <a:moveTo>
                    <a:pt x="1677956" y="1314450"/>
                  </a:moveTo>
                  <a:lnTo>
                    <a:pt x="1692211" y="1314450"/>
                  </a:lnTo>
                  <a:lnTo>
                    <a:pt x="1708842" y="1314450"/>
                  </a:lnTo>
                  <a:lnTo>
                    <a:pt x="1724682" y="1316038"/>
                  </a:lnTo>
                  <a:lnTo>
                    <a:pt x="1741313" y="1317625"/>
                  </a:lnTo>
                  <a:lnTo>
                    <a:pt x="1757153" y="1320800"/>
                  </a:lnTo>
                  <a:lnTo>
                    <a:pt x="1773784" y="1324769"/>
                  </a:lnTo>
                  <a:lnTo>
                    <a:pt x="1788832" y="1328738"/>
                  </a:lnTo>
                  <a:lnTo>
                    <a:pt x="1804671" y="1333500"/>
                  </a:lnTo>
                  <a:lnTo>
                    <a:pt x="1818135" y="1339850"/>
                  </a:lnTo>
                  <a:lnTo>
                    <a:pt x="1833182" y="1346200"/>
                  </a:lnTo>
                  <a:lnTo>
                    <a:pt x="1846646" y="1353344"/>
                  </a:lnTo>
                  <a:lnTo>
                    <a:pt x="1860901" y="1361281"/>
                  </a:lnTo>
                  <a:lnTo>
                    <a:pt x="1873573" y="1370013"/>
                  </a:lnTo>
                  <a:lnTo>
                    <a:pt x="1887036" y="1378744"/>
                  </a:lnTo>
                  <a:lnTo>
                    <a:pt x="1898916" y="1389063"/>
                  </a:lnTo>
                  <a:lnTo>
                    <a:pt x="1911588" y="1398588"/>
                  </a:lnTo>
                  <a:lnTo>
                    <a:pt x="1921883" y="1409700"/>
                  </a:lnTo>
                  <a:lnTo>
                    <a:pt x="1932971" y="1420813"/>
                  </a:lnTo>
                  <a:lnTo>
                    <a:pt x="1943267" y="1432719"/>
                  </a:lnTo>
                  <a:lnTo>
                    <a:pt x="1952770" y="1444625"/>
                  </a:lnTo>
                  <a:lnTo>
                    <a:pt x="1962274" y="1457325"/>
                  </a:lnTo>
                  <a:lnTo>
                    <a:pt x="1970194" y="1470819"/>
                  </a:lnTo>
                  <a:lnTo>
                    <a:pt x="1978113" y="1485106"/>
                  </a:lnTo>
                  <a:lnTo>
                    <a:pt x="1985241" y="1498600"/>
                  </a:lnTo>
                  <a:lnTo>
                    <a:pt x="1992369" y="1513681"/>
                  </a:lnTo>
                  <a:lnTo>
                    <a:pt x="1997913" y="1527969"/>
                  </a:lnTo>
                  <a:lnTo>
                    <a:pt x="2003456" y="1543050"/>
                  </a:lnTo>
                  <a:lnTo>
                    <a:pt x="2007416" y="1558925"/>
                  </a:lnTo>
                  <a:lnTo>
                    <a:pt x="2010584" y="1574800"/>
                  </a:lnTo>
                  <a:lnTo>
                    <a:pt x="2013752" y="1590675"/>
                  </a:lnTo>
                  <a:lnTo>
                    <a:pt x="2015336" y="1606550"/>
                  </a:lnTo>
                  <a:lnTo>
                    <a:pt x="2017712" y="1623219"/>
                  </a:lnTo>
                  <a:lnTo>
                    <a:pt x="2017712" y="1639888"/>
                  </a:lnTo>
                  <a:lnTo>
                    <a:pt x="2016128" y="1662906"/>
                  </a:lnTo>
                  <a:lnTo>
                    <a:pt x="2014544" y="1685131"/>
                  </a:lnTo>
                  <a:lnTo>
                    <a:pt x="2010584" y="1707356"/>
                  </a:lnTo>
                  <a:lnTo>
                    <a:pt x="2005832" y="1727994"/>
                  </a:lnTo>
                  <a:lnTo>
                    <a:pt x="1998705" y="1748631"/>
                  </a:lnTo>
                  <a:lnTo>
                    <a:pt x="1991577" y="1769269"/>
                  </a:lnTo>
                  <a:lnTo>
                    <a:pt x="1982073" y="1788319"/>
                  </a:lnTo>
                  <a:lnTo>
                    <a:pt x="1972570" y="1806575"/>
                  </a:lnTo>
                  <a:lnTo>
                    <a:pt x="1960690" y="1824831"/>
                  </a:lnTo>
                  <a:lnTo>
                    <a:pt x="1948018" y="1841500"/>
                  </a:lnTo>
                  <a:lnTo>
                    <a:pt x="1934555" y="1857375"/>
                  </a:lnTo>
                  <a:lnTo>
                    <a:pt x="1919507" y="1872456"/>
                  </a:lnTo>
                  <a:lnTo>
                    <a:pt x="1903668" y="1887538"/>
                  </a:lnTo>
                  <a:lnTo>
                    <a:pt x="1887828" y="1900238"/>
                  </a:lnTo>
                  <a:lnTo>
                    <a:pt x="1870405" y="1912938"/>
                  </a:lnTo>
                  <a:lnTo>
                    <a:pt x="1852190" y="1924050"/>
                  </a:lnTo>
                  <a:lnTo>
                    <a:pt x="1866445" y="1912144"/>
                  </a:lnTo>
                  <a:lnTo>
                    <a:pt x="1879117" y="1898650"/>
                  </a:lnTo>
                  <a:lnTo>
                    <a:pt x="1892580" y="1885156"/>
                  </a:lnTo>
                  <a:lnTo>
                    <a:pt x="1904460" y="1870869"/>
                  </a:lnTo>
                  <a:lnTo>
                    <a:pt x="1915547" y="1855788"/>
                  </a:lnTo>
                  <a:lnTo>
                    <a:pt x="1926635" y="1839913"/>
                  </a:lnTo>
                  <a:lnTo>
                    <a:pt x="1935347" y="1824038"/>
                  </a:lnTo>
                  <a:lnTo>
                    <a:pt x="1944850" y="1807369"/>
                  </a:lnTo>
                  <a:lnTo>
                    <a:pt x="1951978" y="1790700"/>
                  </a:lnTo>
                  <a:lnTo>
                    <a:pt x="1959106" y="1772444"/>
                  </a:lnTo>
                  <a:lnTo>
                    <a:pt x="1964650" y="1754981"/>
                  </a:lnTo>
                  <a:lnTo>
                    <a:pt x="1969402" y="1735138"/>
                  </a:lnTo>
                  <a:lnTo>
                    <a:pt x="1974153" y="1716881"/>
                  </a:lnTo>
                  <a:lnTo>
                    <a:pt x="1976529" y="1697831"/>
                  </a:lnTo>
                  <a:lnTo>
                    <a:pt x="1978113" y="1677988"/>
                  </a:lnTo>
                  <a:lnTo>
                    <a:pt x="1978905" y="1657350"/>
                  </a:lnTo>
                  <a:lnTo>
                    <a:pt x="1978113" y="1640681"/>
                  </a:lnTo>
                  <a:lnTo>
                    <a:pt x="1977321" y="1624013"/>
                  </a:lnTo>
                  <a:lnTo>
                    <a:pt x="1974945" y="1608138"/>
                  </a:lnTo>
                  <a:lnTo>
                    <a:pt x="1972570" y="1591469"/>
                  </a:lnTo>
                  <a:lnTo>
                    <a:pt x="1968610" y="1575594"/>
                  </a:lnTo>
                  <a:lnTo>
                    <a:pt x="1964650" y="1560513"/>
                  </a:lnTo>
                  <a:lnTo>
                    <a:pt x="1959898" y="1545431"/>
                  </a:lnTo>
                  <a:lnTo>
                    <a:pt x="1953562" y="1530350"/>
                  </a:lnTo>
                  <a:lnTo>
                    <a:pt x="1948018" y="1515269"/>
                  </a:lnTo>
                  <a:lnTo>
                    <a:pt x="1941683" y="1500981"/>
                  </a:lnTo>
                  <a:lnTo>
                    <a:pt x="1933763" y="1487488"/>
                  </a:lnTo>
                  <a:lnTo>
                    <a:pt x="1925051" y="1473994"/>
                  </a:lnTo>
                  <a:lnTo>
                    <a:pt x="1917131" y="1460500"/>
                  </a:lnTo>
                  <a:lnTo>
                    <a:pt x="1907628" y="1448594"/>
                  </a:lnTo>
                  <a:lnTo>
                    <a:pt x="1898124" y="1435894"/>
                  </a:lnTo>
                  <a:lnTo>
                    <a:pt x="1887036" y="1423988"/>
                  </a:lnTo>
                  <a:lnTo>
                    <a:pt x="1875949" y="1412875"/>
                  </a:lnTo>
                  <a:lnTo>
                    <a:pt x="1865653" y="1402556"/>
                  </a:lnTo>
                  <a:lnTo>
                    <a:pt x="1853774" y="1392238"/>
                  </a:lnTo>
                  <a:lnTo>
                    <a:pt x="1841102" y="1381919"/>
                  </a:lnTo>
                  <a:lnTo>
                    <a:pt x="1828430" y="1373981"/>
                  </a:lnTo>
                  <a:lnTo>
                    <a:pt x="1814967" y="1364456"/>
                  </a:lnTo>
                  <a:lnTo>
                    <a:pt x="1801503" y="1357313"/>
                  </a:lnTo>
                  <a:lnTo>
                    <a:pt x="1787248" y="1349375"/>
                  </a:lnTo>
                  <a:lnTo>
                    <a:pt x="1773784" y="1343025"/>
                  </a:lnTo>
                  <a:lnTo>
                    <a:pt x="1758737" y="1336675"/>
                  </a:lnTo>
                  <a:lnTo>
                    <a:pt x="1743689" y="1331913"/>
                  </a:lnTo>
                  <a:lnTo>
                    <a:pt x="1728642" y="1327150"/>
                  </a:lnTo>
                  <a:lnTo>
                    <a:pt x="1712802" y="1322388"/>
                  </a:lnTo>
                  <a:lnTo>
                    <a:pt x="1696171" y="1319213"/>
                  </a:lnTo>
                  <a:lnTo>
                    <a:pt x="1680331" y="1316831"/>
                  </a:lnTo>
                  <a:lnTo>
                    <a:pt x="1663700" y="1315244"/>
                  </a:lnTo>
                  <a:lnTo>
                    <a:pt x="1677956" y="1314450"/>
                  </a:lnTo>
                  <a:close/>
                  <a:moveTo>
                    <a:pt x="541337" y="1314450"/>
                  </a:moveTo>
                  <a:lnTo>
                    <a:pt x="558006" y="1314450"/>
                  </a:lnTo>
                  <a:lnTo>
                    <a:pt x="572293" y="1314450"/>
                  </a:lnTo>
                  <a:lnTo>
                    <a:pt x="585787" y="1315244"/>
                  </a:lnTo>
                  <a:lnTo>
                    <a:pt x="569912" y="1316831"/>
                  </a:lnTo>
                  <a:lnTo>
                    <a:pt x="553243" y="1319213"/>
                  </a:lnTo>
                  <a:lnTo>
                    <a:pt x="537368" y="1322388"/>
                  </a:lnTo>
                  <a:lnTo>
                    <a:pt x="522287" y="1327150"/>
                  </a:lnTo>
                  <a:lnTo>
                    <a:pt x="506412" y="1331913"/>
                  </a:lnTo>
                  <a:lnTo>
                    <a:pt x="491331" y="1336675"/>
                  </a:lnTo>
                  <a:lnTo>
                    <a:pt x="477043" y="1343025"/>
                  </a:lnTo>
                  <a:lnTo>
                    <a:pt x="462756" y="1349375"/>
                  </a:lnTo>
                  <a:lnTo>
                    <a:pt x="448468" y="1357313"/>
                  </a:lnTo>
                  <a:lnTo>
                    <a:pt x="434975" y="1364456"/>
                  </a:lnTo>
                  <a:lnTo>
                    <a:pt x="421481" y="1373981"/>
                  </a:lnTo>
                  <a:lnTo>
                    <a:pt x="408781" y="1381919"/>
                  </a:lnTo>
                  <a:lnTo>
                    <a:pt x="396081" y="1392238"/>
                  </a:lnTo>
                  <a:lnTo>
                    <a:pt x="384969" y="1402556"/>
                  </a:lnTo>
                  <a:lnTo>
                    <a:pt x="373062" y="1412875"/>
                  </a:lnTo>
                  <a:lnTo>
                    <a:pt x="361950" y="1423988"/>
                  </a:lnTo>
                  <a:lnTo>
                    <a:pt x="351631" y="1435894"/>
                  </a:lnTo>
                  <a:lnTo>
                    <a:pt x="342106" y="1448594"/>
                  </a:lnTo>
                  <a:lnTo>
                    <a:pt x="332581" y="1460500"/>
                  </a:lnTo>
                  <a:lnTo>
                    <a:pt x="323850" y="1473994"/>
                  </a:lnTo>
                  <a:lnTo>
                    <a:pt x="315912" y="1487488"/>
                  </a:lnTo>
                  <a:lnTo>
                    <a:pt x="308769" y="1500981"/>
                  </a:lnTo>
                  <a:lnTo>
                    <a:pt x="300831" y="1515269"/>
                  </a:lnTo>
                  <a:lnTo>
                    <a:pt x="295275" y="1530350"/>
                  </a:lnTo>
                  <a:lnTo>
                    <a:pt x="288925" y="1545431"/>
                  </a:lnTo>
                  <a:lnTo>
                    <a:pt x="284162" y="1560513"/>
                  </a:lnTo>
                  <a:lnTo>
                    <a:pt x="280194" y="1575594"/>
                  </a:lnTo>
                  <a:lnTo>
                    <a:pt x="277019" y="1591469"/>
                  </a:lnTo>
                  <a:lnTo>
                    <a:pt x="273844" y="1608138"/>
                  </a:lnTo>
                  <a:lnTo>
                    <a:pt x="272256" y="1624013"/>
                  </a:lnTo>
                  <a:lnTo>
                    <a:pt x="270669" y="1640681"/>
                  </a:lnTo>
                  <a:lnTo>
                    <a:pt x="270669" y="1657350"/>
                  </a:lnTo>
                  <a:lnTo>
                    <a:pt x="270669" y="1677988"/>
                  </a:lnTo>
                  <a:lnTo>
                    <a:pt x="272256" y="1697831"/>
                  </a:lnTo>
                  <a:lnTo>
                    <a:pt x="275431" y="1716881"/>
                  </a:lnTo>
                  <a:lnTo>
                    <a:pt x="279400" y="1735138"/>
                  </a:lnTo>
                  <a:lnTo>
                    <a:pt x="284162" y="1754981"/>
                  </a:lnTo>
                  <a:lnTo>
                    <a:pt x="289719" y="1772444"/>
                  </a:lnTo>
                  <a:lnTo>
                    <a:pt x="296862" y="1790700"/>
                  </a:lnTo>
                  <a:lnTo>
                    <a:pt x="304800" y="1807369"/>
                  </a:lnTo>
                  <a:lnTo>
                    <a:pt x="313531" y="1824038"/>
                  </a:lnTo>
                  <a:lnTo>
                    <a:pt x="323850" y="1839913"/>
                  </a:lnTo>
                  <a:lnTo>
                    <a:pt x="333375" y="1855788"/>
                  </a:lnTo>
                  <a:lnTo>
                    <a:pt x="344487" y="1870869"/>
                  </a:lnTo>
                  <a:lnTo>
                    <a:pt x="357187" y="1885156"/>
                  </a:lnTo>
                  <a:lnTo>
                    <a:pt x="369887" y="1898650"/>
                  </a:lnTo>
                  <a:lnTo>
                    <a:pt x="383381" y="1912144"/>
                  </a:lnTo>
                  <a:lnTo>
                    <a:pt x="396875" y="1924050"/>
                  </a:lnTo>
                  <a:lnTo>
                    <a:pt x="378619" y="1912938"/>
                  </a:lnTo>
                  <a:lnTo>
                    <a:pt x="361950" y="1900238"/>
                  </a:lnTo>
                  <a:lnTo>
                    <a:pt x="345281" y="1887538"/>
                  </a:lnTo>
                  <a:lnTo>
                    <a:pt x="329406" y="1872456"/>
                  </a:lnTo>
                  <a:lnTo>
                    <a:pt x="315119" y="1857375"/>
                  </a:lnTo>
                  <a:lnTo>
                    <a:pt x="301625" y="1841500"/>
                  </a:lnTo>
                  <a:lnTo>
                    <a:pt x="288925" y="1824831"/>
                  </a:lnTo>
                  <a:lnTo>
                    <a:pt x="277812" y="1806575"/>
                  </a:lnTo>
                  <a:lnTo>
                    <a:pt x="267494" y="1788319"/>
                  </a:lnTo>
                  <a:lnTo>
                    <a:pt x="257969" y="1769269"/>
                  </a:lnTo>
                  <a:lnTo>
                    <a:pt x="250031" y="1748631"/>
                  </a:lnTo>
                  <a:lnTo>
                    <a:pt x="242887" y="1727994"/>
                  </a:lnTo>
                  <a:lnTo>
                    <a:pt x="238125" y="1707356"/>
                  </a:lnTo>
                  <a:lnTo>
                    <a:pt x="234950" y="1685131"/>
                  </a:lnTo>
                  <a:lnTo>
                    <a:pt x="232569" y="1662906"/>
                  </a:lnTo>
                  <a:lnTo>
                    <a:pt x="231775" y="1639888"/>
                  </a:lnTo>
                  <a:lnTo>
                    <a:pt x="232569" y="1623219"/>
                  </a:lnTo>
                  <a:lnTo>
                    <a:pt x="233362" y="1606550"/>
                  </a:lnTo>
                  <a:lnTo>
                    <a:pt x="235744" y="1590675"/>
                  </a:lnTo>
                  <a:lnTo>
                    <a:pt x="238125" y="1574800"/>
                  </a:lnTo>
                  <a:lnTo>
                    <a:pt x="241300" y="1558925"/>
                  </a:lnTo>
                  <a:lnTo>
                    <a:pt x="246856" y="1543050"/>
                  </a:lnTo>
                  <a:lnTo>
                    <a:pt x="251619" y="1527969"/>
                  </a:lnTo>
                  <a:lnTo>
                    <a:pt x="257175" y="1513681"/>
                  </a:lnTo>
                  <a:lnTo>
                    <a:pt x="264319" y="1498600"/>
                  </a:lnTo>
                  <a:lnTo>
                    <a:pt x="270669" y="1485106"/>
                  </a:lnTo>
                  <a:lnTo>
                    <a:pt x="279400" y="1470819"/>
                  </a:lnTo>
                  <a:lnTo>
                    <a:pt x="287337" y="1457325"/>
                  </a:lnTo>
                  <a:lnTo>
                    <a:pt x="296862" y="1444625"/>
                  </a:lnTo>
                  <a:lnTo>
                    <a:pt x="305594" y="1432719"/>
                  </a:lnTo>
                  <a:lnTo>
                    <a:pt x="315912" y="1420813"/>
                  </a:lnTo>
                  <a:lnTo>
                    <a:pt x="327025" y="1409700"/>
                  </a:lnTo>
                  <a:lnTo>
                    <a:pt x="338931" y="1398588"/>
                  </a:lnTo>
                  <a:lnTo>
                    <a:pt x="350044" y="1389063"/>
                  </a:lnTo>
                  <a:lnTo>
                    <a:pt x="362744" y="1378744"/>
                  </a:lnTo>
                  <a:lnTo>
                    <a:pt x="375444" y="1370013"/>
                  </a:lnTo>
                  <a:lnTo>
                    <a:pt x="388937" y="1361281"/>
                  </a:lnTo>
                  <a:lnTo>
                    <a:pt x="402431" y="1353344"/>
                  </a:lnTo>
                  <a:lnTo>
                    <a:pt x="416718" y="1346200"/>
                  </a:lnTo>
                  <a:lnTo>
                    <a:pt x="431006" y="1339850"/>
                  </a:lnTo>
                  <a:lnTo>
                    <a:pt x="446087" y="1333500"/>
                  </a:lnTo>
                  <a:lnTo>
                    <a:pt x="461168" y="1328738"/>
                  </a:lnTo>
                  <a:lnTo>
                    <a:pt x="476250" y="1324769"/>
                  </a:lnTo>
                  <a:lnTo>
                    <a:pt x="492125" y="1320800"/>
                  </a:lnTo>
                  <a:lnTo>
                    <a:pt x="508000" y="1317625"/>
                  </a:lnTo>
                  <a:lnTo>
                    <a:pt x="524668" y="1316038"/>
                  </a:lnTo>
                  <a:lnTo>
                    <a:pt x="541337" y="1314450"/>
                  </a:lnTo>
                  <a:close/>
                  <a:moveTo>
                    <a:pt x="1732756" y="1250622"/>
                  </a:moveTo>
                  <a:lnTo>
                    <a:pt x="1713706" y="1251416"/>
                  </a:lnTo>
                  <a:lnTo>
                    <a:pt x="1693068" y="1253004"/>
                  </a:lnTo>
                  <a:lnTo>
                    <a:pt x="1674018" y="1255386"/>
                  </a:lnTo>
                  <a:lnTo>
                    <a:pt x="1655762" y="1258562"/>
                  </a:lnTo>
                  <a:lnTo>
                    <a:pt x="1636712" y="1262532"/>
                  </a:lnTo>
                  <a:lnTo>
                    <a:pt x="1618456" y="1268091"/>
                  </a:lnTo>
                  <a:lnTo>
                    <a:pt x="1600200" y="1273649"/>
                  </a:lnTo>
                  <a:lnTo>
                    <a:pt x="1582737" y="1280795"/>
                  </a:lnTo>
                  <a:lnTo>
                    <a:pt x="1566068" y="1288736"/>
                  </a:lnTo>
                  <a:lnTo>
                    <a:pt x="1549400" y="1297470"/>
                  </a:lnTo>
                  <a:lnTo>
                    <a:pt x="1533525" y="1306205"/>
                  </a:lnTo>
                  <a:lnTo>
                    <a:pt x="1517650" y="1316527"/>
                  </a:lnTo>
                  <a:lnTo>
                    <a:pt x="1502568" y="1327644"/>
                  </a:lnTo>
                  <a:lnTo>
                    <a:pt x="1488281" y="1337967"/>
                  </a:lnTo>
                  <a:lnTo>
                    <a:pt x="1473993" y="1350671"/>
                  </a:lnTo>
                  <a:lnTo>
                    <a:pt x="1460500" y="1363376"/>
                  </a:lnTo>
                  <a:lnTo>
                    <a:pt x="1447800" y="1376875"/>
                  </a:lnTo>
                  <a:lnTo>
                    <a:pt x="1435893" y="1390374"/>
                  </a:lnTo>
                  <a:lnTo>
                    <a:pt x="1424781" y="1405461"/>
                  </a:lnTo>
                  <a:lnTo>
                    <a:pt x="1413668" y="1420547"/>
                  </a:lnTo>
                  <a:lnTo>
                    <a:pt x="1403350" y="1435634"/>
                  </a:lnTo>
                  <a:lnTo>
                    <a:pt x="1394618" y="1452309"/>
                  </a:lnTo>
                  <a:lnTo>
                    <a:pt x="1385887" y="1468984"/>
                  </a:lnTo>
                  <a:lnTo>
                    <a:pt x="1378744" y="1485659"/>
                  </a:lnTo>
                  <a:lnTo>
                    <a:pt x="1371600" y="1503128"/>
                  </a:lnTo>
                  <a:lnTo>
                    <a:pt x="1365250" y="1520597"/>
                  </a:lnTo>
                  <a:lnTo>
                    <a:pt x="1359694" y="1539654"/>
                  </a:lnTo>
                  <a:lnTo>
                    <a:pt x="1355725" y="1557917"/>
                  </a:lnTo>
                  <a:lnTo>
                    <a:pt x="1352550" y="1576974"/>
                  </a:lnTo>
                  <a:lnTo>
                    <a:pt x="1350168" y="1596031"/>
                  </a:lnTo>
                  <a:lnTo>
                    <a:pt x="1348581" y="1615883"/>
                  </a:lnTo>
                  <a:lnTo>
                    <a:pt x="1348581" y="1635734"/>
                  </a:lnTo>
                  <a:lnTo>
                    <a:pt x="1348581" y="1654791"/>
                  </a:lnTo>
                  <a:lnTo>
                    <a:pt x="1350168" y="1674642"/>
                  </a:lnTo>
                  <a:lnTo>
                    <a:pt x="1352550" y="1694493"/>
                  </a:lnTo>
                  <a:lnTo>
                    <a:pt x="1355725" y="1712756"/>
                  </a:lnTo>
                  <a:lnTo>
                    <a:pt x="1359694" y="1731813"/>
                  </a:lnTo>
                  <a:lnTo>
                    <a:pt x="1365250" y="1749282"/>
                  </a:lnTo>
                  <a:lnTo>
                    <a:pt x="1371600" y="1768339"/>
                  </a:lnTo>
                  <a:lnTo>
                    <a:pt x="1378744" y="1785808"/>
                  </a:lnTo>
                  <a:lnTo>
                    <a:pt x="1385887" y="1802483"/>
                  </a:lnTo>
                  <a:lnTo>
                    <a:pt x="1394618" y="1819158"/>
                  </a:lnTo>
                  <a:lnTo>
                    <a:pt x="1403350" y="1835039"/>
                  </a:lnTo>
                  <a:lnTo>
                    <a:pt x="1413668" y="1850920"/>
                  </a:lnTo>
                  <a:lnTo>
                    <a:pt x="1424781" y="1866007"/>
                  </a:lnTo>
                  <a:lnTo>
                    <a:pt x="1435893" y="1880300"/>
                  </a:lnTo>
                  <a:lnTo>
                    <a:pt x="1447800" y="1894593"/>
                  </a:lnTo>
                  <a:lnTo>
                    <a:pt x="1460500" y="1908091"/>
                  </a:lnTo>
                  <a:lnTo>
                    <a:pt x="1473993" y="1920002"/>
                  </a:lnTo>
                  <a:lnTo>
                    <a:pt x="1488281" y="1931913"/>
                  </a:lnTo>
                  <a:lnTo>
                    <a:pt x="1502568" y="1943823"/>
                  </a:lnTo>
                  <a:lnTo>
                    <a:pt x="1517650" y="1954940"/>
                  </a:lnTo>
                  <a:lnTo>
                    <a:pt x="1533525" y="1964469"/>
                  </a:lnTo>
                  <a:lnTo>
                    <a:pt x="1549400" y="1973997"/>
                  </a:lnTo>
                  <a:lnTo>
                    <a:pt x="1566068" y="1982732"/>
                  </a:lnTo>
                  <a:lnTo>
                    <a:pt x="1582737" y="1989878"/>
                  </a:lnTo>
                  <a:lnTo>
                    <a:pt x="1600200" y="1996230"/>
                  </a:lnTo>
                  <a:lnTo>
                    <a:pt x="1618456" y="2003377"/>
                  </a:lnTo>
                  <a:lnTo>
                    <a:pt x="1636712" y="2008141"/>
                  </a:lnTo>
                  <a:lnTo>
                    <a:pt x="1655762" y="2012111"/>
                  </a:lnTo>
                  <a:lnTo>
                    <a:pt x="1674018" y="2016081"/>
                  </a:lnTo>
                  <a:lnTo>
                    <a:pt x="1693068" y="2018464"/>
                  </a:lnTo>
                  <a:lnTo>
                    <a:pt x="1713706" y="2020052"/>
                  </a:lnTo>
                  <a:lnTo>
                    <a:pt x="1732756" y="2020052"/>
                  </a:lnTo>
                  <a:lnTo>
                    <a:pt x="1752600" y="2020052"/>
                  </a:lnTo>
                  <a:lnTo>
                    <a:pt x="1771650" y="2018464"/>
                  </a:lnTo>
                  <a:lnTo>
                    <a:pt x="1791493" y="2016081"/>
                  </a:lnTo>
                  <a:lnTo>
                    <a:pt x="1810543" y="2012111"/>
                  </a:lnTo>
                  <a:lnTo>
                    <a:pt x="1828800" y="2008141"/>
                  </a:lnTo>
                  <a:lnTo>
                    <a:pt x="1847056" y="2003377"/>
                  </a:lnTo>
                  <a:lnTo>
                    <a:pt x="1864518" y="1996230"/>
                  </a:lnTo>
                  <a:lnTo>
                    <a:pt x="1882775" y="1989878"/>
                  </a:lnTo>
                  <a:lnTo>
                    <a:pt x="1899443" y="1982732"/>
                  </a:lnTo>
                  <a:lnTo>
                    <a:pt x="1916112" y="1973997"/>
                  </a:lnTo>
                  <a:lnTo>
                    <a:pt x="1931987" y="1964469"/>
                  </a:lnTo>
                  <a:lnTo>
                    <a:pt x="1947862" y="1954940"/>
                  </a:lnTo>
                  <a:lnTo>
                    <a:pt x="1962943" y="1943823"/>
                  </a:lnTo>
                  <a:lnTo>
                    <a:pt x="1978024" y="1931913"/>
                  </a:lnTo>
                  <a:lnTo>
                    <a:pt x="1991518" y="1920002"/>
                  </a:lnTo>
                  <a:lnTo>
                    <a:pt x="2005012" y="1908091"/>
                  </a:lnTo>
                  <a:lnTo>
                    <a:pt x="2016918" y="1894593"/>
                  </a:lnTo>
                  <a:lnTo>
                    <a:pt x="2029618" y="1880300"/>
                  </a:lnTo>
                  <a:lnTo>
                    <a:pt x="2040731" y="1866007"/>
                  </a:lnTo>
                  <a:lnTo>
                    <a:pt x="2051843" y="1850920"/>
                  </a:lnTo>
                  <a:lnTo>
                    <a:pt x="2061368" y="1835039"/>
                  </a:lnTo>
                  <a:lnTo>
                    <a:pt x="2070893" y="1819158"/>
                  </a:lnTo>
                  <a:lnTo>
                    <a:pt x="2079624" y="1802483"/>
                  </a:lnTo>
                  <a:lnTo>
                    <a:pt x="2087562" y="1785808"/>
                  </a:lnTo>
                  <a:lnTo>
                    <a:pt x="2094706" y="1768339"/>
                  </a:lnTo>
                  <a:lnTo>
                    <a:pt x="2100262" y="1749282"/>
                  </a:lnTo>
                  <a:lnTo>
                    <a:pt x="2105024" y="1731813"/>
                  </a:lnTo>
                  <a:lnTo>
                    <a:pt x="2109787" y="1712756"/>
                  </a:lnTo>
                  <a:lnTo>
                    <a:pt x="2112962" y="1694493"/>
                  </a:lnTo>
                  <a:lnTo>
                    <a:pt x="2115343" y="1674642"/>
                  </a:lnTo>
                  <a:lnTo>
                    <a:pt x="2116931" y="1654791"/>
                  </a:lnTo>
                  <a:lnTo>
                    <a:pt x="2117724" y="1635734"/>
                  </a:lnTo>
                  <a:lnTo>
                    <a:pt x="2116931" y="1615883"/>
                  </a:lnTo>
                  <a:lnTo>
                    <a:pt x="2115343" y="1596031"/>
                  </a:lnTo>
                  <a:lnTo>
                    <a:pt x="2112962" y="1576974"/>
                  </a:lnTo>
                  <a:lnTo>
                    <a:pt x="2109787" y="1557917"/>
                  </a:lnTo>
                  <a:lnTo>
                    <a:pt x="2105024" y="1539654"/>
                  </a:lnTo>
                  <a:lnTo>
                    <a:pt x="2100262" y="1520597"/>
                  </a:lnTo>
                  <a:lnTo>
                    <a:pt x="2094706" y="1503128"/>
                  </a:lnTo>
                  <a:lnTo>
                    <a:pt x="2087562" y="1485659"/>
                  </a:lnTo>
                  <a:lnTo>
                    <a:pt x="2079624" y="1468984"/>
                  </a:lnTo>
                  <a:lnTo>
                    <a:pt x="2070893" y="1452309"/>
                  </a:lnTo>
                  <a:lnTo>
                    <a:pt x="2061368" y="1435634"/>
                  </a:lnTo>
                  <a:lnTo>
                    <a:pt x="2051843" y="1420547"/>
                  </a:lnTo>
                  <a:lnTo>
                    <a:pt x="2040731" y="1405461"/>
                  </a:lnTo>
                  <a:lnTo>
                    <a:pt x="2029618" y="1390374"/>
                  </a:lnTo>
                  <a:lnTo>
                    <a:pt x="2016918" y="1376875"/>
                  </a:lnTo>
                  <a:lnTo>
                    <a:pt x="2005012" y="1363376"/>
                  </a:lnTo>
                  <a:lnTo>
                    <a:pt x="1991518" y="1350671"/>
                  </a:lnTo>
                  <a:lnTo>
                    <a:pt x="1978024" y="1337967"/>
                  </a:lnTo>
                  <a:lnTo>
                    <a:pt x="1962943" y="1327644"/>
                  </a:lnTo>
                  <a:lnTo>
                    <a:pt x="1947862" y="1316527"/>
                  </a:lnTo>
                  <a:lnTo>
                    <a:pt x="1931987" y="1306205"/>
                  </a:lnTo>
                  <a:lnTo>
                    <a:pt x="1916112" y="1297470"/>
                  </a:lnTo>
                  <a:lnTo>
                    <a:pt x="1899443" y="1288736"/>
                  </a:lnTo>
                  <a:lnTo>
                    <a:pt x="1882775" y="1280795"/>
                  </a:lnTo>
                  <a:lnTo>
                    <a:pt x="1864518" y="1273649"/>
                  </a:lnTo>
                  <a:lnTo>
                    <a:pt x="1847056" y="1268091"/>
                  </a:lnTo>
                  <a:lnTo>
                    <a:pt x="1828800" y="1262532"/>
                  </a:lnTo>
                  <a:lnTo>
                    <a:pt x="1810543" y="1258562"/>
                  </a:lnTo>
                  <a:lnTo>
                    <a:pt x="1791493" y="1255386"/>
                  </a:lnTo>
                  <a:lnTo>
                    <a:pt x="1771650" y="1253004"/>
                  </a:lnTo>
                  <a:lnTo>
                    <a:pt x="1752600" y="1251416"/>
                  </a:lnTo>
                  <a:lnTo>
                    <a:pt x="1732756" y="1250622"/>
                  </a:lnTo>
                  <a:close/>
                  <a:moveTo>
                    <a:pt x="523875" y="1250622"/>
                  </a:moveTo>
                  <a:lnTo>
                    <a:pt x="503237" y="1251416"/>
                  </a:lnTo>
                  <a:lnTo>
                    <a:pt x="484187" y="1253004"/>
                  </a:lnTo>
                  <a:lnTo>
                    <a:pt x="465137" y="1255386"/>
                  </a:lnTo>
                  <a:lnTo>
                    <a:pt x="446087" y="1258562"/>
                  </a:lnTo>
                  <a:lnTo>
                    <a:pt x="427037" y="1262532"/>
                  </a:lnTo>
                  <a:lnTo>
                    <a:pt x="408781" y="1268091"/>
                  </a:lnTo>
                  <a:lnTo>
                    <a:pt x="391319" y="1273649"/>
                  </a:lnTo>
                  <a:lnTo>
                    <a:pt x="373856" y="1280795"/>
                  </a:lnTo>
                  <a:lnTo>
                    <a:pt x="356394" y="1288736"/>
                  </a:lnTo>
                  <a:lnTo>
                    <a:pt x="340519" y="1297470"/>
                  </a:lnTo>
                  <a:lnTo>
                    <a:pt x="323850" y="1306205"/>
                  </a:lnTo>
                  <a:lnTo>
                    <a:pt x="308769" y="1316527"/>
                  </a:lnTo>
                  <a:lnTo>
                    <a:pt x="293687" y="1327644"/>
                  </a:lnTo>
                  <a:lnTo>
                    <a:pt x="278606" y="1337967"/>
                  </a:lnTo>
                  <a:lnTo>
                    <a:pt x="265112" y="1350671"/>
                  </a:lnTo>
                  <a:lnTo>
                    <a:pt x="251619" y="1363376"/>
                  </a:lnTo>
                  <a:lnTo>
                    <a:pt x="238125" y="1376875"/>
                  </a:lnTo>
                  <a:lnTo>
                    <a:pt x="226219" y="1390374"/>
                  </a:lnTo>
                  <a:lnTo>
                    <a:pt x="214312" y="1405461"/>
                  </a:lnTo>
                  <a:lnTo>
                    <a:pt x="204787" y="1420547"/>
                  </a:lnTo>
                  <a:lnTo>
                    <a:pt x="194469" y="1435634"/>
                  </a:lnTo>
                  <a:lnTo>
                    <a:pt x="184944" y="1452309"/>
                  </a:lnTo>
                  <a:lnTo>
                    <a:pt x="176212" y="1468984"/>
                  </a:lnTo>
                  <a:lnTo>
                    <a:pt x="168275" y="1485659"/>
                  </a:lnTo>
                  <a:lnTo>
                    <a:pt x="161925" y="1503128"/>
                  </a:lnTo>
                  <a:lnTo>
                    <a:pt x="156369" y="1520597"/>
                  </a:lnTo>
                  <a:lnTo>
                    <a:pt x="150812" y="1539654"/>
                  </a:lnTo>
                  <a:lnTo>
                    <a:pt x="146050" y="1557917"/>
                  </a:lnTo>
                  <a:lnTo>
                    <a:pt x="142875" y="1576974"/>
                  </a:lnTo>
                  <a:lnTo>
                    <a:pt x="141287" y="1596031"/>
                  </a:lnTo>
                  <a:lnTo>
                    <a:pt x="138906" y="1615883"/>
                  </a:lnTo>
                  <a:lnTo>
                    <a:pt x="138112" y="1635734"/>
                  </a:lnTo>
                  <a:lnTo>
                    <a:pt x="138906" y="1654791"/>
                  </a:lnTo>
                  <a:lnTo>
                    <a:pt x="141287" y="1674642"/>
                  </a:lnTo>
                  <a:lnTo>
                    <a:pt x="142875" y="1694493"/>
                  </a:lnTo>
                  <a:lnTo>
                    <a:pt x="146050" y="1712756"/>
                  </a:lnTo>
                  <a:lnTo>
                    <a:pt x="150812" y="1731813"/>
                  </a:lnTo>
                  <a:lnTo>
                    <a:pt x="156369" y="1749282"/>
                  </a:lnTo>
                  <a:lnTo>
                    <a:pt x="161925" y="1768339"/>
                  </a:lnTo>
                  <a:lnTo>
                    <a:pt x="168275" y="1785808"/>
                  </a:lnTo>
                  <a:lnTo>
                    <a:pt x="176212" y="1802483"/>
                  </a:lnTo>
                  <a:lnTo>
                    <a:pt x="184944" y="1819158"/>
                  </a:lnTo>
                  <a:lnTo>
                    <a:pt x="194469" y="1835039"/>
                  </a:lnTo>
                  <a:lnTo>
                    <a:pt x="204787" y="1850920"/>
                  </a:lnTo>
                  <a:lnTo>
                    <a:pt x="214312" y="1866007"/>
                  </a:lnTo>
                  <a:lnTo>
                    <a:pt x="226219" y="1880300"/>
                  </a:lnTo>
                  <a:lnTo>
                    <a:pt x="238125" y="1894593"/>
                  </a:lnTo>
                  <a:lnTo>
                    <a:pt x="251619" y="1908091"/>
                  </a:lnTo>
                  <a:lnTo>
                    <a:pt x="265112" y="1920002"/>
                  </a:lnTo>
                  <a:lnTo>
                    <a:pt x="278606" y="1931913"/>
                  </a:lnTo>
                  <a:lnTo>
                    <a:pt x="293687" y="1943823"/>
                  </a:lnTo>
                  <a:lnTo>
                    <a:pt x="308769" y="1954940"/>
                  </a:lnTo>
                  <a:lnTo>
                    <a:pt x="323850" y="1964469"/>
                  </a:lnTo>
                  <a:lnTo>
                    <a:pt x="340519" y="1973997"/>
                  </a:lnTo>
                  <a:lnTo>
                    <a:pt x="356394" y="1982732"/>
                  </a:lnTo>
                  <a:lnTo>
                    <a:pt x="373856" y="1989878"/>
                  </a:lnTo>
                  <a:lnTo>
                    <a:pt x="391319" y="1996230"/>
                  </a:lnTo>
                  <a:lnTo>
                    <a:pt x="408781" y="2003377"/>
                  </a:lnTo>
                  <a:lnTo>
                    <a:pt x="427037" y="2008141"/>
                  </a:lnTo>
                  <a:lnTo>
                    <a:pt x="446087" y="2012111"/>
                  </a:lnTo>
                  <a:lnTo>
                    <a:pt x="465137" y="2016081"/>
                  </a:lnTo>
                  <a:lnTo>
                    <a:pt x="484187" y="2018464"/>
                  </a:lnTo>
                  <a:lnTo>
                    <a:pt x="503237" y="2020052"/>
                  </a:lnTo>
                  <a:lnTo>
                    <a:pt x="523875" y="2020052"/>
                  </a:lnTo>
                  <a:lnTo>
                    <a:pt x="542925" y="2020052"/>
                  </a:lnTo>
                  <a:lnTo>
                    <a:pt x="562769" y="2018464"/>
                  </a:lnTo>
                  <a:lnTo>
                    <a:pt x="581819" y="2016081"/>
                  </a:lnTo>
                  <a:lnTo>
                    <a:pt x="600869" y="2012111"/>
                  </a:lnTo>
                  <a:lnTo>
                    <a:pt x="619125" y="2008141"/>
                  </a:lnTo>
                  <a:lnTo>
                    <a:pt x="637381" y="2003377"/>
                  </a:lnTo>
                  <a:lnTo>
                    <a:pt x="655637" y="1996230"/>
                  </a:lnTo>
                  <a:lnTo>
                    <a:pt x="672306" y="1989878"/>
                  </a:lnTo>
                  <a:lnTo>
                    <a:pt x="690562" y="1982732"/>
                  </a:lnTo>
                  <a:lnTo>
                    <a:pt x="707231" y="1973997"/>
                  </a:lnTo>
                  <a:lnTo>
                    <a:pt x="723106" y="1964469"/>
                  </a:lnTo>
                  <a:lnTo>
                    <a:pt x="738187" y="1954940"/>
                  </a:lnTo>
                  <a:lnTo>
                    <a:pt x="753269" y="1943823"/>
                  </a:lnTo>
                  <a:lnTo>
                    <a:pt x="768350" y="1931913"/>
                  </a:lnTo>
                  <a:lnTo>
                    <a:pt x="782637" y="1920002"/>
                  </a:lnTo>
                  <a:lnTo>
                    <a:pt x="794544" y="1908091"/>
                  </a:lnTo>
                  <a:lnTo>
                    <a:pt x="808037" y="1894593"/>
                  </a:lnTo>
                  <a:lnTo>
                    <a:pt x="819944" y="1880300"/>
                  </a:lnTo>
                  <a:lnTo>
                    <a:pt x="831850" y="1866007"/>
                  </a:lnTo>
                  <a:lnTo>
                    <a:pt x="842962" y="1850920"/>
                  </a:lnTo>
                  <a:lnTo>
                    <a:pt x="852487" y="1835039"/>
                  </a:lnTo>
                  <a:lnTo>
                    <a:pt x="862012" y="1819158"/>
                  </a:lnTo>
                  <a:lnTo>
                    <a:pt x="869950" y="1802483"/>
                  </a:lnTo>
                  <a:lnTo>
                    <a:pt x="877887" y="1785808"/>
                  </a:lnTo>
                  <a:lnTo>
                    <a:pt x="884237" y="1768339"/>
                  </a:lnTo>
                  <a:lnTo>
                    <a:pt x="890587" y="1749282"/>
                  </a:lnTo>
                  <a:lnTo>
                    <a:pt x="896144" y="1731813"/>
                  </a:lnTo>
                  <a:lnTo>
                    <a:pt x="900112" y="1712756"/>
                  </a:lnTo>
                  <a:lnTo>
                    <a:pt x="904081" y="1694493"/>
                  </a:lnTo>
                  <a:lnTo>
                    <a:pt x="906462" y="1674642"/>
                  </a:lnTo>
                  <a:lnTo>
                    <a:pt x="907256" y="1654791"/>
                  </a:lnTo>
                  <a:lnTo>
                    <a:pt x="908050" y="1635734"/>
                  </a:lnTo>
                  <a:lnTo>
                    <a:pt x="907256" y="1615883"/>
                  </a:lnTo>
                  <a:lnTo>
                    <a:pt x="906462" y="1596031"/>
                  </a:lnTo>
                  <a:lnTo>
                    <a:pt x="904081" y="1576974"/>
                  </a:lnTo>
                  <a:lnTo>
                    <a:pt x="900112" y="1557917"/>
                  </a:lnTo>
                  <a:lnTo>
                    <a:pt x="896144" y="1539654"/>
                  </a:lnTo>
                  <a:lnTo>
                    <a:pt x="890587" y="1520597"/>
                  </a:lnTo>
                  <a:lnTo>
                    <a:pt x="884237" y="1503128"/>
                  </a:lnTo>
                  <a:lnTo>
                    <a:pt x="877887" y="1485659"/>
                  </a:lnTo>
                  <a:lnTo>
                    <a:pt x="869950" y="1468984"/>
                  </a:lnTo>
                  <a:lnTo>
                    <a:pt x="862012" y="1452309"/>
                  </a:lnTo>
                  <a:lnTo>
                    <a:pt x="852487" y="1435634"/>
                  </a:lnTo>
                  <a:lnTo>
                    <a:pt x="842962" y="1420547"/>
                  </a:lnTo>
                  <a:lnTo>
                    <a:pt x="831850" y="1405461"/>
                  </a:lnTo>
                  <a:lnTo>
                    <a:pt x="819944" y="1390374"/>
                  </a:lnTo>
                  <a:lnTo>
                    <a:pt x="808037" y="1376875"/>
                  </a:lnTo>
                  <a:lnTo>
                    <a:pt x="794544" y="1363376"/>
                  </a:lnTo>
                  <a:lnTo>
                    <a:pt x="782637" y="1350671"/>
                  </a:lnTo>
                  <a:lnTo>
                    <a:pt x="768350" y="1337967"/>
                  </a:lnTo>
                  <a:lnTo>
                    <a:pt x="753269" y="1327644"/>
                  </a:lnTo>
                  <a:lnTo>
                    <a:pt x="738187" y="1316527"/>
                  </a:lnTo>
                  <a:lnTo>
                    <a:pt x="723106" y="1306205"/>
                  </a:lnTo>
                  <a:lnTo>
                    <a:pt x="707231" y="1297470"/>
                  </a:lnTo>
                  <a:lnTo>
                    <a:pt x="690562" y="1288736"/>
                  </a:lnTo>
                  <a:lnTo>
                    <a:pt x="672306" y="1280795"/>
                  </a:lnTo>
                  <a:lnTo>
                    <a:pt x="655637" y="1273649"/>
                  </a:lnTo>
                  <a:lnTo>
                    <a:pt x="637381" y="1268091"/>
                  </a:lnTo>
                  <a:lnTo>
                    <a:pt x="619125" y="1262532"/>
                  </a:lnTo>
                  <a:lnTo>
                    <a:pt x="600869" y="1258562"/>
                  </a:lnTo>
                  <a:lnTo>
                    <a:pt x="581819" y="1255386"/>
                  </a:lnTo>
                  <a:lnTo>
                    <a:pt x="562769" y="1253004"/>
                  </a:lnTo>
                  <a:lnTo>
                    <a:pt x="542925" y="1251416"/>
                  </a:lnTo>
                  <a:lnTo>
                    <a:pt x="523875" y="1250622"/>
                  </a:lnTo>
                  <a:close/>
                  <a:moveTo>
                    <a:pt x="601662" y="0"/>
                  </a:moveTo>
                  <a:lnTo>
                    <a:pt x="812800" y="0"/>
                  </a:lnTo>
                  <a:lnTo>
                    <a:pt x="821531" y="794"/>
                  </a:lnTo>
                  <a:lnTo>
                    <a:pt x="831056" y="1588"/>
                  </a:lnTo>
                  <a:lnTo>
                    <a:pt x="839787" y="3970"/>
                  </a:lnTo>
                  <a:lnTo>
                    <a:pt x="848519" y="7146"/>
                  </a:lnTo>
                  <a:lnTo>
                    <a:pt x="856456" y="11911"/>
                  </a:lnTo>
                  <a:lnTo>
                    <a:pt x="864394" y="15881"/>
                  </a:lnTo>
                  <a:lnTo>
                    <a:pt x="871537" y="21439"/>
                  </a:lnTo>
                  <a:lnTo>
                    <a:pt x="878681" y="27792"/>
                  </a:lnTo>
                  <a:lnTo>
                    <a:pt x="884237" y="34144"/>
                  </a:lnTo>
                  <a:lnTo>
                    <a:pt x="890587" y="41290"/>
                  </a:lnTo>
                  <a:lnTo>
                    <a:pt x="894556" y="49231"/>
                  </a:lnTo>
                  <a:lnTo>
                    <a:pt x="898525" y="57171"/>
                  </a:lnTo>
                  <a:lnTo>
                    <a:pt x="901700" y="65906"/>
                  </a:lnTo>
                  <a:lnTo>
                    <a:pt x="904081" y="74640"/>
                  </a:lnTo>
                  <a:lnTo>
                    <a:pt x="905669" y="83375"/>
                  </a:lnTo>
                  <a:lnTo>
                    <a:pt x="906462" y="93697"/>
                  </a:lnTo>
                  <a:lnTo>
                    <a:pt x="902494" y="160397"/>
                  </a:lnTo>
                  <a:lnTo>
                    <a:pt x="914400" y="162779"/>
                  </a:lnTo>
                  <a:lnTo>
                    <a:pt x="926306" y="165162"/>
                  </a:lnTo>
                  <a:lnTo>
                    <a:pt x="938212" y="169132"/>
                  </a:lnTo>
                  <a:lnTo>
                    <a:pt x="948531" y="173896"/>
                  </a:lnTo>
                  <a:lnTo>
                    <a:pt x="958850" y="180248"/>
                  </a:lnTo>
                  <a:lnTo>
                    <a:pt x="969169" y="185807"/>
                  </a:lnTo>
                  <a:lnTo>
                    <a:pt x="977106" y="193747"/>
                  </a:lnTo>
                  <a:lnTo>
                    <a:pt x="985837" y="201688"/>
                  </a:lnTo>
                  <a:lnTo>
                    <a:pt x="992981" y="211216"/>
                  </a:lnTo>
                  <a:lnTo>
                    <a:pt x="1000125" y="219951"/>
                  </a:lnTo>
                  <a:lnTo>
                    <a:pt x="1005681" y="230273"/>
                  </a:lnTo>
                  <a:lnTo>
                    <a:pt x="1011237" y="241390"/>
                  </a:lnTo>
                  <a:lnTo>
                    <a:pt x="1015206" y="252507"/>
                  </a:lnTo>
                  <a:lnTo>
                    <a:pt x="1017587" y="264417"/>
                  </a:lnTo>
                  <a:lnTo>
                    <a:pt x="1019175" y="276328"/>
                  </a:lnTo>
                  <a:lnTo>
                    <a:pt x="1019968" y="289033"/>
                  </a:lnTo>
                  <a:lnTo>
                    <a:pt x="1019968" y="407345"/>
                  </a:lnTo>
                  <a:lnTo>
                    <a:pt x="1235868" y="407345"/>
                  </a:lnTo>
                  <a:lnTo>
                    <a:pt x="1235868" y="289033"/>
                  </a:lnTo>
                  <a:lnTo>
                    <a:pt x="1236662" y="276328"/>
                  </a:lnTo>
                  <a:lnTo>
                    <a:pt x="1238250" y="264417"/>
                  </a:lnTo>
                  <a:lnTo>
                    <a:pt x="1241425" y="252507"/>
                  </a:lnTo>
                  <a:lnTo>
                    <a:pt x="1245394" y="241390"/>
                  </a:lnTo>
                  <a:lnTo>
                    <a:pt x="1249362" y="230273"/>
                  </a:lnTo>
                  <a:lnTo>
                    <a:pt x="1255712" y="219951"/>
                  </a:lnTo>
                  <a:lnTo>
                    <a:pt x="1262062" y="211216"/>
                  </a:lnTo>
                  <a:lnTo>
                    <a:pt x="1269206" y="201688"/>
                  </a:lnTo>
                  <a:lnTo>
                    <a:pt x="1277937" y="193747"/>
                  </a:lnTo>
                  <a:lnTo>
                    <a:pt x="1287462" y="185807"/>
                  </a:lnTo>
                  <a:lnTo>
                    <a:pt x="1296987" y="180248"/>
                  </a:lnTo>
                  <a:lnTo>
                    <a:pt x="1307306" y="173896"/>
                  </a:lnTo>
                  <a:lnTo>
                    <a:pt x="1318418" y="169132"/>
                  </a:lnTo>
                  <a:lnTo>
                    <a:pt x="1328737" y="165162"/>
                  </a:lnTo>
                  <a:lnTo>
                    <a:pt x="1340644" y="162779"/>
                  </a:lnTo>
                  <a:lnTo>
                    <a:pt x="1353344" y="160397"/>
                  </a:lnTo>
                  <a:lnTo>
                    <a:pt x="1350168" y="93697"/>
                  </a:lnTo>
                  <a:lnTo>
                    <a:pt x="1350962" y="83375"/>
                  </a:lnTo>
                  <a:lnTo>
                    <a:pt x="1351756" y="74640"/>
                  </a:lnTo>
                  <a:lnTo>
                    <a:pt x="1354137" y="65906"/>
                  </a:lnTo>
                  <a:lnTo>
                    <a:pt x="1357312" y="57171"/>
                  </a:lnTo>
                  <a:lnTo>
                    <a:pt x="1362075" y="49231"/>
                  </a:lnTo>
                  <a:lnTo>
                    <a:pt x="1366044" y="41290"/>
                  </a:lnTo>
                  <a:lnTo>
                    <a:pt x="1371600" y="34144"/>
                  </a:lnTo>
                  <a:lnTo>
                    <a:pt x="1377950" y="27792"/>
                  </a:lnTo>
                  <a:lnTo>
                    <a:pt x="1384300" y="21439"/>
                  </a:lnTo>
                  <a:lnTo>
                    <a:pt x="1390650" y="15881"/>
                  </a:lnTo>
                  <a:lnTo>
                    <a:pt x="1399381" y="11911"/>
                  </a:lnTo>
                  <a:lnTo>
                    <a:pt x="1406525" y="7146"/>
                  </a:lnTo>
                  <a:lnTo>
                    <a:pt x="1416050" y="3970"/>
                  </a:lnTo>
                  <a:lnTo>
                    <a:pt x="1424781" y="1588"/>
                  </a:lnTo>
                  <a:lnTo>
                    <a:pt x="1434306" y="794"/>
                  </a:lnTo>
                  <a:lnTo>
                    <a:pt x="1443831" y="0"/>
                  </a:lnTo>
                  <a:lnTo>
                    <a:pt x="1654968" y="0"/>
                  </a:lnTo>
                  <a:lnTo>
                    <a:pt x="1664493" y="794"/>
                  </a:lnTo>
                  <a:lnTo>
                    <a:pt x="1674018" y="1588"/>
                  </a:lnTo>
                  <a:lnTo>
                    <a:pt x="1682750" y="3970"/>
                  </a:lnTo>
                  <a:lnTo>
                    <a:pt x="1691481" y="7146"/>
                  </a:lnTo>
                  <a:lnTo>
                    <a:pt x="1699418" y="11911"/>
                  </a:lnTo>
                  <a:lnTo>
                    <a:pt x="1707356" y="15881"/>
                  </a:lnTo>
                  <a:lnTo>
                    <a:pt x="1714500" y="21439"/>
                  </a:lnTo>
                  <a:lnTo>
                    <a:pt x="1720850" y="27792"/>
                  </a:lnTo>
                  <a:lnTo>
                    <a:pt x="1726406" y="34144"/>
                  </a:lnTo>
                  <a:lnTo>
                    <a:pt x="1732756" y="41290"/>
                  </a:lnTo>
                  <a:lnTo>
                    <a:pt x="1736725" y="49231"/>
                  </a:lnTo>
                  <a:lnTo>
                    <a:pt x="1740693" y="57171"/>
                  </a:lnTo>
                  <a:lnTo>
                    <a:pt x="1744662" y="65906"/>
                  </a:lnTo>
                  <a:lnTo>
                    <a:pt x="1747043" y="74640"/>
                  </a:lnTo>
                  <a:lnTo>
                    <a:pt x="1747837" y="83375"/>
                  </a:lnTo>
                  <a:lnTo>
                    <a:pt x="1748631" y="93697"/>
                  </a:lnTo>
                  <a:lnTo>
                    <a:pt x="1751806" y="159603"/>
                  </a:lnTo>
                  <a:lnTo>
                    <a:pt x="1769268" y="159603"/>
                  </a:lnTo>
                  <a:lnTo>
                    <a:pt x="1782762" y="159603"/>
                  </a:lnTo>
                  <a:lnTo>
                    <a:pt x="1795462" y="162779"/>
                  </a:lnTo>
                  <a:lnTo>
                    <a:pt x="1808162" y="165956"/>
                  </a:lnTo>
                  <a:lnTo>
                    <a:pt x="1820068" y="169926"/>
                  </a:lnTo>
                  <a:lnTo>
                    <a:pt x="1831181" y="174690"/>
                  </a:lnTo>
                  <a:lnTo>
                    <a:pt x="1842293" y="181836"/>
                  </a:lnTo>
                  <a:lnTo>
                    <a:pt x="1851818" y="188983"/>
                  </a:lnTo>
                  <a:lnTo>
                    <a:pt x="1860550" y="197717"/>
                  </a:lnTo>
                  <a:lnTo>
                    <a:pt x="1869281" y="206452"/>
                  </a:lnTo>
                  <a:lnTo>
                    <a:pt x="1876425" y="216774"/>
                  </a:lnTo>
                  <a:lnTo>
                    <a:pt x="1883568" y="227097"/>
                  </a:lnTo>
                  <a:lnTo>
                    <a:pt x="1888331" y="239008"/>
                  </a:lnTo>
                  <a:lnTo>
                    <a:pt x="1893093" y="250124"/>
                  </a:lnTo>
                  <a:lnTo>
                    <a:pt x="1896268" y="262829"/>
                  </a:lnTo>
                  <a:lnTo>
                    <a:pt x="1898650" y="275534"/>
                  </a:lnTo>
                  <a:lnTo>
                    <a:pt x="1899443" y="289033"/>
                  </a:lnTo>
                  <a:lnTo>
                    <a:pt x="1955800" y="485162"/>
                  </a:lnTo>
                  <a:lnTo>
                    <a:pt x="2015331" y="687643"/>
                  </a:lnTo>
                  <a:lnTo>
                    <a:pt x="2082006" y="921887"/>
                  </a:lnTo>
                  <a:lnTo>
                    <a:pt x="2116137" y="1042582"/>
                  </a:lnTo>
                  <a:lnTo>
                    <a:pt x="2147887" y="1160895"/>
                  </a:lnTo>
                  <a:lnTo>
                    <a:pt x="2178050" y="1272855"/>
                  </a:lnTo>
                  <a:lnTo>
                    <a:pt x="2205037" y="1375287"/>
                  </a:lnTo>
                  <a:lnTo>
                    <a:pt x="2227262" y="1465014"/>
                  </a:lnTo>
                  <a:lnTo>
                    <a:pt x="2235993" y="1503128"/>
                  </a:lnTo>
                  <a:lnTo>
                    <a:pt x="2243137" y="1536478"/>
                  </a:lnTo>
                  <a:lnTo>
                    <a:pt x="2249487" y="1565858"/>
                  </a:lnTo>
                  <a:lnTo>
                    <a:pt x="2252662" y="1589679"/>
                  </a:lnTo>
                  <a:lnTo>
                    <a:pt x="2255043" y="1606354"/>
                  </a:lnTo>
                  <a:lnTo>
                    <a:pt x="2255043" y="1612706"/>
                  </a:lnTo>
                  <a:lnTo>
                    <a:pt x="2254250" y="1618265"/>
                  </a:lnTo>
                  <a:lnTo>
                    <a:pt x="2255837" y="1653203"/>
                  </a:lnTo>
                  <a:lnTo>
                    <a:pt x="2255837" y="1666701"/>
                  </a:lnTo>
                  <a:lnTo>
                    <a:pt x="2255043" y="1675436"/>
                  </a:lnTo>
                  <a:lnTo>
                    <a:pt x="2252662" y="1700051"/>
                  </a:lnTo>
                  <a:lnTo>
                    <a:pt x="2249487" y="1723873"/>
                  </a:lnTo>
                  <a:lnTo>
                    <a:pt x="2243931" y="1746106"/>
                  </a:lnTo>
                  <a:lnTo>
                    <a:pt x="2238374" y="1769133"/>
                  </a:lnTo>
                  <a:lnTo>
                    <a:pt x="2230437" y="1791367"/>
                  </a:lnTo>
                  <a:lnTo>
                    <a:pt x="2222500" y="1812806"/>
                  </a:lnTo>
                  <a:lnTo>
                    <a:pt x="2212974" y="1835039"/>
                  </a:lnTo>
                  <a:lnTo>
                    <a:pt x="2202656" y="1855684"/>
                  </a:lnTo>
                  <a:lnTo>
                    <a:pt x="2190750" y="1876329"/>
                  </a:lnTo>
                  <a:lnTo>
                    <a:pt x="2178050" y="1896181"/>
                  </a:lnTo>
                  <a:lnTo>
                    <a:pt x="2163762" y="1914444"/>
                  </a:lnTo>
                  <a:lnTo>
                    <a:pt x="2149474" y="1933501"/>
                  </a:lnTo>
                  <a:lnTo>
                    <a:pt x="2134393" y="1950970"/>
                  </a:lnTo>
                  <a:lnTo>
                    <a:pt x="2117724" y="1969233"/>
                  </a:lnTo>
                  <a:lnTo>
                    <a:pt x="2101056" y="1985114"/>
                  </a:lnTo>
                  <a:lnTo>
                    <a:pt x="2082800" y="2000995"/>
                  </a:lnTo>
                  <a:lnTo>
                    <a:pt x="2064543" y="2016081"/>
                  </a:lnTo>
                  <a:lnTo>
                    <a:pt x="2044700" y="2030374"/>
                  </a:lnTo>
                  <a:lnTo>
                    <a:pt x="2025650" y="2044667"/>
                  </a:lnTo>
                  <a:lnTo>
                    <a:pt x="2005012" y="2056578"/>
                  </a:lnTo>
                  <a:lnTo>
                    <a:pt x="1983581" y="2068488"/>
                  </a:lnTo>
                  <a:lnTo>
                    <a:pt x="1962943" y="2079605"/>
                  </a:lnTo>
                  <a:lnTo>
                    <a:pt x="1939925" y="2089928"/>
                  </a:lnTo>
                  <a:lnTo>
                    <a:pt x="1918493" y="2098662"/>
                  </a:lnTo>
                  <a:lnTo>
                    <a:pt x="1894681" y="2106603"/>
                  </a:lnTo>
                  <a:lnTo>
                    <a:pt x="1872456" y="2113749"/>
                  </a:lnTo>
                  <a:lnTo>
                    <a:pt x="1848643" y="2119307"/>
                  </a:lnTo>
                  <a:lnTo>
                    <a:pt x="1825625" y="2124866"/>
                  </a:lnTo>
                  <a:lnTo>
                    <a:pt x="1801018" y="2128836"/>
                  </a:lnTo>
                  <a:lnTo>
                    <a:pt x="1777206" y="2131218"/>
                  </a:lnTo>
                  <a:lnTo>
                    <a:pt x="1752600" y="2132806"/>
                  </a:lnTo>
                  <a:lnTo>
                    <a:pt x="1728787" y="2133600"/>
                  </a:lnTo>
                  <a:lnTo>
                    <a:pt x="1703387" y="2132806"/>
                  </a:lnTo>
                  <a:lnTo>
                    <a:pt x="1678781" y="2131218"/>
                  </a:lnTo>
                  <a:lnTo>
                    <a:pt x="1654968" y="2128042"/>
                  </a:lnTo>
                  <a:lnTo>
                    <a:pt x="1630362" y="2124072"/>
                  </a:lnTo>
                  <a:lnTo>
                    <a:pt x="1607343" y="2118513"/>
                  </a:lnTo>
                  <a:lnTo>
                    <a:pt x="1584325" y="2112161"/>
                  </a:lnTo>
                  <a:lnTo>
                    <a:pt x="1562100" y="2105014"/>
                  </a:lnTo>
                  <a:lnTo>
                    <a:pt x="1539081" y="2096280"/>
                  </a:lnTo>
                  <a:lnTo>
                    <a:pt x="1517650" y="2086752"/>
                  </a:lnTo>
                  <a:lnTo>
                    <a:pt x="1496218" y="2076429"/>
                  </a:lnTo>
                  <a:lnTo>
                    <a:pt x="1476375" y="2064518"/>
                  </a:lnTo>
                  <a:lnTo>
                    <a:pt x="1456531" y="2051814"/>
                  </a:lnTo>
                  <a:lnTo>
                    <a:pt x="1438275" y="2038315"/>
                  </a:lnTo>
                  <a:lnTo>
                    <a:pt x="1419225" y="2024022"/>
                  </a:lnTo>
                  <a:lnTo>
                    <a:pt x="1400968" y="2008935"/>
                  </a:lnTo>
                  <a:lnTo>
                    <a:pt x="1384300" y="1993054"/>
                  </a:lnTo>
                  <a:lnTo>
                    <a:pt x="1368425" y="1976379"/>
                  </a:lnTo>
                  <a:lnTo>
                    <a:pt x="1352550" y="1959704"/>
                  </a:lnTo>
                  <a:lnTo>
                    <a:pt x="1338262" y="1941441"/>
                  </a:lnTo>
                  <a:lnTo>
                    <a:pt x="1323975" y="1922384"/>
                  </a:lnTo>
                  <a:lnTo>
                    <a:pt x="1311275" y="1902533"/>
                  </a:lnTo>
                  <a:lnTo>
                    <a:pt x="1299368" y="1882682"/>
                  </a:lnTo>
                  <a:lnTo>
                    <a:pt x="1288256" y="1862037"/>
                  </a:lnTo>
                  <a:lnTo>
                    <a:pt x="1277937" y="1840597"/>
                  </a:lnTo>
                  <a:lnTo>
                    <a:pt x="1269206" y="1819158"/>
                  </a:lnTo>
                  <a:lnTo>
                    <a:pt x="1261268" y="1796131"/>
                  </a:lnTo>
                  <a:lnTo>
                    <a:pt x="1254918" y="1773898"/>
                  </a:lnTo>
                  <a:lnTo>
                    <a:pt x="1248568" y="1750076"/>
                  </a:lnTo>
                  <a:lnTo>
                    <a:pt x="1243806" y="1727049"/>
                  </a:lnTo>
                  <a:lnTo>
                    <a:pt x="1240631" y="1702434"/>
                  </a:lnTo>
                  <a:lnTo>
                    <a:pt x="1237456" y="1677818"/>
                  </a:lnTo>
                  <a:lnTo>
                    <a:pt x="1235868" y="1653203"/>
                  </a:lnTo>
                  <a:lnTo>
                    <a:pt x="1235868" y="1647644"/>
                  </a:lnTo>
                  <a:lnTo>
                    <a:pt x="1235868" y="1004468"/>
                  </a:lnTo>
                  <a:lnTo>
                    <a:pt x="1019968" y="1004468"/>
                  </a:lnTo>
                  <a:lnTo>
                    <a:pt x="1019968" y="1647644"/>
                  </a:lnTo>
                  <a:lnTo>
                    <a:pt x="1019175" y="1653203"/>
                  </a:lnTo>
                  <a:lnTo>
                    <a:pt x="1018381" y="1677818"/>
                  </a:lnTo>
                  <a:lnTo>
                    <a:pt x="1016000" y="1702434"/>
                  </a:lnTo>
                  <a:lnTo>
                    <a:pt x="1012825" y="1727049"/>
                  </a:lnTo>
                  <a:lnTo>
                    <a:pt x="1007268" y="1750076"/>
                  </a:lnTo>
                  <a:lnTo>
                    <a:pt x="1001712" y="1773898"/>
                  </a:lnTo>
                  <a:lnTo>
                    <a:pt x="994568" y="1796131"/>
                  </a:lnTo>
                  <a:lnTo>
                    <a:pt x="986631" y="1819158"/>
                  </a:lnTo>
                  <a:lnTo>
                    <a:pt x="977106" y="1840597"/>
                  </a:lnTo>
                  <a:lnTo>
                    <a:pt x="967581" y="1862037"/>
                  </a:lnTo>
                  <a:lnTo>
                    <a:pt x="956469" y="1882682"/>
                  </a:lnTo>
                  <a:lnTo>
                    <a:pt x="944562" y="1902533"/>
                  </a:lnTo>
                  <a:lnTo>
                    <a:pt x="931862" y="1922384"/>
                  </a:lnTo>
                  <a:lnTo>
                    <a:pt x="917575" y="1941441"/>
                  </a:lnTo>
                  <a:lnTo>
                    <a:pt x="904081" y="1959704"/>
                  </a:lnTo>
                  <a:lnTo>
                    <a:pt x="887412" y="1976379"/>
                  </a:lnTo>
                  <a:lnTo>
                    <a:pt x="871537" y="1993054"/>
                  </a:lnTo>
                  <a:lnTo>
                    <a:pt x="854075" y="2008935"/>
                  </a:lnTo>
                  <a:lnTo>
                    <a:pt x="836612" y="2024022"/>
                  </a:lnTo>
                  <a:lnTo>
                    <a:pt x="818356" y="2038315"/>
                  </a:lnTo>
                  <a:lnTo>
                    <a:pt x="799306" y="2051814"/>
                  </a:lnTo>
                  <a:lnTo>
                    <a:pt x="779462" y="2064518"/>
                  </a:lnTo>
                  <a:lnTo>
                    <a:pt x="758825" y="2076429"/>
                  </a:lnTo>
                  <a:lnTo>
                    <a:pt x="738187" y="2086752"/>
                  </a:lnTo>
                  <a:lnTo>
                    <a:pt x="716756" y="2096280"/>
                  </a:lnTo>
                  <a:lnTo>
                    <a:pt x="694531" y="2105014"/>
                  </a:lnTo>
                  <a:lnTo>
                    <a:pt x="671512" y="2112161"/>
                  </a:lnTo>
                  <a:lnTo>
                    <a:pt x="649287" y="2118513"/>
                  </a:lnTo>
                  <a:lnTo>
                    <a:pt x="625475" y="2124072"/>
                  </a:lnTo>
                  <a:lnTo>
                    <a:pt x="601662" y="2128042"/>
                  </a:lnTo>
                  <a:lnTo>
                    <a:pt x="577056" y="2131218"/>
                  </a:lnTo>
                  <a:lnTo>
                    <a:pt x="553244" y="2132806"/>
                  </a:lnTo>
                  <a:lnTo>
                    <a:pt x="527844" y="2133600"/>
                  </a:lnTo>
                  <a:lnTo>
                    <a:pt x="503237" y="2132806"/>
                  </a:lnTo>
                  <a:lnTo>
                    <a:pt x="479425" y="2131218"/>
                  </a:lnTo>
                  <a:lnTo>
                    <a:pt x="454819" y="2128836"/>
                  </a:lnTo>
                  <a:lnTo>
                    <a:pt x="431006" y="2124866"/>
                  </a:lnTo>
                  <a:lnTo>
                    <a:pt x="407194" y="2119307"/>
                  </a:lnTo>
                  <a:lnTo>
                    <a:pt x="383381" y="2113749"/>
                  </a:lnTo>
                  <a:lnTo>
                    <a:pt x="360362" y="2106603"/>
                  </a:lnTo>
                  <a:lnTo>
                    <a:pt x="337344" y="2098662"/>
                  </a:lnTo>
                  <a:lnTo>
                    <a:pt x="315119" y="2089928"/>
                  </a:lnTo>
                  <a:lnTo>
                    <a:pt x="293687" y="2079605"/>
                  </a:lnTo>
                  <a:lnTo>
                    <a:pt x="272256" y="2068488"/>
                  </a:lnTo>
                  <a:lnTo>
                    <a:pt x="250825" y="2056578"/>
                  </a:lnTo>
                  <a:lnTo>
                    <a:pt x="230187" y="2044667"/>
                  </a:lnTo>
                  <a:lnTo>
                    <a:pt x="210344" y="2030374"/>
                  </a:lnTo>
                  <a:lnTo>
                    <a:pt x="191294" y="2016081"/>
                  </a:lnTo>
                  <a:lnTo>
                    <a:pt x="173037" y="2000995"/>
                  </a:lnTo>
                  <a:lnTo>
                    <a:pt x="154781" y="1985114"/>
                  </a:lnTo>
                  <a:lnTo>
                    <a:pt x="138112" y="1969233"/>
                  </a:lnTo>
                  <a:lnTo>
                    <a:pt x="121444" y="1950970"/>
                  </a:lnTo>
                  <a:lnTo>
                    <a:pt x="106362" y="1933501"/>
                  </a:lnTo>
                  <a:lnTo>
                    <a:pt x="91281" y="1914444"/>
                  </a:lnTo>
                  <a:lnTo>
                    <a:pt x="77787" y="1896181"/>
                  </a:lnTo>
                  <a:lnTo>
                    <a:pt x="65881" y="1876329"/>
                  </a:lnTo>
                  <a:lnTo>
                    <a:pt x="53975" y="1855684"/>
                  </a:lnTo>
                  <a:lnTo>
                    <a:pt x="42862" y="1835039"/>
                  </a:lnTo>
                  <a:lnTo>
                    <a:pt x="34131" y="1812806"/>
                  </a:lnTo>
                  <a:lnTo>
                    <a:pt x="25400" y="1791367"/>
                  </a:lnTo>
                  <a:lnTo>
                    <a:pt x="17462" y="1769133"/>
                  </a:lnTo>
                  <a:lnTo>
                    <a:pt x="11906" y="1746106"/>
                  </a:lnTo>
                  <a:lnTo>
                    <a:pt x="7144" y="1723873"/>
                  </a:lnTo>
                  <a:lnTo>
                    <a:pt x="3969" y="1700051"/>
                  </a:lnTo>
                  <a:lnTo>
                    <a:pt x="794" y="1675436"/>
                  </a:lnTo>
                  <a:lnTo>
                    <a:pt x="0" y="1666701"/>
                  </a:lnTo>
                  <a:lnTo>
                    <a:pt x="0" y="1653203"/>
                  </a:lnTo>
                  <a:lnTo>
                    <a:pt x="794" y="1618265"/>
                  </a:lnTo>
                  <a:lnTo>
                    <a:pt x="794" y="1612706"/>
                  </a:lnTo>
                  <a:lnTo>
                    <a:pt x="794" y="1606354"/>
                  </a:lnTo>
                  <a:lnTo>
                    <a:pt x="2381" y="1589679"/>
                  </a:lnTo>
                  <a:lnTo>
                    <a:pt x="7144" y="1565858"/>
                  </a:lnTo>
                  <a:lnTo>
                    <a:pt x="12700" y="1536478"/>
                  </a:lnTo>
                  <a:lnTo>
                    <a:pt x="20637" y="1503128"/>
                  </a:lnTo>
                  <a:lnTo>
                    <a:pt x="28575" y="1465014"/>
                  </a:lnTo>
                  <a:lnTo>
                    <a:pt x="51594" y="1375287"/>
                  </a:lnTo>
                  <a:lnTo>
                    <a:pt x="76994" y="1272855"/>
                  </a:lnTo>
                  <a:lnTo>
                    <a:pt x="107156" y="1160895"/>
                  </a:lnTo>
                  <a:lnTo>
                    <a:pt x="139700" y="1042582"/>
                  </a:lnTo>
                  <a:lnTo>
                    <a:pt x="173831" y="921887"/>
                  </a:lnTo>
                  <a:lnTo>
                    <a:pt x="240506" y="687643"/>
                  </a:lnTo>
                  <a:lnTo>
                    <a:pt x="299244" y="485162"/>
                  </a:lnTo>
                  <a:lnTo>
                    <a:pt x="357187" y="289033"/>
                  </a:lnTo>
                  <a:lnTo>
                    <a:pt x="357981" y="275534"/>
                  </a:lnTo>
                  <a:lnTo>
                    <a:pt x="359569" y="262829"/>
                  </a:lnTo>
                  <a:lnTo>
                    <a:pt x="362744" y="250124"/>
                  </a:lnTo>
                  <a:lnTo>
                    <a:pt x="366712" y="239008"/>
                  </a:lnTo>
                  <a:lnTo>
                    <a:pt x="373062" y="227097"/>
                  </a:lnTo>
                  <a:lnTo>
                    <a:pt x="379412" y="216774"/>
                  </a:lnTo>
                  <a:lnTo>
                    <a:pt x="386556" y="206452"/>
                  </a:lnTo>
                  <a:lnTo>
                    <a:pt x="394494" y="197717"/>
                  </a:lnTo>
                  <a:lnTo>
                    <a:pt x="404019" y="188983"/>
                  </a:lnTo>
                  <a:lnTo>
                    <a:pt x="413544" y="181836"/>
                  </a:lnTo>
                  <a:lnTo>
                    <a:pt x="424656" y="174690"/>
                  </a:lnTo>
                  <a:lnTo>
                    <a:pt x="436562" y="169926"/>
                  </a:lnTo>
                  <a:lnTo>
                    <a:pt x="448469" y="165956"/>
                  </a:lnTo>
                  <a:lnTo>
                    <a:pt x="461169" y="162779"/>
                  </a:lnTo>
                  <a:lnTo>
                    <a:pt x="473075" y="159603"/>
                  </a:lnTo>
                  <a:lnTo>
                    <a:pt x="486569" y="159603"/>
                  </a:lnTo>
                  <a:lnTo>
                    <a:pt x="504031" y="159603"/>
                  </a:lnTo>
                  <a:lnTo>
                    <a:pt x="508000" y="93697"/>
                  </a:lnTo>
                  <a:lnTo>
                    <a:pt x="508794" y="83375"/>
                  </a:lnTo>
                  <a:lnTo>
                    <a:pt x="509587" y="74640"/>
                  </a:lnTo>
                  <a:lnTo>
                    <a:pt x="511969" y="65906"/>
                  </a:lnTo>
                  <a:lnTo>
                    <a:pt x="515144" y="57171"/>
                  </a:lnTo>
                  <a:lnTo>
                    <a:pt x="518319" y="49231"/>
                  </a:lnTo>
                  <a:lnTo>
                    <a:pt x="523875" y="41290"/>
                  </a:lnTo>
                  <a:lnTo>
                    <a:pt x="528637" y="34144"/>
                  </a:lnTo>
                  <a:lnTo>
                    <a:pt x="534987" y="27792"/>
                  </a:lnTo>
                  <a:lnTo>
                    <a:pt x="542131" y="21439"/>
                  </a:lnTo>
                  <a:lnTo>
                    <a:pt x="548481" y="15881"/>
                  </a:lnTo>
                  <a:lnTo>
                    <a:pt x="556419" y="11911"/>
                  </a:lnTo>
                  <a:lnTo>
                    <a:pt x="564356" y="7146"/>
                  </a:lnTo>
                  <a:lnTo>
                    <a:pt x="573087" y="3970"/>
                  </a:lnTo>
                  <a:lnTo>
                    <a:pt x="581819" y="1588"/>
                  </a:lnTo>
                  <a:lnTo>
                    <a:pt x="591344" y="794"/>
                  </a:lnTo>
                  <a:lnTo>
                    <a:pt x="601662" y="0"/>
                  </a:lnTo>
                  <a:close/>
                </a:path>
              </a:pathLst>
            </a:custGeom>
            <a:solidFill>
              <a:schemeClr val="accent1">
                <a:lumMod val="20000"/>
                <a:lumOff val="80000"/>
                <a:alpha val="73000"/>
              </a:schemeClr>
            </a:solidFill>
            <a:ln>
              <a:solidFill>
                <a:schemeClr val="accent1"/>
              </a:solid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112" rtl="0" eaLnBrk="0" fontAlgn="base" latinLnBrk="0" hangingPunct="0">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chemeClr val="tx2">
                    <a:lumMod val="50000"/>
                    <a:lumOff val="50000"/>
                  </a:schemeClr>
                </a:solidFill>
                <a:effectLst/>
                <a:uLnTx/>
                <a:uFillTx/>
                <a:latin typeface="+mn-lt"/>
                <a:ea typeface="宋体" panose="02010600030101010101" pitchFamily="2" charset="-122"/>
                <a:cs typeface="Arial" panose="020B0604020202020204" pitchFamily="34" charset="0"/>
              </a:endParaRPr>
            </a:p>
          </p:txBody>
        </p:sp>
      </p:grpSp>
      <p:pic>
        <p:nvPicPr>
          <p:cNvPr id="79" name="图片 257">
            <a:extLst>
              <a:ext uri="{FF2B5EF4-FFF2-40B4-BE49-F238E27FC236}">
                <a16:creationId xmlns:a16="http://schemas.microsoft.com/office/drawing/2014/main" id="{75971FF9-0FBC-D261-6593-3A4CAACAAE9A}"/>
              </a:ext>
            </a:extLst>
          </p:cNvPr>
          <p:cNvPicPr>
            <a:picLocks noChangeAspect="1"/>
          </p:cNvPicPr>
          <p:nvPr/>
        </p:nvPicPr>
        <p:blipFill>
          <a:blip r:embed="rId4"/>
          <a:stretch>
            <a:fillRect/>
          </a:stretch>
        </p:blipFill>
        <p:spPr>
          <a:xfrm>
            <a:off x="5692047" y="2315426"/>
            <a:ext cx="536547" cy="405018"/>
          </a:xfrm>
          <a:prstGeom prst="rect">
            <a:avLst/>
          </a:prstGeom>
        </p:spPr>
      </p:pic>
      <p:sp>
        <p:nvSpPr>
          <p:cNvPr id="80" name="圆角矩形 258">
            <a:extLst>
              <a:ext uri="{FF2B5EF4-FFF2-40B4-BE49-F238E27FC236}">
                <a16:creationId xmlns:a16="http://schemas.microsoft.com/office/drawing/2014/main" id="{495BFEC9-0AC3-5A40-F128-52D4CC3E216C}"/>
              </a:ext>
            </a:extLst>
          </p:cNvPr>
          <p:cNvSpPr/>
          <p:nvPr/>
        </p:nvSpPr>
        <p:spPr>
          <a:xfrm>
            <a:off x="4800562" y="3398942"/>
            <a:ext cx="604219" cy="401944"/>
          </a:xfrm>
          <a:prstGeom prst="roundRect">
            <a:avLst/>
          </a:prstGeom>
          <a:gradFill>
            <a:gsLst>
              <a:gs pos="0">
                <a:srgbClr val="666666">
                  <a:alpha val="28000"/>
                </a:srgbClr>
              </a:gs>
              <a:gs pos="39000">
                <a:srgbClr val="666666">
                  <a:alpha val="28000"/>
                </a:srgbClr>
              </a:gs>
              <a:gs pos="98000">
                <a:srgbClr val="666666">
                  <a:alpha val="0"/>
                </a:srgbClr>
              </a:gs>
            </a:gsLst>
            <a:lin ang="5400000" scaled="0"/>
          </a:gradFill>
          <a:ln w="12700" cap="flat" cmpd="sng" algn="ctr">
            <a:noFill/>
            <a:prstDash val="solid"/>
            <a:miter lim="800000"/>
          </a:ln>
          <a:effectLst>
            <a:reflection blurRad="127000" stA="20000" endPos="35000" dir="5400000" sy="-100000" algn="bl" rotWithShape="0"/>
          </a:effectLst>
        </p:spPr>
        <p:txBody>
          <a:bodyPr rot="0" spcFirstLastPara="0" vertOverflow="overflow" horzOverflow="overflow" vert="horz" wrap="square" lIns="34100" tIns="17050" rIns="34100" bIns="17050" numCol="1" spcCol="0" rtlCol="0" fromWordArt="0" anchor="ctr" anchorCtr="0" forceAA="0" compatLnSpc="1">
            <a:prstTxWarp prst="textNoShape">
              <a:avLst/>
            </a:prstTxWarp>
            <a:noAutofit/>
          </a:bodyPr>
          <a:lstStyle/>
          <a:p>
            <a:pPr marL="0" marR="0" lvl="0" indent="0" algn="ctr" defTabSz="340997"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chemeClr val="tx2">
                  <a:lumMod val="50000"/>
                  <a:lumOff val="50000"/>
                </a:schemeClr>
              </a:solidFill>
              <a:effectLst/>
              <a:uLnTx/>
              <a:uFillTx/>
              <a:ea typeface="黑体" panose="02010609060101010101" pitchFamily="49" charset="-122"/>
              <a:cs typeface="Arial" panose="020B0604020202020204" pitchFamily="34" charset="0"/>
            </a:endParaRPr>
          </a:p>
        </p:txBody>
      </p:sp>
      <p:sp>
        <p:nvSpPr>
          <p:cNvPr id="81" name="圆角矩形 259">
            <a:extLst>
              <a:ext uri="{FF2B5EF4-FFF2-40B4-BE49-F238E27FC236}">
                <a16:creationId xmlns:a16="http://schemas.microsoft.com/office/drawing/2014/main" id="{21301FCA-5884-0938-CA90-93CAD01802E7}"/>
              </a:ext>
            </a:extLst>
          </p:cNvPr>
          <p:cNvSpPr/>
          <p:nvPr/>
        </p:nvSpPr>
        <p:spPr>
          <a:xfrm>
            <a:off x="5479216" y="3406928"/>
            <a:ext cx="604219" cy="401944"/>
          </a:xfrm>
          <a:prstGeom prst="roundRect">
            <a:avLst/>
          </a:prstGeom>
          <a:gradFill>
            <a:gsLst>
              <a:gs pos="0">
                <a:srgbClr val="666666">
                  <a:alpha val="28000"/>
                </a:srgbClr>
              </a:gs>
              <a:gs pos="39000">
                <a:srgbClr val="666666">
                  <a:alpha val="28000"/>
                </a:srgbClr>
              </a:gs>
              <a:gs pos="98000">
                <a:srgbClr val="666666">
                  <a:alpha val="0"/>
                </a:srgbClr>
              </a:gs>
            </a:gsLst>
            <a:lin ang="5400000" scaled="0"/>
          </a:gradFill>
          <a:ln w="12700" cap="flat" cmpd="sng" algn="ctr">
            <a:noFill/>
            <a:prstDash val="solid"/>
            <a:miter lim="800000"/>
          </a:ln>
          <a:effectLst>
            <a:reflection blurRad="127000" stA="20000" endPos="35000" dir="5400000" sy="-100000" algn="bl" rotWithShape="0"/>
          </a:effectLst>
        </p:spPr>
        <p:txBody>
          <a:bodyPr rot="0" spcFirstLastPara="0" vertOverflow="overflow" horzOverflow="overflow" vert="horz" wrap="square" lIns="34100" tIns="17050" rIns="34100" bIns="17050" numCol="1" spcCol="0" rtlCol="0" fromWordArt="0" anchor="ctr" anchorCtr="0" forceAA="0" compatLnSpc="1">
            <a:prstTxWarp prst="textNoShape">
              <a:avLst/>
            </a:prstTxWarp>
            <a:noAutofit/>
          </a:bodyPr>
          <a:lstStyle/>
          <a:p>
            <a:pPr marL="0" marR="0" lvl="0" indent="0" algn="ctr" defTabSz="340997"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chemeClr val="tx2">
                  <a:lumMod val="50000"/>
                  <a:lumOff val="50000"/>
                </a:schemeClr>
              </a:solidFill>
              <a:effectLst/>
              <a:uLnTx/>
              <a:uFillTx/>
              <a:ea typeface="黑体" panose="02010609060101010101" pitchFamily="49" charset="-122"/>
              <a:cs typeface="Arial" panose="020B0604020202020204" pitchFamily="34" charset="0"/>
            </a:endParaRPr>
          </a:p>
        </p:txBody>
      </p:sp>
      <p:sp>
        <p:nvSpPr>
          <p:cNvPr id="82" name="圆角矩形 260">
            <a:extLst>
              <a:ext uri="{FF2B5EF4-FFF2-40B4-BE49-F238E27FC236}">
                <a16:creationId xmlns:a16="http://schemas.microsoft.com/office/drawing/2014/main" id="{5CC750E2-EECC-312A-0502-603C4AE4B12A}"/>
              </a:ext>
            </a:extLst>
          </p:cNvPr>
          <p:cNvSpPr/>
          <p:nvPr/>
        </p:nvSpPr>
        <p:spPr>
          <a:xfrm>
            <a:off x="6767165" y="3405132"/>
            <a:ext cx="604219" cy="401944"/>
          </a:xfrm>
          <a:prstGeom prst="roundRect">
            <a:avLst/>
          </a:prstGeom>
          <a:gradFill>
            <a:gsLst>
              <a:gs pos="0">
                <a:srgbClr val="666666">
                  <a:alpha val="28000"/>
                </a:srgbClr>
              </a:gs>
              <a:gs pos="39000">
                <a:srgbClr val="666666">
                  <a:alpha val="28000"/>
                </a:srgbClr>
              </a:gs>
              <a:gs pos="98000">
                <a:srgbClr val="666666">
                  <a:alpha val="0"/>
                </a:srgbClr>
              </a:gs>
            </a:gsLst>
            <a:lin ang="5400000" scaled="0"/>
          </a:gradFill>
          <a:ln w="12700" cap="flat" cmpd="sng" algn="ctr">
            <a:solidFill>
              <a:srgbClr val="666666">
                <a:lumMod val="75000"/>
              </a:srgbClr>
            </a:solidFill>
            <a:prstDash val="solid"/>
            <a:miter lim="800000"/>
          </a:ln>
          <a:effectLst>
            <a:reflection blurRad="127000" stA="20000" endPos="35000" dir="5400000" sy="-100000" algn="bl" rotWithShape="0"/>
          </a:effectLst>
        </p:spPr>
        <p:txBody>
          <a:bodyPr rot="0" spcFirstLastPara="0" vertOverflow="overflow" horzOverflow="overflow" vert="horz" wrap="square" lIns="34100" tIns="17050" rIns="34100" bIns="17050" numCol="1" spcCol="0" rtlCol="0" fromWordArt="0" anchor="ctr" anchorCtr="0" forceAA="0" compatLnSpc="1">
            <a:prstTxWarp prst="textNoShape">
              <a:avLst/>
            </a:prstTxWarp>
            <a:noAutofit/>
          </a:bodyPr>
          <a:lstStyle/>
          <a:p>
            <a:pPr marL="0" marR="0" lvl="0" indent="0" algn="ctr" defTabSz="340997"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chemeClr val="tx2">
                  <a:lumMod val="50000"/>
                  <a:lumOff val="50000"/>
                </a:schemeClr>
              </a:solidFill>
              <a:effectLst/>
              <a:uLnTx/>
              <a:uFillTx/>
              <a:ea typeface="黑体" panose="02010609060101010101" pitchFamily="49" charset="-122"/>
              <a:cs typeface="Arial" panose="020B0604020202020204" pitchFamily="34" charset="0"/>
            </a:endParaRPr>
          </a:p>
        </p:txBody>
      </p:sp>
      <p:sp>
        <p:nvSpPr>
          <p:cNvPr id="83" name="文本框 261">
            <a:extLst>
              <a:ext uri="{FF2B5EF4-FFF2-40B4-BE49-F238E27FC236}">
                <a16:creationId xmlns:a16="http://schemas.microsoft.com/office/drawing/2014/main" id="{448DDAB5-3FC9-3A24-65FB-DE487B5DFBD5}"/>
              </a:ext>
            </a:extLst>
          </p:cNvPr>
          <p:cNvSpPr txBox="1"/>
          <p:nvPr/>
        </p:nvSpPr>
        <p:spPr>
          <a:xfrm>
            <a:off x="5575996" y="3332199"/>
            <a:ext cx="661810" cy="351186"/>
          </a:xfrm>
          <a:prstGeom prst="rect">
            <a:avLst/>
          </a:prstGeom>
          <a:noFill/>
        </p:spPr>
        <p:txBody>
          <a:bodyPr wrap="square" lIns="0" tIns="0" rIns="0" bIns="0" rtlCol="0">
            <a:spAutoFit/>
          </a:bodyPr>
          <a:lstStyle/>
          <a:p>
            <a:pPr marL="0" marR="0" lvl="0" indent="0" algn="l" defTabSz="914112" rtl="0" eaLnBrk="1" fontAlgn="auto" latinLnBrk="0" hangingPunct="1">
              <a:lnSpc>
                <a:spcPts val="3439"/>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schemeClr val="tx2">
                    <a:lumMod val="50000"/>
                    <a:lumOff val="50000"/>
                  </a:schemeClr>
                </a:solidFill>
                <a:effectLst/>
                <a:uLnTx/>
                <a:uFillTx/>
                <a:ea typeface="Microsoft YaHei" panose="020B0503020204020204" pitchFamily="34" charset="-122"/>
                <a:cs typeface="Arial" panose="020B0604020202020204" pitchFamily="34" charset="0"/>
              </a:rPr>
              <a:t>STA</a:t>
            </a:r>
            <a:r>
              <a:rPr kumimoji="1" lang="zh-CN" altLang="en-US" sz="800" b="0" i="0" u="none" strike="noStrike" kern="1200" cap="none" spc="0" normalizeH="0" baseline="0" noProof="0" dirty="0">
                <a:ln>
                  <a:noFill/>
                </a:ln>
                <a:solidFill>
                  <a:schemeClr val="tx2">
                    <a:lumMod val="50000"/>
                    <a:lumOff val="50000"/>
                  </a:schemeClr>
                </a:solidFill>
                <a:effectLst/>
                <a:uLnTx/>
                <a:uFillTx/>
                <a:ea typeface="Microsoft YaHei" panose="020B0503020204020204" pitchFamily="34" charset="-122"/>
                <a:cs typeface="Arial" panose="020B0604020202020204" pitchFamily="34" charset="0"/>
              </a:rPr>
              <a:t> </a:t>
            </a:r>
            <a:r>
              <a:rPr kumimoji="1" lang="en-US" altLang="zh-CN" sz="800" b="0" i="0" u="none" strike="noStrike" kern="1200" cap="none" spc="0" normalizeH="0" baseline="0" noProof="0" dirty="0">
                <a:ln>
                  <a:noFill/>
                </a:ln>
                <a:solidFill>
                  <a:schemeClr val="tx2">
                    <a:lumMod val="50000"/>
                    <a:lumOff val="50000"/>
                  </a:schemeClr>
                </a:solidFill>
                <a:effectLst/>
                <a:uLnTx/>
                <a:uFillTx/>
                <a:ea typeface="Microsoft YaHei" panose="020B0503020204020204" pitchFamily="34" charset="-122"/>
                <a:cs typeface="Arial" panose="020B0604020202020204" pitchFamily="34" charset="0"/>
              </a:rPr>
              <a:t>Mgmt</a:t>
            </a:r>
            <a:endParaRPr kumimoji="1" lang="zh-CN" altLang="en-US" sz="800" b="0" i="0" u="none" strike="noStrike" kern="1200" cap="none" spc="0" normalizeH="0" baseline="0" noProof="0" dirty="0">
              <a:ln>
                <a:noFill/>
              </a:ln>
              <a:solidFill>
                <a:schemeClr val="tx2">
                  <a:lumMod val="50000"/>
                  <a:lumOff val="50000"/>
                </a:schemeClr>
              </a:solidFill>
              <a:effectLst/>
              <a:uLnTx/>
              <a:uFillTx/>
              <a:ea typeface="Microsoft YaHei" panose="020B0503020204020204" pitchFamily="34" charset="-122"/>
              <a:cs typeface="Arial" panose="020B0604020202020204" pitchFamily="34" charset="0"/>
            </a:endParaRPr>
          </a:p>
        </p:txBody>
      </p:sp>
      <p:cxnSp>
        <p:nvCxnSpPr>
          <p:cNvPr id="84" name="直接连接符 262">
            <a:extLst>
              <a:ext uri="{FF2B5EF4-FFF2-40B4-BE49-F238E27FC236}">
                <a16:creationId xmlns:a16="http://schemas.microsoft.com/office/drawing/2014/main" id="{ECE73173-F6C1-3553-B360-929E71F214C3}"/>
              </a:ext>
            </a:extLst>
          </p:cNvPr>
          <p:cNvCxnSpPr>
            <a:cxnSpLocks/>
            <a:endCxn id="79" idx="2"/>
          </p:cNvCxnSpPr>
          <p:nvPr/>
        </p:nvCxnSpPr>
        <p:spPr>
          <a:xfrm flipV="1">
            <a:off x="5106858" y="2720444"/>
            <a:ext cx="853463" cy="602476"/>
          </a:xfrm>
          <a:prstGeom prst="line">
            <a:avLst/>
          </a:prstGeom>
          <a:ln/>
        </p:spPr>
        <p:style>
          <a:lnRef idx="2">
            <a:schemeClr val="accent4"/>
          </a:lnRef>
          <a:fillRef idx="0">
            <a:schemeClr val="accent4"/>
          </a:fillRef>
          <a:effectRef idx="1">
            <a:schemeClr val="accent4"/>
          </a:effectRef>
          <a:fontRef idx="minor">
            <a:schemeClr val="tx1"/>
          </a:fontRef>
        </p:style>
      </p:cxnSp>
      <p:cxnSp>
        <p:nvCxnSpPr>
          <p:cNvPr id="85" name="直接连接符 275">
            <a:extLst>
              <a:ext uri="{FF2B5EF4-FFF2-40B4-BE49-F238E27FC236}">
                <a16:creationId xmlns:a16="http://schemas.microsoft.com/office/drawing/2014/main" id="{EEFE7B9A-1334-5EA1-63E1-6E0BD45BA8A0}"/>
              </a:ext>
            </a:extLst>
          </p:cNvPr>
          <p:cNvCxnSpPr>
            <a:cxnSpLocks/>
            <a:endCxn id="79" idx="2"/>
          </p:cNvCxnSpPr>
          <p:nvPr/>
        </p:nvCxnSpPr>
        <p:spPr>
          <a:xfrm flipV="1">
            <a:off x="5822974" y="2720444"/>
            <a:ext cx="137347" cy="676706"/>
          </a:xfrm>
          <a:prstGeom prst="line">
            <a:avLst/>
          </a:prstGeom>
          <a:ln/>
        </p:spPr>
        <p:style>
          <a:lnRef idx="2">
            <a:schemeClr val="accent4"/>
          </a:lnRef>
          <a:fillRef idx="0">
            <a:schemeClr val="accent4"/>
          </a:fillRef>
          <a:effectRef idx="1">
            <a:schemeClr val="accent4"/>
          </a:effectRef>
          <a:fontRef idx="minor">
            <a:schemeClr val="tx1"/>
          </a:fontRef>
        </p:style>
      </p:cxnSp>
      <p:cxnSp>
        <p:nvCxnSpPr>
          <p:cNvPr id="86" name="直接连接符 276">
            <a:extLst>
              <a:ext uri="{FF2B5EF4-FFF2-40B4-BE49-F238E27FC236}">
                <a16:creationId xmlns:a16="http://schemas.microsoft.com/office/drawing/2014/main" id="{CE59B7BB-4ECE-2E91-7403-E7E1809C3301}"/>
              </a:ext>
            </a:extLst>
          </p:cNvPr>
          <p:cNvCxnSpPr>
            <a:cxnSpLocks/>
            <a:endCxn id="79" idx="2"/>
          </p:cNvCxnSpPr>
          <p:nvPr/>
        </p:nvCxnSpPr>
        <p:spPr>
          <a:xfrm flipH="1" flipV="1">
            <a:off x="5960321" y="2720444"/>
            <a:ext cx="759928" cy="560172"/>
          </a:xfrm>
          <a:prstGeom prst="line">
            <a:avLst/>
          </a:prstGeom>
          <a:ln/>
        </p:spPr>
        <p:style>
          <a:lnRef idx="2">
            <a:schemeClr val="accent4"/>
          </a:lnRef>
          <a:fillRef idx="0">
            <a:schemeClr val="accent4"/>
          </a:fillRef>
          <a:effectRef idx="1">
            <a:schemeClr val="accent4"/>
          </a:effectRef>
          <a:fontRef idx="minor">
            <a:schemeClr val="tx1"/>
          </a:fontRef>
        </p:style>
      </p:cxnSp>
      <p:sp>
        <p:nvSpPr>
          <p:cNvPr id="87" name="文本框 277">
            <a:extLst>
              <a:ext uri="{FF2B5EF4-FFF2-40B4-BE49-F238E27FC236}">
                <a16:creationId xmlns:a16="http://schemas.microsoft.com/office/drawing/2014/main" id="{77387DB1-F3B7-C918-9541-932DFF54FB0B}"/>
              </a:ext>
            </a:extLst>
          </p:cNvPr>
          <p:cNvSpPr txBox="1"/>
          <p:nvPr/>
        </p:nvSpPr>
        <p:spPr>
          <a:xfrm>
            <a:off x="6961270" y="3297492"/>
            <a:ext cx="661810" cy="350352"/>
          </a:xfrm>
          <a:prstGeom prst="rect">
            <a:avLst/>
          </a:prstGeom>
          <a:noFill/>
        </p:spPr>
        <p:txBody>
          <a:bodyPr wrap="square" lIns="0" tIns="0" rIns="0" bIns="0" rtlCol="0">
            <a:spAutoFit/>
          </a:bodyPr>
          <a:lstStyle/>
          <a:p>
            <a:pPr marL="0" marR="0" lvl="0" indent="0" algn="l" defTabSz="914112" rtl="0" eaLnBrk="1" fontAlgn="auto" latinLnBrk="0" hangingPunct="1">
              <a:lnSpc>
                <a:spcPts val="3439"/>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schemeClr val="tx2">
                    <a:lumMod val="50000"/>
                    <a:lumOff val="50000"/>
                  </a:schemeClr>
                </a:solidFill>
                <a:effectLst/>
                <a:uLnTx/>
                <a:uFillTx/>
                <a:ea typeface="Microsoft YaHei" panose="020B0503020204020204" pitchFamily="34" charset="-122"/>
                <a:cs typeface="Arial" panose="020B0604020202020204" pitchFamily="34" charset="0"/>
              </a:rPr>
              <a:t>......</a:t>
            </a:r>
            <a:endParaRPr kumimoji="1" lang="zh-CN" altLang="en-US" sz="800" b="0" i="0" u="none" strike="noStrike" kern="1200" cap="none" spc="0" normalizeH="0" baseline="0" noProof="0" dirty="0">
              <a:ln>
                <a:noFill/>
              </a:ln>
              <a:solidFill>
                <a:schemeClr val="tx2">
                  <a:lumMod val="50000"/>
                  <a:lumOff val="50000"/>
                </a:schemeClr>
              </a:solidFill>
              <a:effectLst/>
              <a:uLnTx/>
              <a:uFillTx/>
              <a:ea typeface="Microsoft YaHei" panose="020B0503020204020204" pitchFamily="34" charset="-122"/>
              <a:cs typeface="Arial" panose="020B0604020202020204" pitchFamily="34" charset="0"/>
            </a:endParaRPr>
          </a:p>
        </p:txBody>
      </p:sp>
      <p:sp>
        <p:nvSpPr>
          <p:cNvPr id="88" name="圆角矩形 278">
            <a:extLst>
              <a:ext uri="{FF2B5EF4-FFF2-40B4-BE49-F238E27FC236}">
                <a16:creationId xmlns:a16="http://schemas.microsoft.com/office/drawing/2014/main" id="{A41F022F-4D16-B323-03B2-6D2A6F30D372}"/>
              </a:ext>
            </a:extLst>
          </p:cNvPr>
          <p:cNvSpPr/>
          <p:nvPr/>
        </p:nvSpPr>
        <p:spPr>
          <a:xfrm>
            <a:off x="6127709" y="3398942"/>
            <a:ext cx="604219" cy="401944"/>
          </a:xfrm>
          <a:prstGeom prst="roundRect">
            <a:avLst/>
          </a:prstGeom>
          <a:gradFill>
            <a:gsLst>
              <a:gs pos="0">
                <a:srgbClr val="666666">
                  <a:alpha val="28000"/>
                </a:srgbClr>
              </a:gs>
              <a:gs pos="39000">
                <a:srgbClr val="666666">
                  <a:alpha val="28000"/>
                </a:srgbClr>
              </a:gs>
              <a:gs pos="98000">
                <a:srgbClr val="666666">
                  <a:alpha val="0"/>
                </a:srgbClr>
              </a:gs>
            </a:gsLst>
            <a:lin ang="5400000" scaled="0"/>
          </a:gradFill>
          <a:ln w="12700" cap="flat" cmpd="sng" algn="ctr">
            <a:noFill/>
            <a:prstDash val="solid"/>
            <a:miter lim="800000"/>
          </a:ln>
          <a:effectLst>
            <a:reflection blurRad="127000" stA="20000" endPos="35000" dir="5400000" sy="-100000" algn="bl" rotWithShape="0"/>
          </a:effectLst>
        </p:spPr>
        <p:txBody>
          <a:bodyPr rot="0" spcFirstLastPara="0" vertOverflow="overflow" horzOverflow="overflow" vert="horz" wrap="square" lIns="34100" tIns="17050" rIns="34100" bIns="17050" numCol="1" spcCol="0" rtlCol="0" fromWordArt="0" anchor="ctr" anchorCtr="0" forceAA="0" compatLnSpc="1">
            <a:prstTxWarp prst="textNoShape">
              <a:avLst/>
            </a:prstTxWarp>
            <a:noAutofit/>
          </a:bodyPr>
          <a:lstStyle/>
          <a:p>
            <a:pPr marL="0" marR="0" lvl="0" indent="0" algn="ctr" defTabSz="340997"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chemeClr val="tx2">
                  <a:lumMod val="50000"/>
                  <a:lumOff val="50000"/>
                </a:schemeClr>
              </a:solidFill>
              <a:effectLst/>
              <a:uLnTx/>
              <a:uFillTx/>
              <a:ea typeface="黑体" panose="02010609060101010101" pitchFamily="49" charset="-122"/>
              <a:cs typeface="Arial" panose="020B0604020202020204" pitchFamily="34" charset="0"/>
            </a:endParaRPr>
          </a:p>
        </p:txBody>
      </p:sp>
      <p:cxnSp>
        <p:nvCxnSpPr>
          <p:cNvPr id="89" name="直接连接符 279">
            <a:extLst>
              <a:ext uri="{FF2B5EF4-FFF2-40B4-BE49-F238E27FC236}">
                <a16:creationId xmlns:a16="http://schemas.microsoft.com/office/drawing/2014/main" id="{0B689803-C10E-E81F-A3FD-3740CB887894}"/>
              </a:ext>
            </a:extLst>
          </p:cNvPr>
          <p:cNvCxnSpPr>
            <a:cxnSpLocks/>
            <a:endCxn id="79" idx="2"/>
          </p:cNvCxnSpPr>
          <p:nvPr/>
        </p:nvCxnSpPr>
        <p:spPr>
          <a:xfrm flipH="1" flipV="1">
            <a:off x="5960321" y="2720444"/>
            <a:ext cx="229139" cy="676707"/>
          </a:xfrm>
          <a:prstGeom prst="line">
            <a:avLst/>
          </a:prstGeom>
          <a:ln/>
        </p:spPr>
        <p:style>
          <a:lnRef idx="2">
            <a:schemeClr val="accent4"/>
          </a:lnRef>
          <a:fillRef idx="0">
            <a:schemeClr val="accent4"/>
          </a:fillRef>
          <a:effectRef idx="1">
            <a:schemeClr val="accent4"/>
          </a:effectRef>
          <a:fontRef idx="minor">
            <a:schemeClr val="tx1"/>
          </a:fontRef>
        </p:style>
      </p:cxnSp>
      <p:sp>
        <p:nvSpPr>
          <p:cNvPr id="90" name="文本框 281">
            <a:extLst>
              <a:ext uri="{FF2B5EF4-FFF2-40B4-BE49-F238E27FC236}">
                <a16:creationId xmlns:a16="http://schemas.microsoft.com/office/drawing/2014/main" id="{E23732FA-C814-752B-53A0-93D831925D30}"/>
              </a:ext>
            </a:extLst>
          </p:cNvPr>
          <p:cNvSpPr txBox="1"/>
          <p:nvPr/>
        </p:nvSpPr>
        <p:spPr>
          <a:xfrm>
            <a:off x="6176143" y="3336069"/>
            <a:ext cx="661810" cy="351186"/>
          </a:xfrm>
          <a:prstGeom prst="rect">
            <a:avLst/>
          </a:prstGeom>
          <a:noFill/>
        </p:spPr>
        <p:txBody>
          <a:bodyPr wrap="square" lIns="0" tIns="0" rIns="0" bIns="0" rtlCol="0">
            <a:spAutoFit/>
          </a:bodyPr>
          <a:lstStyle/>
          <a:p>
            <a:pPr marL="0" marR="0" lvl="0" indent="0" algn="l" defTabSz="914112" rtl="0" eaLnBrk="1" fontAlgn="auto" latinLnBrk="0" hangingPunct="1">
              <a:lnSpc>
                <a:spcPts val="3439"/>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schemeClr val="tx2">
                    <a:lumMod val="50000"/>
                    <a:lumOff val="50000"/>
                  </a:schemeClr>
                </a:solidFill>
                <a:effectLst/>
                <a:uLnTx/>
                <a:uFillTx/>
                <a:ea typeface="Microsoft YaHei" panose="020B0503020204020204" pitchFamily="34" charset="-122"/>
                <a:cs typeface="Arial" panose="020B0604020202020204" pitchFamily="34" charset="0"/>
              </a:rPr>
              <a:t>Wi-Fi </a:t>
            </a:r>
            <a:r>
              <a:rPr kumimoji="1" lang="en-US" altLang="zh-CN" sz="800" dirty="0">
                <a:solidFill>
                  <a:schemeClr val="tx2">
                    <a:lumMod val="50000"/>
                    <a:lumOff val="50000"/>
                  </a:schemeClr>
                </a:solidFill>
                <a:ea typeface="Microsoft YaHei" panose="020B0503020204020204" pitchFamily="34" charset="-122"/>
                <a:cs typeface="Arial" panose="020B0604020202020204" pitchFamily="34" charset="0"/>
              </a:rPr>
              <a:t>Mgmt</a:t>
            </a:r>
            <a:endParaRPr kumimoji="1" lang="en-US" altLang="zh-CN" sz="800" b="0" i="0" u="none" strike="noStrike" kern="1200" cap="none" spc="0" normalizeH="0" baseline="0" noProof="0" dirty="0">
              <a:ln>
                <a:noFill/>
              </a:ln>
              <a:solidFill>
                <a:schemeClr val="tx2">
                  <a:lumMod val="50000"/>
                  <a:lumOff val="50000"/>
                </a:schemeClr>
              </a:solidFill>
              <a:effectLst/>
              <a:uLnTx/>
              <a:uFillTx/>
              <a:ea typeface="Microsoft YaHei" panose="020B0503020204020204" pitchFamily="34" charset="-122"/>
              <a:cs typeface="Arial" panose="020B0604020202020204" pitchFamily="34" charset="0"/>
            </a:endParaRPr>
          </a:p>
        </p:txBody>
      </p:sp>
      <p:sp>
        <p:nvSpPr>
          <p:cNvPr id="91" name="文本框 282">
            <a:extLst>
              <a:ext uri="{FF2B5EF4-FFF2-40B4-BE49-F238E27FC236}">
                <a16:creationId xmlns:a16="http://schemas.microsoft.com/office/drawing/2014/main" id="{DDAE2305-EB76-98DF-79CE-D83D53600A13}"/>
              </a:ext>
            </a:extLst>
          </p:cNvPr>
          <p:cNvSpPr txBox="1"/>
          <p:nvPr/>
        </p:nvSpPr>
        <p:spPr>
          <a:xfrm>
            <a:off x="6151688" y="2841259"/>
            <a:ext cx="661810" cy="350352"/>
          </a:xfrm>
          <a:prstGeom prst="rect">
            <a:avLst/>
          </a:prstGeom>
          <a:noFill/>
        </p:spPr>
        <p:txBody>
          <a:bodyPr wrap="square" lIns="0" tIns="0" rIns="0" bIns="0" rtlCol="0">
            <a:spAutoFit/>
          </a:bodyPr>
          <a:lstStyle/>
          <a:p>
            <a:pPr marL="0" marR="0" lvl="0" indent="0" algn="l" defTabSz="914112" rtl="0" eaLnBrk="1" fontAlgn="auto" latinLnBrk="0" hangingPunct="1">
              <a:lnSpc>
                <a:spcPts val="3439"/>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schemeClr val="tx2">
                    <a:lumMod val="50000"/>
                    <a:lumOff val="50000"/>
                  </a:schemeClr>
                </a:solidFill>
                <a:effectLst/>
                <a:uLnTx/>
                <a:uFillTx/>
                <a:ea typeface="Microsoft YaHei" panose="020B0503020204020204" pitchFamily="34" charset="-122"/>
                <a:cs typeface="Arial" panose="020B0604020202020204" pitchFamily="34" charset="0"/>
              </a:rPr>
              <a:t>5min</a:t>
            </a:r>
            <a:endParaRPr kumimoji="1" lang="zh-CN" altLang="en-US" sz="800" b="0" i="0" u="none" strike="noStrike" kern="1200" cap="none" spc="0" normalizeH="0" baseline="0" noProof="0" dirty="0">
              <a:ln>
                <a:noFill/>
              </a:ln>
              <a:solidFill>
                <a:schemeClr val="tx2">
                  <a:lumMod val="50000"/>
                  <a:lumOff val="50000"/>
                </a:schemeClr>
              </a:solidFill>
              <a:effectLst/>
              <a:uLnTx/>
              <a:uFillTx/>
              <a:ea typeface="Microsoft YaHei" panose="020B0503020204020204" pitchFamily="34" charset="-122"/>
              <a:cs typeface="Arial" panose="020B0604020202020204" pitchFamily="34" charset="0"/>
            </a:endParaRPr>
          </a:p>
        </p:txBody>
      </p:sp>
      <p:sp>
        <p:nvSpPr>
          <p:cNvPr id="92" name="文本框 283">
            <a:extLst>
              <a:ext uri="{FF2B5EF4-FFF2-40B4-BE49-F238E27FC236}">
                <a16:creationId xmlns:a16="http://schemas.microsoft.com/office/drawing/2014/main" id="{2DBAB118-235B-235A-D38F-B0D4D85A2CFC}"/>
              </a:ext>
            </a:extLst>
          </p:cNvPr>
          <p:cNvSpPr txBox="1"/>
          <p:nvPr/>
        </p:nvSpPr>
        <p:spPr>
          <a:xfrm>
            <a:off x="4874570" y="3334090"/>
            <a:ext cx="492367" cy="347403"/>
          </a:xfrm>
          <a:prstGeom prst="rect">
            <a:avLst/>
          </a:prstGeom>
          <a:noFill/>
        </p:spPr>
        <p:txBody>
          <a:bodyPr wrap="square" lIns="0" tIns="0" rIns="0" bIns="0" rtlCol="0">
            <a:spAutoFit/>
          </a:bodyPr>
          <a:lstStyle/>
          <a:p>
            <a:pPr marL="0" marR="0" lvl="0" indent="0" algn="l" defTabSz="914112" rtl="0" eaLnBrk="1" fontAlgn="auto" latinLnBrk="0" hangingPunct="1">
              <a:lnSpc>
                <a:spcPts val="3439"/>
              </a:lnSpc>
              <a:spcBef>
                <a:spcPts val="0"/>
              </a:spcBef>
              <a:spcAft>
                <a:spcPts val="0"/>
              </a:spcAft>
              <a:buClrTx/>
              <a:buSzTx/>
              <a:buFontTx/>
              <a:buNone/>
              <a:tabLst/>
              <a:defRPr/>
            </a:pPr>
            <a:r>
              <a:rPr kumimoji="1" lang="en-US" altLang="zh-CN" sz="700" b="0" i="0" u="none" strike="noStrike" kern="1200" cap="none" spc="0" normalizeH="0" baseline="0" noProof="0" dirty="0">
                <a:ln>
                  <a:noFill/>
                </a:ln>
                <a:solidFill>
                  <a:schemeClr val="tx2">
                    <a:lumMod val="50000"/>
                    <a:lumOff val="50000"/>
                  </a:schemeClr>
                </a:solidFill>
                <a:effectLst/>
                <a:uLnTx/>
                <a:uFillTx/>
                <a:ea typeface="Microsoft YaHei" panose="020B0503020204020204" pitchFamily="34" charset="-122"/>
                <a:cs typeface="Arial" panose="020B0604020202020204" pitchFamily="34" charset="0"/>
              </a:rPr>
              <a:t>PON NMS</a:t>
            </a:r>
          </a:p>
        </p:txBody>
      </p:sp>
      <p:sp>
        <p:nvSpPr>
          <p:cNvPr id="93" name="文本框 284">
            <a:extLst>
              <a:ext uri="{FF2B5EF4-FFF2-40B4-BE49-F238E27FC236}">
                <a16:creationId xmlns:a16="http://schemas.microsoft.com/office/drawing/2014/main" id="{AE922A3A-ADDD-EB10-96C4-CB9FCB05F915}"/>
              </a:ext>
            </a:extLst>
          </p:cNvPr>
          <p:cNvSpPr txBox="1"/>
          <p:nvPr/>
        </p:nvSpPr>
        <p:spPr>
          <a:xfrm>
            <a:off x="5537359" y="2841259"/>
            <a:ext cx="330905" cy="350352"/>
          </a:xfrm>
          <a:prstGeom prst="rect">
            <a:avLst/>
          </a:prstGeom>
          <a:noFill/>
        </p:spPr>
        <p:txBody>
          <a:bodyPr wrap="square" lIns="0" tIns="0" rIns="0" bIns="0" rtlCol="0">
            <a:spAutoFit/>
          </a:bodyPr>
          <a:lstStyle/>
          <a:p>
            <a:pPr marL="0" marR="0" lvl="0" indent="0" algn="l" defTabSz="914112" rtl="0" eaLnBrk="1" fontAlgn="auto" latinLnBrk="0" hangingPunct="1">
              <a:lnSpc>
                <a:spcPts val="3439"/>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schemeClr val="tx2">
                    <a:lumMod val="50000"/>
                    <a:lumOff val="50000"/>
                  </a:schemeClr>
                </a:solidFill>
                <a:effectLst/>
                <a:uLnTx/>
                <a:uFillTx/>
                <a:ea typeface="Microsoft YaHei" panose="020B0503020204020204" pitchFamily="34" charset="-122"/>
                <a:cs typeface="Arial" panose="020B0604020202020204" pitchFamily="34" charset="0"/>
              </a:rPr>
              <a:t>15min</a:t>
            </a:r>
            <a:endParaRPr kumimoji="1" lang="zh-CN" altLang="en-US" sz="800" b="0" i="0" u="none" strike="noStrike" kern="1200" cap="none" spc="0" normalizeH="0" baseline="0" noProof="0" dirty="0">
              <a:ln>
                <a:noFill/>
              </a:ln>
              <a:solidFill>
                <a:schemeClr val="tx2">
                  <a:lumMod val="50000"/>
                  <a:lumOff val="50000"/>
                </a:schemeClr>
              </a:solidFill>
              <a:effectLst/>
              <a:uLnTx/>
              <a:uFillTx/>
              <a:ea typeface="Microsoft YaHei" panose="020B0503020204020204" pitchFamily="34" charset="-122"/>
              <a:cs typeface="Arial" panose="020B0604020202020204" pitchFamily="34" charset="0"/>
            </a:endParaRPr>
          </a:p>
        </p:txBody>
      </p:sp>
      <p:sp>
        <p:nvSpPr>
          <p:cNvPr id="94" name="矩形 285">
            <a:extLst>
              <a:ext uri="{FF2B5EF4-FFF2-40B4-BE49-F238E27FC236}">
                <a16:creationId xmlns:a16="http://schemas.microsoft.com/office/drawing/2014/main" id="{AC662A57-D113-51FD-9BC7-82C2A291BF4F}"/>
              </a:ext>
            </a:extLst>
          </p:cNvPr>
          <p:cNvSpPr/>
          <p:nvPr/>
        </p:nvSpPr>
        <p:spPr>
          <a:xfrm>
            <a:off x="6415030" y="3936088"/>
            <a:ext cx="1370583" cy="400110"/>
          </a:xfrm>
          <a:prstGeom prst="rect">
            <a:avLst/>
          </a:prstGeom>
        </p:spPr>
        <p:txBody>
          <a:bodyPr wrap="square">
            <a:spAutoFit/>
          </a:bodyPr>
          <a:lstStyle/>
          <a:p>
            <a:pPr marL="0" marR="0" lvl="0" indent="0" algn="ctr" defTabSz="1919289"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FFC000"/>
                </a:solidFill>
                <a:effectLst/>
                <a:uLnTx/>
                <a:uFillTx/>
                <a:ea typeface="微软雅黑"/>
                <a:cs typeface="Arial" panose="020B0604020202020204" pitchFamily="34" charset="0"/>
              </a:rPr>
              <a:t>$200</a:t>
            </a:r>
          </a:p>
          <a:p>
            <a:pPr marL="0" marR="0" lvl="0" indent="0" algn="ctr" defTabSz="1919289" rtl="0" eaLnBrk="1" fontAlgn="auto" latinLnBrk="0" hangingPunct="1">
              <a:lnSpc>
                <a:spcPct val="100000"/>
              </a:lnSpc>
              <a:spcBef>
                <a:spcPts val="0"/>
              </a:spcBef>
              <a:spcAft>
                <a:spcPts val="0"/>
              </a:spcAft>
              <a:buClrTx/>
              <a:buSzTx/>
              <a:buFontTx/>
              <a:buNone/>
              <a:tabLst/>
              <a:defRPr/>
            </a:pPr>
            <a:r>
              <a:rPr lang="en-US" altLang="zh-CN" sz="800" kern="0" dirty="0">
                <a:solidFill>
                  <a:srgbClr val="FFC000"/>
                </a:solidFill>
                <a:ea typeface="微软雅黑"/>
                <a:cs typeface="Arial" panose="020B0604020202020204" pitchFamily="34" charset="0"/>
              </a:rPr>
              <a:t>Onsite Repair</a:t>
            </a:r>
            <a:endParaRPr kumimoji="0" lang="en-US" altLang="zh-CN" sz="1000" b="0" i="0" u="none" strike="noStrike" kern="0" cap="none" spc="0" normalizeH="0" baseline="0" noProof="0" dirty="0">
              <a:ln>
                <a:noFill/>
              </a:ln>
              <a:solidFill>
                <a:srgbClr val="FFC000"/>
              </a:solidFill>
              <a:effectLst/>
              <a:uLnTx/>
              <a:uFillTx/>
              <a:ea typeface="微软雅黑"/>
              <a:cs typeface="Arial" panose="020B0604020202020204" pitchFamily="34" charset="0"/>
            </a:endParaRPr>
          </a:p>
        </p:txBody>
      </p:sp>
      <p:sp>
        <p:nvSpPr>
          <p:cNvPr id="95" name="矩形 286">
            <a:extLst>
              <a:ext uri="{FF2B5EF4-FFF2-40B4-BE49-F238E27FC236}">
                <a16:creationId xmlns:a16="http://schemas.microsoft.com/office/drawing/2014/main" id="{808CF9DA-B01D-D10A-983A-A87FFD5F3C17}"/>
              </a:ext>
            </a:extLst>
          </p:cNvPr>
          <p:cNvSpPr/>
          <p:nvPr/>
        </p:nvSpPr>
        <p:spPr>
          <a:xfrm>
            <a:off x="4881463" y="3910603"/>
            <a:ext cx="1291112" cy="400110"/>
          </a:xfrm>
          <a:prstGeom prst="rect">
            <a:avLst/>
          </a:prstGeom>
        </p:spPr>
        <p:txBody>
          <a:bodyPr wrap="square">
            <a:spAutoFit/>
          </a:bodyPr>
          <a:lstStyle/>
          <a:p>
            <a:pPr marL="0" marR="0" lvl="0" indent="0" algn="ctr" defTabSz="1919289" rtl="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rgbClr val="FFC000"/>
                </a:solidFill>
                <a:effectLst/>
                <a:uLnTx/>
                <a:uFillTx/>
                <a:ea typeface="微软雅黑"/>
                <a:cs typeface="Arial" panose="020B0604020202020204" pitchFamily="34" charset="0"/>
              </a:rPr>
              <a:t>&gt;2H</a:t>
            </a:r>
          </a:p>
          <a:p>
            <a:pPr lvl="0" algn="ctr" defTabSz="1919289">
              <a:defRPr/>
            </a:pPr>
            <a:r>
              <a:rPr lang="en-US" altLang="zh-CN" sz="800" kern="0" dirty="0">
                <a:solidFill>
                  <a:srgbClr val="FFC000"/>
                </a:solidFill>
                <a:ea typeface="微软雅黑"/>
                <a:cs typeface="Arial" panose="020B0604020202020204" pitchFamily="34" charset="0"/>
              </a:rPr>
              <a:t>      Time on Repair</a:t>
            </a:r>
            <a:endParaRPr kumimoji="0" lang="en-US" altLang="zh-CN" sz="1000" b="0" i="0" u="none" strike="noStrike" kern="0" cap="none" spc="0" normalizeH="0" baseline="0" noProof="0" dirty="0">
              <a:ln>
                <a:noFill/>
              </a:ln>
              <a:solidFill>
                <a:srgbClr val="FFC000"/>
              </a:solidFill>
              <a:effectLst/>
              <a:uLnTx/>
              <a:uFillTx/>
              <a:ea typeface="微软雅黑"/>
              <a:cs typeface="Arial" panose="020B0604020202020204" pitchFamily="34" charset="0"/>
            </a:endParaRPr>
          </a:p>
        </p:txBody>
      </p:sp>
      <p:grpSp>
        <p:nvGrpSpPr>
          <p:cNvPr id="96" name="组合 287">
            <a:extLst>
              <a:ext uri="{FF2B5EF4-FFF2-40B4-BE49-F238E27FC236}">
                <a16:creationId xmlns:a16="http://schemas.microsoft.com/office/drawing/2014/main" id="{D615079C-62E0-64B6-8164-8576162F63A2}"/>
              </a:ext>
            </a:extLst>
          </p:cNvPr>
          <p:cNvGrpSpPr/>
          <p:nvPr/>
        </p:nvGrpSpPr>
        <p:grpSpPr>
          <a:xfrm>
            <a:off x="5039822" y="3947907"/>
            <a:ext cx="238651" cy="250566"/>
            <a:chOff x="1884183" y="3016987"/>
            <a:chExt cx="856851" cy="856851"/>
          </a:xfrm>
        </p:grpSpPr>
        <p:grpSp>
          <p:nvGrpSpPr>
            <p:cNvPr id="97" name="组合 288">
              <a:extLst>
                <a:ext uri="{FF2B5EF4-FFF2-40B4-BE49-F238E27FC236}">
                  <a16:creationId xmlns:a16="http://schemas.microsoft.com/office/drawing/2014/main" id="{07CE6FED-B792-1BBE-B777-FEF34AF406F1}"/>
                </a:ext>
              </a:extLst>
            </p:cNvPr>
            <p:cNvGrpSpPr/>
            <p:nvPr/>
          </p:nvGrpSpPr>
          <p:grpSpPr>
            <a:xfrm>
              <a:off x="1884183" y="3016987"/>
              <a:ext cx="856851" cy="856851"/>
              <a:chOff x="1769305" y="3016987"/>
              <a:chExt cx="856851" cy="856851"/>
            </a:xfrm>
          </p:grpSpPr>
          <p:sp>
            <p:nvSpPr>
              <p:cNvPr id="100" name="椭圆 291">
                <a:extLst>
                  <a:ext uri="{FF2B5EF4-FFF2-40B4-BE49-F238E27FC236}">
                    <a16:creationId xmlns:a16="http://schemas.microsoft.com/office/drawing/2014/main" id="{9DCF7292-55CE-2D2B-E1A4-2F00566014AD}"/>
                  </a:ext>
                </a:extLst>
              </p:cNvPr>
              <p:cNvSpPr/>
              <p:nvPr/>
            </p:nvSpPr>
            <p:spPr>
              <a:xfrm>
                <a:off x="1769305" y="3016987"/>
                <a:ext cx="856851" cy="856851"/>
              </a:xfrm>
              <a:prstGeom prst="ellipse">
                <a:avLst/>
              </a:prstGeom>
              <a:solidFill>
                <a:srgbClr val="0070C0"/>
              </a:solidFill>
              <a:ln w="12700" cap="flat" cmpd="sng" algn="ctr">
                <a:solidFill>
                  <a:sysClr val="window" lastClr="FFFFFF">
                    <a:lumMod val="85000"/>
                  </a:sysClr>
                </a:solidFill>
                <a:prstDash val="solid"/>
                <a:miter lim="800000"/>
              </a:ln>
              <a:effectLst/>
            </p:spPr>
            <p:txBody>
              <a:bodyPr rtlCol="0" anchor="ctr"/>
              <a:lstStyle/>
              <a:p>
                <a:pPr marL="0" marR="0" lvl="0" indent="0" algn="ctr" defTabSz="401747" rtl="0" eaLnBrk="1" fontAlgn="auto" latinLnBrk="0" hangingPunct="1">
                  <a:lnSpc>
                    <a:spcPct val="100000"/>
                  </a:lnSpc>
                  <a:spcBef>
                    <a:spcPts val="0"/>
                  </a:spcBef>
                  <a:spcAft>
                    <a:spcPts val="0"/>
                  </a:spcAft>
                  <a:buClrTx/>
                  <a:buSzTx/>
                  <a:buFontTx/>
                  <a:buNone/>
                  <a:tabLst/>
                  <a:defRPr/>
                </a:pPr>
                <a:endParaRPr kumimoji="0" lang="zh-CN" altLang="en-US" sz="1599" b="0" i="0" u="none" strike="noStrike" kern="0" cap="none" spc="0" normalizeH="0" baseline="0" noProof="0">
                  <a:ln>
                    <a:noFill/>
                  </a:ln>
                  <a:solidFill>
                    <a:schemeClr val="tx2">
                      <a:lumMod val="50000"/>
                      <a:lumOff val="50000"/>
                    </a:schemeClr>
                  </a:solidFill>
                  <a:effectLst/>
                  <a:uLnTx/>
                  <a:uFillTx/>
                  <a:ea typeface="微软雅黑"/>
                  <a:cs typeface="Arial" panose="020B0604020202020204" pitchFamily="34" charset="0"/>
                </a:endParaRPr>
              </a:p>
            </p:txBody>
          </p:sp>
          <p:cxnSp>
            <p:nvCxnSpPr>
              <p:cNvPr id="101" name="直接连接符 292">
                <a:extLst>
                  <a:ext uri="{FF2B5EF4-FFF2-40B4-BE49-F238E27FC236}">
                    <a16:creationId xmlns:a16="http://schemas.microsoft.com/office/drawing/2014/main" id="{56824A79-3779-5642-A1BD-C22047EE2F88}"/>
                  </a:ext>
                </a:extLst>
              </p:cNvPr>
              <p:cNvCxnSpPr/>
              <p:nvPr/>
            </p:nvCxnSpPr>
            <p:spPr>
              <a:xfrm>
                <a:off x="2197730" y="3072168"/>
                <a:ext cx="0" cy="78040"/>
              </a:xfrm>
              <a:prstGeom prst="line">
                <a:avLst/>
              </a:prstGeom>
              <a:noFill/>
              <a:ln w="3175" cap="flat" cmpd="sng" algn="ctr">
                <a:solidFill>
                  <a:sysClr val="window" lastClr="FFFFFF">
                    <a:lumMod val="95000"/>
                  </a:sysClr>
                </a:solidFill>
                <a:prstDash val="solid"/>
                <a:miter lim="800000"/>
              </a:ln>
              <a:effectLst/>
            </p:spPr>
          </p:cxnSp>
          <p:cxnSp>
            <p:nvCxnSpPr>
              <p:cNvPr id="102" name="直接连接符 293">
                <a:extLst>
                  <a:ext uri="{FF2B5EF4-FFF2-40B4-BE49-F238E27FC236}">
                    <a16:creationId xmlns:a16="http://schemas.microsoft.com/office/drawing/2014/main" id="{3C3F57EF-E05E-0824-9E69-68A3EA299811}"/>
                  </a:ext>
                </a:extLst>
              </p:cNvPr>
              <p:cNvCxnSpPr/>
              <p:nvPr/>
            </p:nvCxnSpPr>
            <p:spPr>
              <a:xfrm>
                <a:off x="2197730" y="3753588"/>
                <a:ext cx="0" cy="78040"/>
              </a:xfrm>
              <a:prstGeom prst="line">
                <a:avLst/>
              </a:prstGeom>
              <a:noFill/>
              <a:ln w="3175" cap="flat" cmpd="sng" algn="ctr">
                <a:solidFill>
                  <a:srgbClr val="E7E6E6"/>
                </a:solidFill>
                <a:prstDash val="solid"/>
                <a:miter lim="800000"/>
              </a:ln>
              <a:effectLst/>
            </p:spPr>
          </p:cxnSp>
          <p:cxnSp>
            <p:nvCxnSpPr>
              <p:cNvPr id="103" name="直接连接符 294">
                <a:extLst>
                  <a:ext uri="{FF2B5EF4-FFF2-40B4-BE49-F238E27FC236}">
                    <a16:creationId xmlns:a16="http://schemas.microsoft.com/office/drawing/2014/main" id="{3563AF89-5DBC-0037-C612-79D3A1AF014E}"/>
                  </a:ext>
                </a:extLst>
              </p:cNvPr>
              <p:cNvCxnSpPr/>
              <p:nvPr/>
            </p:nvCxnSpPr>
            <p:spPr>
              <a:xfrm flipH="1">
                <a:off x="1819687" y="3445412"/>
                <a:ext cx="82748" cy="0"/>
              </a:xfrm>
              <a:prstGeom prst="line">
                <a:avLst/>
              </a:prstGeom>
              <a:noFill/>
              <a:ln w="3175" cap="flat" cmpd="sng" algn="ctr">
                <a:solidFill>
                  <a:sysClr val="window" lastClr="FFFFFF">
                    <a:lumMod val="95000"/>
                  </a:sysClr>
                </a:solidFill>
                <a:prstDash val="solid"/>
                <a:miter lim="800000"/>
              </a:ln>
              <a:effectLst/>
            </p:spPr>
          </p:cxnSp>
          <p:cxnSp>
            <p:nvCxnSpPr>
              <p:cNvPr id="104" name="直接连接符 295">
                <a:extLst>
                  <a:ext uri="{FF2B5EF4-FFF2-40B4-BE49-F238E27FC236}">
                    <a16:creationId xmlns:a16="http://schemas.microsoft.com/office/drawing/2014/main" id="{C2CBA2C6-2309-3B7B-0027-7344EEDE3E2D}"/>
                  </a:ext>
                </a:extLst>
              </p:cNvPr>
              <p:cNvCxnSpPr/>
              <p:nvPr/>
            </p:nvCxnSpPr>
            <p:spPr>
              <a:xfrm flipH="1">
                <a:off x="2485867" y="3445412"/>
                <a:ext cx="82748" cy="0"/>
              </a:xfrm>
              <a:prstGeom prst="line">
                <a:avLst/>
              </a:prstGeom>
              <a:noFill/>
              <a:ln w="3175" cap="flat" cmpd="sng" algn="ctr">
                <a:solidFill>
                  <a:sysClr val="window" lastClr="FFFFFF">
                    <a:lumMod val="95000"/>
                  </a:sysClr>
                </a:solidFill>
                <a:prstDash val="solid"/>
                <a:miter lim="800000"/>
              </a:ln>
              <a:effectLst/>
            </p:spPr>
          </p:cxnSp>
        </p:grpSp>
        <p:cxnSp>
          <p:nvCxnSpPr>
            <p:cNvPr id="98" name="直接连接符 289">
              <a:extLst>
                <a:ext uri="{FF2B5EF4-FFF2-40B4-BE49-F238E27FC236}">
                  <a16:creationId xmlns:a16="http://schemas.microsoft.com/office/drawing/2014/main" id="{3F0590FB-15CA-FDC3-B386-99377A69F75E}"/>
                </a:ext>
              </a:extLst>
            </p:cNvPr>
            <p:cNvCxnSpPr/>
            <p:nvPr/>
          </p:nvCxnSpPr>
          <p:spPr>
            <a:xfrm flipV="1">
              <a:off x="2319222" y="3353478"/>
              <a:ext cx="119178" cy="91934"/>
            </a:xfrm>
            <a:prstGeom prst="line">
              <a:avLst/>
            </a:prstGeom>
            <a:noFill/>
            <a:ln w="28575" cap="flat" cmpd="sng" algn="ctr">
              <a:solidFill>
                <a:srgbClr val="FF0000"/>
              </a:solidFill>
              <a:prstDash val="solid"/>
              <a:miter lim="800000"/>
            </a:ln>
            <a:effectLst/>
          </p:spPr>
        </p:cxnSp>
        <p:cxnSp>
          <p:nvCxnSpPr>
            <p:cNvPr id="99" name="直接连接符 290">
              <a:extLst>
                <a:ext uri="{FF2B5EF4-FFF2-40B4-BE49-F238E27FC236}">
                  <a16:creationId xmlns:a16="http://schemas.microsoft.com/office/drawing/2014/main" id="{D8E74C08-F94D-9EC9-1EB2-CCA199AFDAE1}"/>
                </a:ext>
              </a:extLst>
            </p:cNvPr>
            <p:cNvCxnSpPr/>
            <p:nvPr/>
          </p:nvCxnSpPr>
          <p:spPr>
            <a:xfrm flipH="1">
              <a:off x="2213792" y="3441091"/>
              <a:ext cx="105430" cy="213459"/>
            </a:xfrm>
            <a:prstGeom prst="line">
              <a:avLst/>
            </a:prstGeom>
            <a:noFill/>
            <a:ln w="12700" cap="flat" cmpd="sng" algn="ctr">
              <a:solidFill>
                <a:srgbClr val="FF0000"/>
              </a:solidFill>
              <a:prstDash val="solid"/>
              <a:miter lim="800000"/>
            </a:ln>
            <a:effectLst/>
          </p:spPr>
        </p:cxnSp>
      </p:grpSp>
      <p:pic>
        <p:nvPicPr>
          <p:cNvPr id="105" name="图片 296">
            <a:extLst>
              <a:ext uri="{FF2B5EF4-FFF2-40B4-BE49-F238E27FC236}">
                <a16:creationId xmlns:a16="http://schemas.microsoft.com/office/drawing/2014/main" id="{D8BA1AF7-F91A-084A-74A8-4D6D2FC669CD}"/>
              </a:ext>
            </a:extLst>
          </p:cNvPr>
          <p:cNvPicPr>
            <a:picLocks noChangeAspect="1"/>
          </p:cNvPicPr>
          <p:nvPr/>
        </p:nvPicPr>
        <p:blipFill>
          <a:blip r:embed="rId5"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flipH="1">
            <a:off x="6601727" y="3944827"/>
            <a:ext cx="211771" cy="358834"/>
          </a:xfrm>
          <a:prstGeom prst="rect">
            <a:avLst/>
          </a:prstGeom>
          <a:effectLst>
            <a:outerShdw blurRad="50800" dist="38100" dir="5400000" algn="t" rotWithShape="0">
              <a:prstClr val="black">
                <a:alpha val="40000"/>
              </a:prstClr>
            </a:outerShdw>
          </a:effectLst>
          <a:scene3d>
            <a:camera prst="orthographicFront">
              <a:rot lat="0" lon="10800000" rev="0"/>
            </a:camera>
            <a:lightRig rig="threePt" dir="t"/>
          </a:scene3d>
        </p:spPr>
      </p:pic>
      <p:sp>
        <p:nvSpPr>
          <p:cNvPr id="106" name="矩形 298">
            <a:extLst>
              <a:ext uri="{FF2B5EF4-FFF2-40B4-BE49-F238E27FC236}">
                <a16:creationId xmlns:a16="http://schemas.microsoft.com/office/drawing/2014/main" id="{2464C628-C003-62B7-1270-331C2CE23487}"/>
              </a:ext>
            </a:extLst>
          </p:cNvPr>
          <p:cNvSpPr/>
          <p:nvPr/>
        </p:nvSpPr>
        <p:spPr>
          <a:xfrm>
            <a:off x="1705183" y="4036980"/>
            <a:ext cx="1595984" cy="307648"/>
          </a:xfrm>
          <a:prstGeom prst="rect">
            <a:avLst/>
          </a:prstGeom>
        </p:spPr>
        <p:txBody>
          <a:bodyPr wrap="square">
            <a:spAutoFit/>
          </a:bodyPr>
          <a:lstStyle/>
          <a:p>
            <a:pPr marL="0" marR="0" lvl="0" indent="0" algn="ctr" defTabSz="1919289" rtl="0" eaLnBrk="1" fontAlgn="auto" latinLnBrk="0" hangingPunct="1">
              <a:lnSpc>
                <a:spcPct val="100000"/>
              </a:lnSpc>
              <a:spcBef>
                <a:spcPts val="0"/>
              </a:spcBef>
              <a:spcAft>
                <a:spcPts val="0"/>
              </a:spcAft>
              <a:buClrTx/>
              <a:buSzTx/>
              <a:buFontTx/>
              <a:buNone/>
              <a:tabLst/>
              <a:defRPr/>
            </a:pPr>
            <a:r>
              <a:rPr kumimoji="0" lang="en-US" altLang="zh-CN" sz="1399" b="1" i="0" u="none" strike="noStrike" kern="0" cap="none" spc="0" normalizeH="0" baseline="0" noProof="0" dirty="0">
                <a:ln>
                  <a:noFill/>
                </a:ln>
                <a:solidFill>
                  <a:srgbClr val="FFC000"/>
                </a:solidFill>
                <a:effectLst/>
                <a:uLnTx/>
                <a:uFillTx/>
                <a:ea typeface="微软雅黑"/>
                <a:cs typeface="Arial" panose="020B0604020202020204" pitchFamily="34" charset="0"/>
              </a:rPr>
              <a:t> &lt; 3% </a:t>
            </a:r>
            <a:r>
              <a:rPr lang="en-US" altLang="zh-CN" sz="839" kern="0" dirty="0">
                <a:solidFill>
                  <a:srgbClr val="FFC000"/>
                </a:solidFill>
                <a:ea typeface="微软雅黑"/>
                <a:cs typeface="Arial" panose="020B0604020202020204" pitchFamily="34" charset="0"/>
              </a:rPr>
              <a:t>Success </a:t>
            </a:r>
            <a:r>
              <a:rPr kumimoji="0" lang="en-US" altLang="zh-CN" sz="839" b="0" i="0" u="none" strike="noStrike" kern="0" cap="none" spc="0" normalizeH="0" baseline="0" noProof="0" dirty="0">
                <a:ln>
                  <a:noFill/>
                </a:ln>
                <a:solidFill>
                  <a:srgbClr val="FFC000"/>
                </a:solidFill>
                <a:effectLst/>
                <a:uLnTx/>
                <a:uFillTx/>
                <a:ea typeface="微软雅黑"/>
                <a:cs typeface="Arial" panose="020B0604020202020204" pitchFamily="34" charset="0"/>
              </a:rPr>
              <a:t>Rate</a:t>
            </a:r>
            <a:endParaRPr kumimoji="0" lang="en-US" altLang="zh-CN" sz="1050" b="0" i="0" u="none" strike="noStrike" kern="0" cap="none" spc="0" normalizeH="0" baseline="0" noProof="0" dirty="0">
              <a:ln>
                <a:noFill/>
              </a:ln>
              <a:solidFill>
                <a:srgbClr val="FFC000"/>
              </a:solidFill>
              <a:effectLst/>
              <a:uLnTx/>
              <a:uFillTx/>
              <a:ea typeface="微软雅黑"/>
              <a:cs typeface="Arial" panose="020B0604020202020204" pitchFamily="34" charset="0"/>
            </a:endParaRPr>
          </a:p>
        </p:txBody>
      </p:sp>
      <p:grpSp>
        <p:nvGrpSpPr>
          <p:cNvPr id="107" name="组合 110">
            <a:extLst>
              <a:ext uri="{FF2B5EF4-FFF2-40B4-BE49-F238E27FC236}">
                <a16:creationId xmlns:a16="http://schemas.microsoft.com/office/drawing/2014/main" id="{4451663F-A63D-9F8E-E6EE-AFCB2E92A80E}"/>
              </a:ext>
            </a:extLst>
          </p:cNvPr>
          <p:cNvGrpSpPr>
            <a:grpSpLocks noChangeAspect="1"/>
          </p:cNvGrpSpPr>
          <p:nvPr/>
        </p:nvGrpSpPr>
        <p:grpSpPr>
          <a:xfrm>
            <a:off x="1565161" y="4061122"/>
            <a:ext cx="218942" cy="251617"/>
            <a:chOff x="3473451" y="1074738"/>
            <a:chExt cx="5246687" cy="4702176"/>
          </a:xfrm>
          <a:solidFill>
            <a:schemeClr val="bg1">
              <a:lumMod val="50000"/>
            </a:schemeClr>
          </a:solidFill>
        </p:grpSpPr>
        <p:sp>
          <p:nvSpPr>
            <p:cNvPr id="108" name="Freeform 119">
              <a:extLst>
                <a:ext uri="{FF2B5EF4-FFF2-40B4-BE49-F238E27FC236}">
                  <a16:creationId xmlns:a16="http://schemas.microsoft.com/office/drawing/2014/main" id="{D13E9ED9-2A0E-2869-F432-E74D68CF5390}"/>
                </a:ext>
              </a:extLst>
            </p:cNvPr>
            <p:cNvSpPr>
              <a:spLocks/>
            </p:cNvSpPr>
            <p:nvPr/>
          </p:nvSpPr>
          <p:spPr bwMode="auto">
            <a:xfrm>
              <a:off x="7926388" y="4103688"/>
              <a:ext cx="793750" cy="895350"/>
            </a:xfrm>
            <a:custGeom>
              <a:avLst/>
              <a:gdLst>
                <a:gd name="T0" fmla="*/ 211 w 211"/>
                <a:gd name="T1" fmla="*/ 95 h 238"/>
                <a:gd name="T2" fmla="*/ 211 w 211"/>
                <a:gd name="T3" fmla="*/ 238 h 238"/>
                <a:gd name="T4" fmla="*/ 15 w 211"/>
                <a:gd name="T5" fmla="*/ 238 h 238"/>
                <a:gd name="T6" fmla="*/ 38 w 211"/>
                <a:gd name="T7" fmla="*/ 202 h 238"/>
                <a:gd name="T8" fmla="*/ 0 w 211"/>
                <a:gd name="T9" fmla="*/ 63 h 238"/>
                <a:gd name="T10" fmla="*/ 92 w 211"/>
                <a:gd name="T11" fmla="*/ 0 h 238"/>
                <a:gd name="T12" fmla="*/ 211 w 211"/>
                <a:gd name="T13" fmla="*/ 95 h 238"/>
              </a:gdLst>
              <a:ahLst/>
              <a:cxnLst>
                <a:cxn ang="0">
                  <a:pos x="T0" y="T1"/>
                </a:cxn>
                <a:cxn ang="0">
                  <a:pos x="T2" y="T3"/>
                </a:cxn>
                <a:cxn ang="0">
                  <a:pos x="T4" y="T5"/>
                </a:cxn>
                <a:cxn ang="0">
                  <a:pos x="T6" y="T7"/>
                </a:cxn>
                <a:cxn ang="0">
                  <a:pos x="T8" y="T9"/>
                </a:cxn>
                <a:cxn ang="0">
                  <a:pos x="T10" y="T11"/>
                </a:cxn>
                <a:cxn ang="0">
                  <a:pos x="T12" y="T13"/>
                </a:cxn>
              </a:cxnLst>
              <a:rect l="0" t="0" r="r" b="b"/>
              <a:pathLst>
                <a:path w="211" h="238">
                  <a:moveTo>
                    <a:pt x="211" y="95"/>
                  </a:moveTo>
                  <a:cubicBezTo>
                    <a:pt x="211" y="191"/>
                    <a:pt x="211" y="238"/>
                    <a:pt x="211" y="238"/>
                  </a:cubicBezTo>
                  <a:cubicBezTo>
                    <a:pt x="15" y="238"/>
                    <a:pt x="15" y="238"/>
                    <a:pt x="15" y="238"/>
                  </a:cubicBezTo>
                  <a:cubicBezTo>
                    <a:pt x="38" y="202"/>
                    <a:pt x="38" y="202"/>
                    <a:pt x="38" y="202"/>
                  </a:cubicBezTo>
                  <a:cubicBezTo>
                    <a:pt x="0" y="63"/>
                    <a:pt x="0" y="63"/>
                    <a:pt x="0" y="63"/>
                  </a:cubicBezTo>
                  <a:cubicBezTo>
                    <a:pt x="41" y="60"/>
                    <a:pt x="75" y="36"/>
                    <a:pt x="92" y="0"/>
                  </a:cubicBezTo>
                  <a:cubicBezTo>
                    <a:pt x="149" y="16"/>
                    <a:pt x="211" y="45"/>
                    <a:pt x="2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schemeClr val="tx2">
                    <a:lumMod val="50000"/>
                    <a:lumOff val="50000"/>
                  </a:schemeClr>
                </a:solidFill>
                <a:effectLst/>
                <a:uLnTx/>
                <a:uFillTx/>
                <a:ea typeface="等线" panose="02010600030101010101" pitchFamily="2" charset="-122"/>
                <a:cs typeface="Arial" panose="020B0604020202020204" pitchFamily="34" charset="0"/>
              </a:endParaRPr>
            </a:p>
          </p:txBody>
        </p:sp>
        <p:sp>
          <p:nvSpPr>
            <p:cNvPr id="109" name="Freeform 120">
              <a:extLst>
                <a:ext uri="{FF2B5EF4-FFF2-40B4-BE49-F238E27FC236}">
                  <a16:creationId xmlns:a16="http://schemas.microsoft.com/office/drawing/2014/main" id="{F732B132-CAE7-8A36-5D5E-283420E4E23D}"/>
                </a:ext>
              </a:extLst>
            </p:cNvPr>
            <p:cNvSpPr>
              <a:spLocks/>
            </p:cNvSpPr>
            <p:nvPr/>
          </p:nvSpPr>
          <p:spPr bwMode="auto">
            <a:xfrm>
              <a:off x="7651751" y="1074738"/>
              <a:ext cx="823913" cy="2438400"/>
            </a:xfrm>
            <a:custGeom>
              <a:avLst/>
              <a:gdLst>
                <a:gd name="T0" fmla="*/ 219 w 219"/>
                <a:gd name="T1" fmla="*/ 0 h 649"/>
                <a:gd name="T2" fmla="*/ 219 w 219"/>
                <a:gd name="T3" fmla="*/ 649 h 649"/>
                <a:gd name="T4" fmla="*/ 64 w 219"/>
                <a:gd name="T5" fmla="*/ 536 h 649"/>
                <a:gd name="T6" fmla="*/ 0 w 219"/>
                <a:gd name="T7" fmla="*/ 549 h 649"/>
                <a:gd name="T8" fmla="*/ 0 w 219"/>
                <a:gd name="T9" fmla="*/ 0 h 649"/>
                <a:gd name="T10" fmla="*/ 219 w 219"/>
                <a:gd name="T11" fmla="*/ 0 h 649"/>
              </a:gdLst>
              <a:ahLst/>
              <a:cxnLst>
                <a:cxn ang="0">
                  <a:pos x="T0" y="T1"/>
                </a:cxn>
                <a:cxn ang="0">
                  <a:pos x="T2" y="T3"/>
                </a:cxn>
                <a:cxn ang="0">
                  <a:pos x="T4" y="T5"/>
                </a:cxn>
                <a:cxn ang="0">
                  <a:pos x="T6" y="T7"/>
                </a:cxn>
                <a:cxn ang="0">
                  <a:pos x="T8" y="T9"/>
                </a:cxn>
                <a:cxn ang="0">
                  <a:pos x="T10" y="T11"/>
                </a:cxn>
              </a:cxnLst>
              <a:rect l="0" t="0" r="r" b="b"/>
              <a:pathLst>
                <a:path w="219" h="649">
                  <a:moveTo>
                    <a:pt x="219" y="0"/>
                  </a:moveTo>
                  <a:cubicBezTo>
                    <a:pt x="219" y="649"/>
                    <a:pt x="219" y="649"/>
                    <a:pt x="219" y="649"/>
                  </a:cubicBezTo>
                  <a:cubicBezTo>
                    <a:pt x="198" y="584"/>
                    <a:pt x="136" y="536"/>
                    <a:pt x="64" y="536"/>
                  </a:cubicBezTo>
                  <a:cubicBezTo>
                    <a:pt x="41" y="536"/>
                    <a:pt x="20" y="541"/>
                    <a:pt x="0" y="549"/>
                  </a:cubicBezTo>
                  <a:cubicBezTo>
                    <a:pt x="0" y="0"/>
                    <a:pt x="0" y="0"/>
                    <a:pt x="0" y="0"/>
                  </a:cubicBezTo>
                  <a:lnTo>
                    <a:pt x="2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schemeClr val="tx2">
                    <a:lumMod val="50000"/>
                    <a:lumOff val="50000"/>
                  </a:schemeClr>
                </a:solidFill>
                <a:effectLst/>
                <a:uLnTx/>
                <a:uFillTx/>
                <a:ea typeface="等线" panose="02010600030101010101" pitchFamily="2" charset="-122"/>
                <a:cs typeface="Arial" panose="020B0604020202020204" pitchFamily="34" charset="0"/>
              </a:endParaRPr>
            </a:p>
          </p:txBody>
        </p:sp>
        <p:sp>
          <p:nvSpPr>
            <p:cNvPr id="110" name="Freeform 121">
              <a:extLst>
                <a:ext uri="{FF2B5EF4-FFF2-40B4-BE49-F238E27FC236}">
                  <a16:creationId xmlns:a16="http://schemas.microsoft.com/office/drawing/2014/main" id="{E25FA086-5162-2029-C3F1-4CE7FCBB4A8D}"/>
                </a:ext>
              </a:extLst>
            </p:cNvPr>
            <p:cNvSpPr>
              <a:spLocks noEditPoints="1"/>
            </p:cNvSpPr>
            <p:nvPr/>
          </p:nvSpPr>
          <p:spPr bwMode="auto">
            <a:xfrm>
              <a:off x="7426326" y="3243263"/>
              <a:ext cx="920750" cy="917575"/>
            </a:xfrm>
            <a:custGeom>
              <a:avLst/>
              <a:gdLst>
                <a:gd name="T0" fmla="*/ 123 w 245"/>
                <a:gd name="T1" fmla="*/ 0 h 244"/>
                <a:gd name="T2" fmla="*/ 245 w 245"/>
                <a:gd name="T3" fmla="*/ 122 h 244"/>
                <a:gd name="T4" fmla="*/ 123 w 245"/>
                <a:gd name="T5" fmla="*/ 244 h 244"/>
                <a:gd name="T6" fmla="*/ 0 w 245"/>
                <a:gd name="T7" fmla="*/ 122 h 244"/>
                <a:gd name="T8" fmla="*/ 123 w 245"/>
                <a:gd name="T9" fmla="*/ 0 h 244"/>
                <a:gd name="T10" fmla="*/ 223 w 245"/>
                <a:gd name="T11" fmla="*/ 117 h 244"/>
                <a:gd name="T12" fmla="*/ 191 w 245"/>
                <a:gd name="T13" fmla="*/ 49 h 244"/>
                <a:gd name="T14" fmla="*/ 200 w 245"/>
                <a:gd name="T15" fmla="*/ 97 h 244"/>
                <a:gd name="T16" fmla="*/ 146 w 245"/>
                <a:gd name="T17" fmla="*/ 206 h 244"/>
                <a:gd name="T18" fmla="*/ 223 w 245"/>
                <a:gd name="T19" fmla="*/ 117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 h="244">
                  <a:moveTo>
                    <a:pt x="123" y="0"/>
                  </a:moveTo>
                  <a:cubicBezTo>
                    <a:pt x="190" y="0"/>
                    <a:pt x="245" y="54"/>
                    <a:pt x="245" y="122"/>
                  </a:cubicBezTo>
                  <a:cubicBezTo>
                    <a:pt x="245" y="190"/>
                    <a:pt x="190" y="244"/>
                    <a:pt x="123" y="244"/>
                  </a:cubicBezTo>
                  <a:cubicBezTo>
                    <a:pt x="55" y="244"/>
                    <a:pt x="0" y="190"/>
                    <a:pt x="0" y="122"/>
                  </a:cubicBezTo>
                  <a:cubicBezTo>
                    <a:pt x="0" y="54"/>
                    <a:pt x="55" y="0"/>
                    <a:pt x="123" y="0"/>
                  </a:cubicBezTo>
                  <a:close/>
                  <a:moveTo>
                    <a:pt x="223" y="117"/>
                  </a:moveTo>
                  <a:cubicBezTo>
                    <a:pt x="223" y="90"/>
                    <a:pt x="211" y="65"/>
                    <a:pt x="191" y="49"/>
                  </a:cubicBezTo>
                  <a:cubicBezTo>
                    <a:pt x="196" y="64"/>
                    <a:pt x="200" y="80"/>
                    <a:pt x="200" y="97"/>
                  </a:cubicBezTo>
                  <a:cubicBezTo>
                    <a:pt x="200" y="141"/>
                    <a:pt x="179" y="181"/>
                    <a:pt x="146" y="206"/>
                  </a:cubicBezTo>
                  <a:cubicBezTo>
                    <a:pt x="190" y="200"/>
                    <a:pt x="223" y="163"/>
                    <a:pt x="223"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schemeClr val="tx2">
                    <a:lumMod val="50000"/>
                    <a:lumOff val="50000"/>
                  </a:schemeClr>
                </a:solidFill>
                <a:effectLst/>
                <a:uLnTx/>
                <a:uFillTx/>
                <a:ea typeface="等线" panose="02010600030101010101" pitchFamily="2" charset="-122"/>
                <a:cs typeface="Arial" panose="020B0604020202020204" pitchFamily="34" charset="0"/>
              </a:endParaRPr>
            </a:p>
          </p:txBody>
        </p:sp>
        <p:sp>
          <p:nvSpPr>
            <p:cNvPr id="111" name="Freeform 122">
              <a:extLst>
                <a:ext uri="{FF2B5EF4-FFF2-40B4-BE49-F238E27FC236}">
                  <a16:creationId xmlns:a16="http://schemas.microsoft.com/office/drawing/2014/main" id="{EF0DE9B2-A87C-3531-C6D1-005D6F4D7E20}"/>
                </a:ext>
              </a:extLst>
            </p:cNvPr>
            <p:cNvSpPr>
              <a:spLocks/>
            </p:cNvSpPr>
            <p:nvPr/>
          </p:nvSpPr>
          <p:spPr bwMode="auto">
            <a:xfrm>
              <a:off x="7077076" y="4103688"/>
              <a:ext cx="788988" cy="895350"/>
            </a:xfrm>
            <a:custGeom>
              <a:avLst/>
              <a:gdLst>
                <a:gd name="T0" fmla="*/ 210 w 210"/>
                <a:gd name="T1" fmla="*/ 63 h 238"/>
                <a:gd name="T2" fmla="*/ 172 w 210"/>
                <a:gd name="T3" fmla="*/ 202 h 238"/>
                <a:gd name="T4" fmla="*/ 195 w 210"/>
                <a:gd name="T5" fmla="*/ 238 h 238"/>
                <a:gd name="T6" fmla="*/ 0 w 210"/>
                <a:gd name="T7" fmla="*/ 238 h 238"/>
                <a:gd name="T8" fmla="*/ 0 w 210"/>
                <a:gd name="T9" fmla="*/ 95 h 238"/>
                <a:gd name="T10" fmla="*/ 119 w 210"/>
                <a:gd name="T11" fmla="*/ 0 h 238"/>
                <a:gd name="T12" fmla="*/ 210 w 210"/>
                <a:gd name="T13" fmla="*/ 63 h 238"/>
              </a:gdLst>
              <a:ahLst/>
              <a:cxnLst>
                <a:cxn ang="0">
                  <a:pos x="T0" y="T1"/>
                </a:cxn>
                <a:cxn ang="0">
                  <a:pos x="T2" y="T3"/>
                </a:cxn>
                <a:cxn ang="0">
                  <a:pos x="T4" y="T5"/>
                </a:cxn>
                <a:cxn ang="0">
                  <a:pos x="T6" y="T7"/>
                </a:cxn>
                <a:cxn ang="0">
                  <a:pos x="T8" y="T9"/>
                </a:cxn>
                <a:cxn ang="0">
                  <a:pos x="T10" y="T11"/>
                </a:cxn>
                <a:cxn ang="0">
                  <a:pos x="T12" y="T13"/>
                </a:cxn>
              </a:cxnLst>
              <a:rect l="0" t="0" r="r" b="b"/>
              <a:pathLst>
                <a:path w="210" h="238">
                  <a:moveTo>
                    <a:pt x="210" y="63"/>
                  </a:moveTo>
                  <a:cubicBezTo>
                    <a:pt x="172" y="202"/>
                    <a:pt x="172" y="202"/>
                    <a:pt x="172" y="202"/>
                  </a:cubicBezTo>
                  <a:cubicBezTo>
                    <a:pt x="195" y="238"/>
                    <a:pt x="195" y="238"/>
                    <a:pt x="195" y="238"/>
                  </a:cubicBezTo>
                  <a:cubicBezTo>
                    <a:pt x="0" y="238"/>
                    <a:pt x="0" y="238"/>
                    <a:pt x="0" y="238"/>
                  </a:cubicBezTo>
                  <a:cubicBezTo>
                    <a:pt x="0" y="238"/>
                    <a:pt x="0" y="191"/>
                    <a:pt x="0" y="95"/>
                  </a:cubicBezTo>
                  <a:cubicBezTo>
                    <a:pt x="0" y="45"/>
                    <a:pt x="61" y="16"/>
                    <a:pt x="119" y="0"/>
                  </a:cubicBezTo>
                  <a:cubicBezTo>
                    <a:pt x="135" y="36"/>
                    <a:pt x="170" y="60"/>
                    <a:pt x="210"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schemeClr val="tx2">
                    <a:lumMod val="50000"/>
                    <a:lumOff val="50000"/>
                  </a:schemeClr>
                </a:solidFill>
                <a:effectLst/>
                <a:uLnTx/>
                <a:uFillTx/>
                <a:ea typeface="等线" panose="02010600030101010101" pitchFamily="2" charset="-122"/>
                <a:cs typeface="Arial" panose="020B0604020202020204" pitchFamily="34" charset="0"/>
              </a:endParaRPr>
            </a:p>
          </p:txBody>
        </p:sp>
        <p:sp>
          <p:nvSpPr>
            <p:cNvPr id="112" name="Freeform 123">
              <a:extLst>
                <a:ext uri="{FF2B5EF4-FFF2-40B4-BE49-F238E27FC236}">
                  <a16:creationId xmlns:a16="http://schemas.microsoft.com/office/drawing/2014/main" id="{009B9052-EC29-F058-FAF2-A8F6B6F71147}"/>
                </a:ext>
              </a:extLst>
            </p:cNvPr>
            <p:cNvSpPr>
              <a:spLocks/>
            </p:cNvSpPr>
            <p:nvPr/>
          </p:nvSpPr>
          <p:spPr bwMode="auto">
            <a:xfrm>
              <a:off x="6453188" y="1671638"/>
              <a:ext cx="819150" cy="2728913"/>
            </a:xfrm>
            <a:custGeom>
              <a:avLst/>
              <a:gdLst>
                <a:gd name="T0" fmla="*/ 218 w 218"/>
                <a:gd name="T1" fmla="*/ 0 h 726"/>
                <a:gd name="T2" fmla="*/ 218 w 218"/>
                <a:gd name="T3" fmla="*/ 624 h 726"/>
                <a:gd name="T4" fmla="*/ 124 w 218"/>
                <a:gd name="T5" fmla="*/ 726 h 726"/>
                <a:gd name="T6" fmla="*/ 52 w 218"/>
                <a:gd name="T7" fmla="*/ 726 h 726"/>
                <a:gd name="T8" fmla="*/ 68 w 218"/>
                <a:gd name="T9" fmla="*/ 655 h 726"/>
                <a:gd name="T10" fmla="*/ 0 w 218"/>
                <a:gd name="T11" fmla="*/ 523 h 726"/>
                <a:gd name="T12" fmla="*/ 0 w 218"/>
                <a:gd name="T13" fmla="*/ 0 h 726"/>
                <a:gd name="T14" fmla="*/ 218 w 218"/>
                <a:gd name="T15" fmla="*/ 0 h 7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8" h="726">
                  <a:moveTo>
                    <a:pt x="218" y="0"/>
                  </a:moveTo>
                  <a:cubicBezTo>
                    <a:pt x="218" y="624"/>
                    <a:pt x="218" y="624"/>
                    <a:pt x="218" y="624"/>
                  </a:cubicBezTo>
                  <a:cubicBezTo>
                    <a:pt x="167" y="647"/>
                    <a:pt x="127" y="679"/>
                    <a:pt x="124" y="726"/>
                  </a:cubicBezTo>
                  <a:cubicBezTo>
                    <a:pt x="52" y="726"/>
                    <a:pt x="52" y="726"/>
                    <a:pt x="52" y="726"/>
                  </a:cubicBezTo>
                  <a:cubicBezTo>
                    <a:pt x="62" y="704"/>
                    <a:pt x="68" y="680"/>
                    <a:pt x="68" y="655"/>
                  </a:cubicBezTo>
                  <a:cubicBezTo>
                    <a:pt x="68" y="600"/>
                    <a:pt x="41" y="552"/>
                    <a:pt x="0" y="523"/>
                  </a:cubicBezTo>
                  <a:cubicBezTo>
                    <a:pt x="0" y="0"/>
                    <a:pt x="0" y="0"/>
                    <a:pt x="0" y="0"/>
                  </a:cubicBezTo>
                  <a:lnTo>
                    <a:pt x="2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schemeClr val="tx2">
                    <a:lumMod val="50000"/>
                    <a:lumOff val="50000"/>
                  </a:schemeClr>
                </a:solidFill>
                <a:effectLst/>
                <a:uLnTx/>
                <a:uFillTx/>
                <a:ea typeface="等线" panose="02010600030101010101" pitchFamily="2" charset="-122"/>
                <a:cs typeface="Arial" panose="020B0604020202020204" pitchFamily="34" charset="0"/>
              </a:endParaRPr>
            </a:p>
          </p:txBody>
        </p:sp>
        <p:sp>
          <p:nvSpPr>
            <p:cNvPr id="113" name="Freeform 124">
              <a:extLst>
                <a:ext uri="{FF2B5EF4-FFF2-40B4-BE49-F238E27FC236}">
                  <a16:creationId xmlns:a16="http://schemas.microsoft.com/office/drawing/2014/main" id="{32D4A68F-80AD-81CF-5BDC-5ADF693460DD}"/>
                </a:ext>
              </a:extLst>
            </p:cNvPr>
            <p:cNvSpPr>
              <a:spLocks/>
            </p:cNvSpPr>
            <p:nvPr/>
          </p:nvSpPr>
          <p:spPr bwMode="auto">
            <a:xfrm>
              <a:off x="6137276" y="4565651"/>
              <a:ext cx="793750" cy="890588"/>
            </a:xfrm>
            <a:custGeom>
              <a:avLst/>
              <a:gdLst>
                <a:gd name="T0" fmla="*/ 211 w 211"/>
                <a:gd name="T1" fmla="*/ 95 h 237"/>
                <a:gd name="T2" fmla="*/ 211 w 211"/>
                <a:gd name="T3" fmla="*/ 237 h 237"/>
                <a:gd name="T4" fmla="*/ 16 w 211"/>
                <a:gd name="T5" fmla="*/ 237 h 237"/>
                <a:gd name="T6" fmla="*/ 39 w 211"/>
                <a:gd name="T7" fmla="*/ 201 h 237"/>
                <a:gd name="T8" fmla="*/ 0 w 211"/>
                <a:gd name="T9" fmla="*/ 63 h 237"/>
                <a:gd name="T10" fmla="*/ 92 w 211"/>
                <a:gd name="T11" fmla="*/ 0 h 237"/>
                <a:gd name="T12" fmla="*/ 211 w 211"/>
                <a:gd name="T13" fmla="*/ 95 h 237"/>
              </a:gdLst>
              <a:ahLst/>
              <a:cxnLst>
                <a:cxn ang="0">
                  <a:pos x="T0" y="T1"/>
                </a:cxn>
                <a:cxn ang="0">
                  <a:pos x="T2" y="T3"/>
                </a:cxn>
                <a:cxn ang="0">
                  <a:pos x="T4" y="T5"/>
                </a:cxn>
                <a:cxn ang="0">
                  <a:pos x="T6" y="T7"/>
                </a:cxn>
                <a:cxn ang="0">
                  <a:pos x="T8" y="T9"/>
                </a:cxn>
                <a:cxn ang="0">
                  <a:pos x="T10" y="T11"/>
                </a:cxn>
                <a:cxn ang="0">
                  <a:pos x="T12" y="T13"/>
                </a:cxn>
              </a:cxnLst>
              <a:rect l="0" t="0" r="r" b="b"/>
              <a:pathLst>
                <a:path w="211" h="237">
                  <a:moveTo>
                    <a:pt x="211" y="95"/>
                  </a:moveTo>
                  <a:cubicBezTo>
                    <a:pt x="211" y="191"/>
                    <a:pt x="211" y="237"/>
                    <a:pt x="211" y="237"/>
                  </a:cubicBezTo>
                  <a:cubicBezTo>
                    <a:pt x="16" y="237"/>
                    <a:pt x="16" y="237"/>
                    <a:pt x="16" y="237"/>
                  </a:cubicBezTo>
                  <a:cubicBezTo>
                    <a:pt x="39" y="201"/>
                    <a:pt x="39" y="201"/>
                    <a:pt x="39" y="201"/>
                  </a:cubicBezTo>
                  <a:cubicBezTo>
                    <a:pt x="0" y="63"/>
                    <a:pt x="0" y="63"/>
                    <a:pt x="0" y="63"/>
                  </a:cubicBezTo>
                  <a:cubicBezTo>
                    <a:pt x="41" y="60"/>
                    <a:pt x="75" y="35"/>
                    <a:pt x="92" y="0"/>
                  </a:cubicBezTo>
                  <a:cubicBezTo>
                    <a:pt x="150" y="16"/>
                    <a:pt x="211" y="44"/>
                    <a:pt x="2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schemeClr val="tx2">
                    <a:lumMod val="50000"/>
                    <a:lumOff val="50000"/>
                  </a:schemeClr>
                </a:solidFill>
                <a:effectLst/>
                <a:uLnTx/>
                <a:uFillTx/>
                <a:ea typeface="等线" panose="02010600030101010101" pitchFamily="2" charset="-122"/>
                <a:cs typeface="Arial" panose="020B0604020202020204" pitchFamily="34" charset="0"/>
              </a:endParaRPr>
            </a:p>
          </p:txBody>
        </p:sp>
        <p:sp>
          <p:nvSpPr>
            <p:cNvPr id="114" name="Freeform 125">
              <a:extLst>
                <a:ext uri="{FF2B5EF4-FFF2-40B4-BE49-F238E27FC236}">
                  <a16:creationId xmlns:a16="http://schemas.microsoft.com/office/drawing/2014/main" id="{14DD3912-6877-28DD-6A53-8E9D9102524A}"/>
                </a:ext>
              </a:extLst>
            </p:cNvPr>
            <p:cNvSpPr>
              <a:spLocks noEditPoints="1"/>
            </p:cNvSpPr>
            <p:nvPr/>
          </p:nvSpPr>
          <p:spPr bwMode="auto">
            <a:xfrm>
              <a:off x="5637213" y="3702051"/>
              <a:ext cx="920750" cy="920750"/>
            </a:xfrm>
            <a:custGeom>
              <a:avLst/>
              <a:gdLst>
                <a:gd name="T0" fmla="*/ 123 w 245"/>
                <a:gd name="T1" fmla="*/ 0 h 245"/>
                <a:gd name="T2" fmla="*/ 245 w 245"/>
                <a:gd name="T3" fmla="*/ 123 h 245"/>
                <a:gd name="T4" fmla="*/ 123 w 245"/>
                <a:gd name="T5" fmla="*/ 245 h 245"/>
                <a:gd name="T6" fmla="*/ 0 w 245"/>
                <a:gd name="T7" fmla="*/ 123 h 245"/>
                <a:gd name="T8" fmla="*/ 123 w 245"/>
                <a:gd name="T9" fmla="*/ 0 h 245"/>
                <a:gd name="T10" fmla="*/ 224 w 245"/>
                <a:gd name="T11" fmla="*/ 118 h 245"/>
                <a:gd name="T12" fmla="*/ 191 w 245"/>
                <a:gd name="T13" fmla="*/ 49 h 245"/>
                <a:gd name="T14" fmla="*/ 200 w 245"/>
                <a:gd name="T15" fmla="*/ 98 h 245"/>
                <a:gd name="T16" fmla="*/ 146 w 245"/>
                <a:gd name="T17" fmla="*/ 206 h 245"/>
                <a:gd name="T18" fmla="*/ 224 w 245"/>
                <a:gd name="T19" fmla="*/ 11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 h="245">
                  <a:moveTo>
                    <a:pt x="123" y="0"/>
                  </a:moveTo>
                  <a:cubicBezTo>
                    <a:pt x="190" y="0"/>
                    <a:pt x="245" y="55"/>
                    <a:pt x="245" y="123"/>
                  </a:cubicBezTo>
                  <a:cubicBezTo>
                    <a:pt x="245" y="190"/>
                    <a:pt x="190" y="245"/>
                    <a:pt x="123" y="245"/>
                  </a:cubicBezTo>
                  <a:cubicBezTo>
                    <a:pt x="55" y="245"/>
                    <a:pt x="0" y="190"/>
                    <a:pt x="0" y="123"/>
                  </a:cubicBezTo>
                  <a:cubicBezTo>
                    <a:pt x="0" y="55"/>
                    <a:pt x="55" y="0"/>
                    <a:pt x="123" y="0"/>
                  </a:cubicBezTo>
                  <a:close/>
                  <a:moveTo>
                    <a:pt x="224" y="118"/>
                  </a:moveTo>
                  <a:cubicBezTo>
                    <a:pt x="224" y="90"/>
                    <a:pt x="211" y="66"/>
                    <a:pt x="191" y="49"/>
                  </a:cubicBezTo>
                  <a:cubicBezTo>
                    <a:pt x="197" y="64"/>
                    <a:pt x="200" y="81"/>
                    <a:pt x="200" y="98"/>
                  </a:cubicBezTo>
                  <a:cubicBezTo>
                    <a:pt x="200" y="142"/>
                    <a:pt x="179" y="181"/>
                    <a:pt x="146" y="206"/>
                  </a:cubicBezTo>
                  <a:cubicBezTo>
                    <a:pt x="190" y="200"/>
                    <a:pt x="224" y="163"/>
                    <a:pt x="224"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schemeClr val="tx2">
                    <a:lumMod val="50000"/>
                    <a:lumOff val="50000"/>
                  </a:schemeClr>
                </a:solidFill>
                <a:effectLst/>
                <a:uLnTx/>
                <a:uFillTx/>
                <a:ea typeface="等线" panose="02010600030101010101" pitchFamily="2" charset="-122"/>
                <a:cs typeface="Arial" panose="020B0604020202020204" pitchFamily="34" charset="0"/>
              </a:endParaRPr>
            </a:p>
          </p:txBody>
        </p:sp>
        <p:sp>
          <p:nvSpPr>
            <p:cNvPr id="115" name="Freeform 126">
              <a:extLst>
                <a:ext uri="{FF2B5EF4-FFF2-40B4-BE49-F238E27FC236}">
                  <a16:creationId xmlns:a16="http://schemas.microsoft.com/office/drawing/2014/main" id="{4D8C0624-8B2D-9A36-5802-45509CF60CA8}"/>
                </a:ext>
              </a:extLst>
            </p:cNvPr>
            <p:cNvSpPr>
              <a:spLocks/>
            </p:cNvSpPr>
            <p:nvPr/>
          </p:nvSpPr>
          <p:spPr bwMode="auto">
            <a:xfrm>
              <a:off x="5287963" y="4565651"/>
              <a:ext cx="793750" cy="890588"/>
            </a:xfrm>
            <a:custGeom>
              <a:avLst/>
              <a:gdLst>
                <a:gd name="T0" fmla="*/ 211 w 211"/>
                <a:gd name="T1" fmla="*/ 63 h 237"/>
                <a:gd name="T2" fmla="*/ 172 w 211"/>
                <a:gd name="T3" fmla="*/ 201 h 237"/>
                <a:gd name="T4" fmla="*/ 195 w 211"/>
                <a:gd name="T5" fmla="*/ 237 h 237"/>
                <a:gd name="T6" fmla="*/ 0 w 211"/>
                <a:gd name="T7" fmla="*/ 237 h 237"/>
                <a:gd name="T8" fmla="*/ 0 w 211"/>
                <a:gd name="T9" fmla="*/ 95 h 237"/>
                <a:gd name="T10" fmla="*/ 119 w 211"/>
                <a:gd name="T11" fmla="*/ 0 h 237"/>
                <a:gd name="T12" fmla="*/ 211 w 211"/>
                <a:gd name="T13" fmla="*/ 63 h 237"/>
              </a:gdLst>
              <a:ahLst/>
              <a:cxnLst>
                <a:cxn ang="0">
                  <a:pos x="T0" y="T1"/>
                </a:cxn>
                <a:cxn ang="0">
                  <a:pos x="T2" y="T3"/>
                </a:cxn>
                <a:cxn ang="0">
                  <a:pos x="T4" y="T5"/>
                </a:cxn>
                <a:cxn ang="0">
                  <a:pos x="T6" y="T7"/>
                </a:cxn>
                <a:cxn ang="0">
                  <a:pos x="T8" y="T9"/>
                </a:cxn>
                <a:cxn ang="0">
                  <a:pos x="T10" y="T11"/>
                </a:cxn>
                <a:cxn ang="0">
                  <a:pos x="T12" y="T13"/>
                </a:cxn>
              </a:cxnLst>
              <a:rect l="0" t="0" r="r" b="b"/>
              <a:pathLst>
                <a:path w="211" h="237">
                  <a:moveTo>
                    <a:pt x="211" y="63"/>
                  </a:moveTo>
                  <a:cubicBezTo>
                    <a:pt x="172" y="201"/>
                    <a:pt x="172" y="201"/>
                    <a:pt x="172" y="201"/>
                  </a:cubicBezTo>
                  <a:cubicBezTo>
                    <a:pt x="195" y="237"/>
                    <a:pt x="195" y="237"/>
                    <a:pt x="195" y="237"/>
                  </a:cubicBezTo>
                  <a:cubicBezTo>
                    <a:pt x="0" y="237"/>
                    <a:pt x="0" y="237"/>
                    <a:pt x="0" y="237"/>
                  </a:cubicBezTo>
                  <a:cubicBezTo>
                    <a:pt x="0" y="237"/>
                    <a:pt x="0" y="191"/>
                    <a:pt x="0" y="95"/>
                  </a:cubicBezTo>
                  <a:cubicBezTo>
                    <a:pt x="0" y="44"/>
                    <a:pt x="61" y="16"/>
                    <a:pt x="119" y="0"/>
                  </a:cubicBezTo>
                  <a:cubicBezTo>
                    <a:pt x="136" y="35"/>
                    <a:pt x="170" y="60"/>
                    <a:pt x="21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schemeClr val="tx2">
                    <a:lumMod val="50000"/>
                    <a:lumOff val="50000"/>
                  </a:schemeClr>
                </a:solidFill>
                <a:effectLst/>
                <a:uLnTx/>
                <a:uFillTx/>
                <a:ea typeface="等线" panose="02010600030101010101" pitchFamily="2" charset="-122"/>
                <a:cs typeface="Arial" panose="020B0604020202020204" pitchFamily="34" charset="0"/>
              </a:endParaRPr>
            </a:p>
          </p:txBody>
        </p:sp>
        <p:sp>
          <p:nvSpPr>
            <p:cNvPr id="116" name="Freeform 127">
              <a:extLst>
                <a:ext uri="{FF2B5EF4-FFF2-40B4-BE49-F238E27FC236}">
                  <a16:creationId xmlns:a16="http://schemas.microsoft.com/office/drawing/2014/main" id="{2B33947B-E132-93C4-9BF7-C04B52ACEE07}"/>
                </a:ext>
              </a:extLst>
            </p:cNvPr>
            <p:cNvSpPr>
              <a:spLocks/>
            </p:cNvSpPr>
            <p:nvPr/>
          </p:nvSpPr>
          <p:spPr bwMode="auto">
            <a:xfrm>
              <a:off x="5249863" y="2740026"/>
              <a:ext cx="820738" cy="1660525"/>
            </a:xfrm>
            <a:custGeom>
              <a:avLst/>
              <a:gdLst>
                <a:gd name="T0" fmla="*/ 218 w 218"/>
                <a:gd name="T1" fmla="*/ 0 h 442"/>
                <a:gd name="T2" fmla="*/ 218 w 218"/>
                <a:gd name="T3" fmla="*/ 209 h 442"/>
                <a:gd name="T4" fmla="*/ 64 w 218"/>
                <a:gd name="T5" fmla="*/ 371 h 442"/>
                <a:gd name="T6" fmla="*/ 80 w 218"/>
                <a:gd name="T7" fmla="*/ 442 h 442"/>
                <a:gd name="T8" fmla="*/ 0 w 218"/>
                <a:gd name="T9" fmla="*/ 442 h 442"/>
                <a:gd name="T10" fmla="*/ 0 w 218"/>
                <a:gd name="T11" fmla="*/ 0 h 442"/>
                <a:gd name="T12" fmla="*/ 218 w 218"/>
                <a:gd name="T13" fmla="*/ 0 h 442"/>
              </a:gdLst>
              <a:ahLst/>
              <a:cxnLst>
                <a:cxn ang="0">
                  <a:pos x="T0" y="T1"/>
                </a:cxn>
                <a:cxn ang="0">
                  <a:pos x="T2" y="T3"/>
                </a:cxn>
                <a:cxn ang="0">
                  <a:pos x="T4" y="T5"/>
                </a:cxn>
                <a:cxn ang="0">
                  <a:pos x="T6" y="T7"/>
                </a:cxn>
                <a:cxn ang="0">
                  <a:pos x="T8" y="T9"/>
                </a:cxn>
                <a:cxn ang="0">
                  <a:pos x="T10" y="T11"/>
                </a:cxn>
                <a:cxn ang="0">
                  <a:pos x="T12" y="T13"/>
                </a:cxn>
              </a:cxnLst>
              <a:rect l="0" t="0" r="r" b="b"/>
              <a:pathLst>
                <a:path w="218" h="442">
                  <a:moveTo>
                    <a:pt x="218" y="0"/>
                  </a:moveTo>
                  <a:cubicBezTo>
                    <a:pt x="218" y="209"/>
                    <a:pt x="218" y="209"/>
                    <a:pt x="218" y="209"/>
                  </a:cubicBezTo>
                  <a:cubicBezTo>
                    <a:pt x="132" y="213"/>
                    <a:pt x="64" y="284"/>
                    <a:pt x="64" y="371"/>
                  </a:cubicBezTo>
                  <a:cubicBezTo>
                    <a:pt x="64" y="396"/>
                    <a:pt x="70" y="420"/>
                    <a:pt x="80" y="442"/>
                  </a:cubicBezTo>
                  <a:cubicBezTo>
                    <a:pt x="0" y="442"/>
                    <a:pt x="0" y="442"/>
                    <a:pt x="0" y="442"/>
                  </a:cubicBezTo>
                  <a:cubicBezTo>
                    <a:pt x="0" y="0"/>
                    <a:pt x="0" y="0"/>
                    <a:pt x="0" y="0"/>
                  </a:cubicBezTo>
                  <a:lnTo>
                    <a:pt x="2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schemeClr val="tx2">
                    <a:lumMod val="50000"/>
                    <a:lumOff val="50000"/>
                  </a:schemeClr>
                </a:solidFill>
                <a:effectLst/>
                <a:uLnTx/>
                <a:uFillTx/>
                <a:ea typeface="等线" panose="02010600030101010101" pitchFamily="2" charset="-122"/>
                <a:cs typeface="Arial" panose="020B0604020202020204" pitchFamily="34" charset="0"/>
              </a:endParaRPr>
            </a:p>
          </p:txBody>
        </p:sp>
        <p:sp>
          <p:nvSpPr>
            <p:cNvPr id="117" name="Freeform 128">
              <a:extLst>
                <a:ext uri="{FF2B5EF4-FFF2-40B4-BE49-F238E27FC236}">
                  <a16:creationId xmlns:a16="http://schemas.microsoft.com/office/drawing/2014/main" id="{4F988E04-246B-CC58-BA20-393389C1A233}"/>
                </a:ext>
              </a:extLst>
            </p:cNvPr>
            <p:cNvSpPr>
              <a:spLocks/>
            </p:cNvSpPr>
            <p:nvPr/>
          </p:nvSpPr>
          <p:spPr bwMode="auto">
            <a:xfrm>
              <a:off x="4322763" y="4886326"/>
              <a:ext cx="792163" cy="890588"/>
            </a:xfrm>
            <a:custGeom>
              <a:avLst/>
              <a:gdLst>
                <a:gd name="T0" fmla="*/ 211 w 211"/>
                <a:gd name="T1" fmla="*/ 95 h 237"/>
                <a:gd name="T2" fmla="*/ 211 w 211"/>
                <a:gd name="T3" fmla="*/ 237 h 237"/>
                <a:gd name="T4" fmla="*/ 16 w 211"/>
                <a:gd name="T5" fmla="*/ 237 h 237"/>
                <a:gd name="T6" fmla="*/ 39 w 211"/>
                <a:gd name="T7" fmla="*/ 201 h 237"/>
                <a:gd name="T8" fmla="*/ 0 w 211"/>
                <a:gd name="T9" fmla="*/ 63 h 237"/>
                <a:gd name="T10" fmla="*/ 92 w 211"/>
                <a:gd name="T11" fmla="*/ 0 h 237"/>
                <a:gd name="T12" fmla="*/ 211 w 211"/>
                <a:gd name="T13" fmla="*/ 95 h 237"/>
              </a:gdLst>
              <a:ahLst/>
              <a:cxnLst>
                <a:cxn ang="0">
                  <a:pos x="T0" y="T1"/>
                </a:cxn>
                <a:cxn ang="0">
                  <a:pos x="T2" y="T3"/>
                </a:cxn>
                <a:cxn ang="0">
                  <a:pos x="T4" y="T5"/>
                </a:cxn>
                <a:cxn ang="0">
                  <a:pos x="T6" y="T7"/>
                </a:cxn>
                <a:cxn ang="0">
                  <a:pos x="T8" y="T9"/>
                </a:cxn>
                <a:cxn ang="0">
                  <a:pos x="T10" y="T11"/>
                </a:cxn>
                <a:cxn ang="0">
                  <a:pos x="T12" y="T13"/>
                </a:cxn>
              </a:cxnLst>
              <a:rect l="0" t="0" r="r" b="b"/>
              <a:pathLst>
                <a:path w="211" h="237">
                  <a:moveTo>
                    <a:pt x="211" y="95"/>
                  </a:moveTo>
                  <a:cubicBezTo>
                    <a:pt x="211" y="191"/>
                    <a:pt x="211" y="237"/>
                    <a:pt x="211" y="237"/>
                  </a:cubicBezTo>
                  <a:cubicBezTo>
                    <a:pt x="16" y="237"/>
                    <a:pt x="16" y="237"/>
                    <a:pt x="16" y="237"/>
                  </a:cubicBezTo>
                  <a:cubicBezTo>
                    <a:pt x="39" y="201"/>
                    <a:pt x="39" y="201"/>
                    <a:pt x="39" y="201"/>
                  </a:cubicBezTo>
                  <a:cubicBezTo>
                    <a:pt x="0" y="63"/>
                    <a:pt x="0" y="63"/>
                    <a:pt x="0" y="63"/>
                  </a:cubicBezTo>
                  <a:cubicBezTo>
                    <a:pt x="41" y="60"/>
                    <a:pt x="75" y="35"/>
                    <a:pt x="92" y="0"/>
                  </a:cubicBezTo>
                  <a:cubicBezTo>
                    <a:pt x="150" y="16"/>
                    <a:pt x="211" y="44"/>
                    <a:pt x="2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schemeClr val="tx2">
                    <a:lumMod val="50000"/>
                    <a:lumOff val="50000"/>
                  </a:schemeClr>
                </a:solidFill>
                <a:effectLst/>
                <a:uLnTx/>
                <a:uFillTx/>
                <a:ea typeface="等线" panose="02010600030101010101" pitchFamily="2" charset="-122"/>
                <a:cs typeface="Arial" panose="020B0604020202020204" pitchFamily="34" charset="0"/>
              </a:endParaRPr>
            </a:p>
          </p:txBody>
        </p:sp>
        <p:sp>
          <p:nvSpPr>
            <p:cNvPr id="118" name="Freeform 129">
              <a:extLst>
                <a:ext uri="{FF2B5EF4-FFF2-40B4-BE49-F238E27FC236}">
                  <a16:creationId xmlns:a16="http://schemas.microsoft.com/office/drawing/2014/main" id="{5EB3C8FF-48FD-9882-9160-8B8CA3C2CB07}"/>
                </a:ext>
              </a:extLst>
            </p:cNvPr>
            <p:cNvSpPr>
              <a:spLocks/>
            </p:cNvSpPr>
            <p:nvPr/>
          </p:nvSpPr>
          <p:spPr bwMode="auto">
            <a:xfrm>
              <a:off x="4032251" y="3570288"/>
              <a:ext cx="823913" cy="657225"/>
            </a:xfrm>
            <a:custGeom>
              <a:avLst/>
              <a:gdLst>
                <a:gd name="T0" fmla="*/ 219 w 219"/>
                <a:gd name="T1" fmla="*/ 0 h 175"/>
                <a:gd name="T2" fmla="*/ 219 w 219"/>
                <a:gd name="T3" fmla="*/ 175 h 175"/>
                <a:gd name="T4" fmla="*/ 68 w 219"/>
                <a:gd name="T5" fmla="*/ 74 h 175"/>
                <a:gd name="T6" fmla="*/ 0 w 219"/>
                <a:gd name="T7" fmla="*/ 89 h 175"/>
                <a:gd name="T8" fmla="*/ 0 w 219"/>
                <a:gd name="T9" fmla="*/ 0 h 175"/>
                <a:gd name="T10" fmla="*/ 219 w 219"/>
                <a:gd name="T11" fmla="*/ 0 h 175"/>
              </a:gdLst>
              <a:ahLst/>
              <a:cxnLst>
                <a:cxn ang="0">
                  <a:pos x="T0" y="T1"/>
                </a:cxn>
                <a:cxn ang="0">
                  <a:pos x="T2" y="T3"/>
                </a:cxn>
                <a:cxn ang="0">
                  <a:pos x="T4" y="T5"/>
                </a:cxn>
                <a:cxn ang="0">
                  <a:pos x="T6" y="T7"/>
                </a:cxn>
                <a:cxn ang="0">
                  <a:pos x="T8" y="T9"/>
                </a:cxn>
                <a:cxn ang="0">
                  <a:pos x="T10" y="T11"/>
                </a:cxn>
              </a:cxnLst>
              <a:rect l="0" t="0" r="r" b="b"/>
              <a:pathLst>
                <a:path w="219" h="175">
                  <a:moveTo>
                    <a:pt x="219" y="0"/>
                  </a:moveTo>
                  <a:cubicBezTo>
                    <a:pt x="219" y="175"/>
                    <a:pt x="219" y="175"/>
                    <a:pt x="219" y="175"/>
                  </a:cubicBezTo>
                  <a:cubicBezTo>
                    <a:pt x="194" y="116"/>
                    <a:pt x="136" y="74"/>
                    <a:pt x="68" y="74"/>
                  </a:cubicBezTo>
                  <a:cubicBezTo>
                    <a:pt x="44" y="74"/>
                    <a:pt x="21" y="79"/>
                    <a:pt x="0" y="89"/>
                  </a:cubicBezTo>
                  <a:cubicBezTo>
                    <a:pt x="0" y="0"/>
                    <a:pt x="0" y="0"/>
                    <a:pt x="0" y="0"/>
                  </a:cubicBezTo>
                  <a:lnTo>
                    <a:pt x="2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schemeClr val="tx2">
                    <a:lumMod val="50000"/>
                    <a:lumOff val="50000"/>
                  </a:schemeClr>
                </a:solidFill>
                <a:effectLst/>
                <a:uLnTx/>
                <a:uFillTx/>
                <a:ea typeface="等线" panose="02010600030101010101" pitchFamily="2" charset="-122"/>
                <a:cs typeface="Arial" panose="020B0604020202020204" pitchFamily="34" charset="0"/>
              </a:endParaRPr>
            </a:p>
          </p:txBody>
        </p:sp>
        <p:sp>
          <p:nvSpPr>
            <p:cNvPr id="119" name="Freeform 130">
              <a:extLst>
                <a:ext uri="{FF2B5EF4-FFF2-40B4-BE49-F238E27FC236}">
                  <a16:creationId xmlns:a16="http://schemas.microsoft.com/office/drawing/2014/main" id="{AA15F66C-335B-BF46-1088-AB249C61C6F2}"/>
                </a:ext>
              </a:extLst>
            </p:cNvPr>
            <p:cNvSpPr>
              <a:spLocks noEditPoints="1"/>
            </p:cNvSpPr>
            <p:nvPr/>
          </p:nvSpPr>
          <p:spPr bwMode="auto">
            <a:xfrm>
              <a:off x="3825876" y="4021138"/>
              <a:ext cx="917575" cy="920750"/>
            </a:xfrm>
            <a:custGeom>
              <a:avLst/>
              <a:gdLst>
                <a:gd name="T0" fmla="*/ 122 w 244"/>
                <a:gd name="T1" fmla="*/ 0 h 245"/>
                <a:gd name="T2" fmla="*/ 244 w 244"/>
                <a:gd name="T3" fmla="*/ 123 h 245"/>
                <a:gd name="T4" fmla="*/ 122 w 244"/>
                <a:gd name="T5" fmla="*/ 245 h 245"/>
                <a:gd name="T6" fmla="*/ 0 w 244"/>
                <a:gd name="T7" fmla="*/ 123 h 245"/>
                <a:gd name="T8" fmla="*/ 122 w 244"/>
                <a:gd name="T9" fmla="*/ 0 h 245"/>
                <a:gd name="T10" fmla="*/ 223 w 244"/>
                <a:gd name="T11" fmla="*/ 118 h 245"/>
                <a:gd name="T12" fmla="*/ 190 w 244"/>
                <a:gd name="T13" fmla="*/ 49 h 245"/>
                <a:gd name="T14" fmla="*/ 199 w 244"/>
                <a:gd name="T15" fmla="*/ 98 h 245"/>
                <a:gd name="T16" fmla="*/ 145 w 244"/>
                <a:gd name="T17" fmla="*/ 206 h 245"/>
                <a:gd name="T18" fmla="*/ 223 w 244"/>
                <a:gd name="T19" fmla="*/ 11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245">
                  <a:moveTo>
                    <a:pt x="122" y="0"/>
                  </a:moveTo>
                  <a:cubicBezTo>
                    <a:pt x="189" y="0"/>
                    <a:pt x="244" y="55"/>
                    <a:pt x="244" y="123"/>
                  </a:cubicBezTo>
                  <a:cubicBezTo>
                    <a:pt x="244" y="190"/>
                    <a:pt x="189" y="245"/>
                    <a:pt x="122" y="245"/>
                  </a:cubicBezTo>
                  <a:cubicBezTo>
                    <a:pt x="54" y="245"/>
                    <a:pt x="0" y="190"/>
                    <a:pt x="0" y="123"/>
                  </a:cubicBezTo>
                  <a:cubicBezTo>
                    <a:pt x="0" y="55"/>
                    <a:pt x="54" y="0"/>
                    <a:pt x="122" y="0"/>
                  </a:cubicBezTo>
                  <a:close/>
                  <a:moveTo>
                    <a:pt x="223" y="118"/>
                  </a:moveTo>
                  <a:cubicBezTo>
                    <a:pt x="223" y="90"/>
                    <a:pt x="210" y="66"/>
                    <a:pt x="190" y="49"/>
                  </a:cubicBezTo>
                  <a:cubicBezTo>
                    <a:pt x="196" y="64"/>
                    <a:pt x="199" y="81"/>
                    <a:pt x="199" y="98"/>
                  </a:cubicBezTo>
                  <a:cubicBezTo>
                    <a:pt x="199" y="142"/>
                    <a:pt x="178" y="181"/>
                    <a:pt x="145" y="206"/>
                  </a:cubicBezTo>
                  <a:cubicBezTo>
                    <a:pt x="189" y="200"/>
                    <a:pt x="223" y="163"/>
                    <a:pt x="223"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schemeClr val="tx2">
                    <a:lumMod val="50000"/>
                    <a:lumOff val="50000"/>
                  </a:schemeClr>
                </a:solidFill>
                <a:effectLst/>
                <a:uLnTx/>
                <a:uFillTx/>
                <a:ea typeface="等线" panose="02010600030101010101" pitchFamily="2" charset="-122"/>
                <a:cs typeface="Arial" panose="020B0604020202020204" pitchFamily="34" charset="0"/>
              </a:endParaRPr>
            </a:p>
          </p:txBody>
        </p:sp>
        <p:sp>
          <p:nvSpPr>
            <p:cNvPr id="120" name="Freeform 131">
              <a:extLst>
                <a:ext uri="{FF2B5EF4-FFF2-40B4-BE49-F238E27FC236}">
                  <a16:creationId xmlns:a16="http://schemas.microsoft.com/office/drawing/2014/main" id="{D2B49525-A3C5-32F0-6963-4517D01754EA}"/>
                </a:ext>
              </a:extLst>
            </p:cNvPr>
            <p:cNvSpPr>
              <a:spLocks/>
            </p:cNvSpPr>
            <p:nvPr/>
          </p:nvSpPr>
          <p:spPr bwMode="auto">
            <a:xfrm>
              <a:off x="3473451" y="4886326"/>
              <a:ext cx="792163" cy="890588"/>
            </a:xfrm>
            <a:custGeom>
              <a:avLst/>
              <a:gdLst>
                <a:gd name="T0" fmla="*/ 211 w 211"/>
                <a:gd name="T1" fmla="*/ 63 h 237"/>
                <a:gd name="T2" fmla="*/ 172 w 211"/>
                <a:gd name="T3" fmla="*/ 201 h 237"/>
                <a:gd name="T4" fmla="*/ 195 w 211"/>
                <a:gd name="T5" fmla="*/ 237 h 237"/>
                <a:gd name="T6" fmla="*/ 0 w 211"/>
                <a:gd name="T7" fmla="*/ 237 h 237"/>
                <a:gd name="T8" fmla="*/ 0 w 211"/>
                <a:gd name="T9" fmla="*/ 95 h 237"/>
                <a:gd name="T10" fmla="*/ 119 w 211"/>
                <a:gd name="T11" fmla="*/ 0 h 237"/>
                <a:gd name="T12" fmla="*/ 211 w 211"/>
                <a:gd name="T13" fmla="*/ 63 h 237"/>
              </a:gdLst>
              <a:ahLst/>
              <a:cxnLst>
                <a:cxn ang="0">
                  <a:pos x="T0" y="T1"/>
                </a:cxn>
                <a:cxn ang="0">
                  <a:pos x="T2" y="T3"/>
                </a:cxn>
                <a:cxn ang="0">
                  <a:pos x="T4" y="T5"/>
                </a:cxn>
                <a:cxn ang="0">
                  <a:pos x="T6" y="T7"/>
                </a:cxn>
                <a:cxn ang="0">
                  <a:pos x="T8" y="T9"/>
                </a:cxn>
                <a:cxn ang="0">
                  <a:pos x="T10" y="T11"/>
                </a:cxn>
                <a:cxn ang="0">
                  <a:pos x="T12" y="T13"/>
                </a:cxn>
              </a:cxnLst>
              <a:rect l="0" t="0" r="r" b="b"/>
              <a:pathLst>
                <a:path w="211" h="237">
                  <a:moveTo>
                    <a:pt x="211" y="63"/>
                  </a:moveTo>
                  <a:cubicBezTo>
                    <a:pt x="172" y="201"/>
                    <a:pt x="172" y="201"/>
                    <a:pt x="172" y="201"/>
                  </a:cubicBezTo>
                  <a:cubicBezTo>
                    <a:pt x="195" y="237"/>
                    <a:pt x="195" y="237"/>
                    <a:pt x="195" y="237"/>
                  </a:cubicBezTo>
                  <a:cubicBezTo>
                    <a:pt x="0" y="237"/>
                    <a:pt x="0" y="237"/>
                    <a:pt x="0" y="237"/>
                  </a:cubicBezTo>
                  <a:cubicBezTo>
                    <a:pt x="0" y="237"/>
                    <a:pt x="0" y="191"/>
                    <a:pt x="0" y="95"/>
                  </a:cubicBezTo>
                  <a:cubicBezTo>
                    <a:pt x="0" y="44"/>
                    <a:pt x="61" y="16"/>
                    <a:pt x="119" y="0"/>
                  </a:cubicBezTo>
                  <a:cubicBezTo>
                    <a:pt x="136" y="35"/>
                    <a:pt x="170" y="60"/>
                    <a:pt x="21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schemeClr val="tx2">
                    <a:lumMod val="50000"/>
                    <a:lumOff val="50000"/>
                  </a:schemeClr>
                </a:solidFill>
                <a:effectLst/>
                <a:uLnTx/>
                <a:uFillTx/>
                <a:ea typeface="等线" panose="02010600030101010101" pitchFamily="2" charset="-122"/>
                <a:cs typeface="Arial" panose="020B0604020202020204" pitchFamily="34" charset="0"/>
              </a:endParaRPr>
            </a:p>
          </p:txBody>
        </p:sp>
      </p:grpSp>
      <p:sp>
        <p:nvSpPr>
          <p:cNvPr id="121" name="文本框 313">
            <a:extLst>
              <a:ext uri="{FF2B5EF4-FFF2-40B4-BE49-F238E27FC236}">
                <a16:creationId xmlns:a16="http://schemas.microsoft.com/office/drawing/2014/main" id="{F26E0A69-ADF9-22E3-D86F-AF6C9AF6E8F4}"/>
              </a:ext>
            </a:extLst>
          </p:cNvPr>
          <p:cNvSpPr txBox="1"/>
          <p:nvPr/>
        </p:nvSpPr>
        <p:spPr>
          <a:xfrm>
            <a:off x="5023802" y="2841259"/>
            <a:ext cx="330905" cy="350352"/>
          </a:xfrm>
          <a:prstGeom prst="rect">
            <a:avLst/>
          </a:prstGeom>
          <a:noFill/>
        </p:spPr>
        <p:txBody>
          <a:bodyPr wrap="square" lIns="0" tIns="0" rIns="0" bIns="0" rtlCol="0">
            <a:spAutoFit/>
          </a:bodyPr>
          <a:lstStyle/>
          <a:p>
            <a:pPr marL="0" marR="0" lvl="0" indent="0" algn="l" defTabSz="914112" rtl="0" eaLnBrk="1" fontAlgn="auto" latinLnBrk="0" hangingPunct="1">
              <a:lnSpc>
                <a:spcPts val="3439"/>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schemeClr val="tx2">
                    <a:lumMod val="50000"/>
                    <a:lumOff val="50000"/>
                  </a:schemeClr>
                </a:solidFill>
                <a:effectLst/>
                <a:uLnTx/>
                <a:uFillTx/>
                <a:ea typeface="Microsoft YaHei" panose="020B0503020204020204" pitchFamily="34" charset="-122"/>
                <a:cs typeface="Arial" panose="020B0604020202020204" pitchFamily="34" charset="0"/>
              </a:rPr>
              <a:t>24H</a:t>
            </a:r>
            <a:endParaRPr kumimoji="1" lang="zh-CN" altLang="en-US" sz="800" b="0" i="0" u="none" strike="noStrike" kern="1200" cap="none" spc="0" normalizeH="0" baseline="0" noProof="0" dirty="0">
              <a:ln>
                <a:noFill/>
              </a:ln>
              <a:solidFill>
                <a:schemeClr val="tx2">
                  <a:lumMod val="50000"/>
                  <a:lumOff val="50000"/>
                </a:schemeClr>
              </a:solidFill>
              <a:effectLst/>
              <a:uLnTx/>
              <a:uFillTx/>
              <a:ea typeface="Microsoft YaHei" panose="020B0503020204020204" pitchFamily="34" charset="-122"/>
              <a:cs typeface="Arial" panose="020B0604020202020204" pitchFamily="34" charset="0"/>
            </a:endParaRPr>
          </a:p>
        </p:txBody>
      </p:sp>
      <p:sp>
        <p:nvSpPr>
          <p:cNvPr id="122" name="文本框 314">
            <a:extLst>
              <a:ext uri="{FF2B5EF4-FFF2-40B4-BE49-F238E27FC236}">
                <a16:creationId xmlns:a16="http://schemas.microsoft.com/office/drawing/2014/main" id="{B19E479B-2B45-DE89-0607-7EC239DD1CC4}"/>
              </a:ext>
            </a:extLst>
          </p:cNvPr>
          <p:cNvSpPr txBox="1"/>
          <p:nvPr/>
        </p:nvSpPr>
        <p:spPr>
          <a:xfrm>
            <a:off x="6579406" y="2322066"/>
            <a:ext cx="1188833" cy="369332"/>
          </a:xfrm>
          <a:prstGeom prst="rect">
            <a:avLst/>
          </a:prstGeom>
          <a:noFill/>
        </p:spPr>
        <p:txBody>
          <a:bodyPr wrap="square" lIns="0" tIns="0" rIns="0" bIns="0" rtlCol="0">
            <a:spAutoFit/>
          </a:bodyPr>
          <a:lstStyle/>
          <a:p>
            <a:pPr marL="171381" marR="0" lvl="0" indent="-171381" algn="l" defTabSz="91411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800" b="0" i="0" u="none" strike="noStrike" kern="0" cap="none" spc="0" normalizeH="0" baseline="0" noProof="0" dirty="0">
                <a:ln>
                  <a:noFill/>
                </a:ln>
                <a:solidFill>
                  <a:schemeClr val="tx2">
                    <a:lumMod val="50000"/>
                    <a:lumOff val="50000"/>
                  </a:schemeClr>
                </a:solidFill>
                <a:effectLst/>
                <a:uLnTx/>
                <a:uFillTx/>
                <a:ea typeface="微软雅黑"/>
                <a:cs typeface="Arial" panose="020B0604020202020204" pitchFamily="34" charset="0"/>
              </a:rPr>
              <a:t>Mutli</a:t>
            </a:r>
            <a:r>
              <a:rPr lang="en-US" altLang="zh-CN" sz="800" kern="0" dirty="0">
                <a:solidFill>
                  <a:schemeClr val="tx2">
                    <a:lumMod val="50000"/>
                    <a:lumOff val="50000"/>
                  </a:schemeClr>
                </a:solidFill>
                <a:ea typeface="微软雅黑"/>
                <a:cs typeface="Arial" panose="020B0604020202020204" pitchFamily="34" charset="0"/>
              </a:rPr>
              <a:t>. S</a:t>
            </a:r>
            <a:r>
              <a:rPr kumimoji="0" lang="en-US" altLang="zh-CN" sz="800" b="0" i="0" u="none" strike="noStrike" kern="0" cap="none" spc="0" normalizeH="0" baseline="0" noProof="0" dirty="0" err="1">
                <a:ln>
                  <a:noFill/>
                </a:ln>
                <a:solidFill>
                  <a:schemeClr val="tx2">
                    <a:lumMod val="50000"/>
                    <a:lumOff val="50000"/>
                  </a:schemeClr>
                </a:solidFill>
                <a:effectLst/>
                <a:uLnTx/>
                <a:uFillTx/>
                <a:ea typeface="微软雅黑"/>
                <a:cs typeface="Arial" panose="020B0604020202020204" pitchFamily="34" charset="0"/>
              </a:rPr>
              <a:t>ystem</a:t>
            </a:r>
            <a:endParaRPr kumimoji="0" lang="en-US" altLang="zh-CN" sz="800" b="0" i="0" u="none" strike="noStrike" kern="0" cap="none" spc="0" normalizeH="0" baseline="0" noProof="0" dirty="0">
              <a:ln>
                <a:noFill/>
              </a:ln>
              <a:solidFill>
                <a:schemeClr val="tx2">
                  <a:lumMod val="50000"/>
                  <a:lumOff val="50000"/>
                </a:schemeClr>
              </a:solidFill>
              <a:effectLst/>
              <a:uLnTx/>
              <a:uFillTx/>
              <a:ea typeface="微软雅黑"/>
              <a:cs typeface="Arial" panose="020B0604020202020204" pitchFamily="34" charset="0"/>
            </a:endParaRPr>
          </a:p>
          <a:p>
            <a:pPr marL="171381" marR="0" lvl="0" indent="-171381" algn="l" defTabSz="91411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800" kern="0" dirty="0">
                <a:solidFill>
                  <a:schemeClr val="tx2">
                    <a:lumMod val="50000"/>
                    <a:lumOff val="50000"/>
                  </a:schemeClr>
                </a:solidFill>
                <a:ea typeface="微软雅黑"/>
                <a:cs typeface="Arial" panose="020B0604020202020204" pitchFamily="34" charset="0"/>
              </a:rPr>
              <a:t>Multi. Dept.</a:t>
            </a:r>
            <a:endParaRPr kumimoji="0" lang="en-US" altLang="zh-CN" sz="800" b="0" i="0" u="none" strike="noStrike" kern="0" cap="none" spc="0" normalizeH="0" baseline="0" noProof="0" dirty="0">
              <a:ln>
                <a:noFill/>
              </a:ln>
              <a:solidFill>
                <a:schemeClr val="tx2">
                  <a:lumMod val="50000"/>
                  <a:lumOff val="50000"/>
                </a:schemeClr>
              </a:solidFill>
              <a:effectLst/>
              <a:uLnTx/>
              <a:uFillTx/>
              <a:ea typeface="微软雅黑"/>
              <a:cs typeface="Arial" panose="020B0604020202020204" pitchFamily="34" charset="0"/>
            </a:endParaRPr>
          </a:p>
          <a:p>
            <a:pPr marL="171381" marR="0" lvl="0" indent="-171381" algn="l" defTabSz="91411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800" kern="0" dirty="0">
                <a:solidFill>
                  <a:schemeClr val="tx2">
                    <a:lumMod val="50000"/>
                    <a:lumOff val="50000"/>
                  </a:schemeClr>
                </a:solidFill>
                <a:ea typeface="微软雅黑"/>
                <a:cs typeface="Arial" panose="020B0604020202020204" pitchFamily="34" charset="0"/>
              </a:rPr>
              <a:t>Isolated Data Sets</a:t>
            </a:r>
            <a:endParaRPr kumimoji="0" lang="en-US" altLang="zh-CN" sz="800" b="0" i="0" u="none" strike="noStrike" kern="0" cap="none" spc="0" normalizeH="0" baseline="0" noProof="0" dirty="0">
              <a:ln>
                <a:noFill/>
              </a:ln>
              <a:solidFill>
                <a:schemeClr val="tx2">
                  <a:lumMod val="50000"/>
                  <a:lumOff val="50000"/>
                </a:schemeClr>
              </a:solidFill>
              <a:effectLst/>
              <a:uLnTx/>
              <a:uFillTx/>
              <a:ea typeface="微软雅黑"/>
              <a:cs typeface="Arial" panose="020B0604020202020204" pitchFamily="34" charset="0"/>
            </a:endParaRPr>
          </a:p>
        </p:txBody>
      </p:sp>
      <p:grpSp>
        <p:nvGrpSpPr>
          <p:cNvPr id="123" name="组合 336">
            <a:extLst>
              <a:ext uri="{FF2B5EF4-FFF2-40B4-BE49-F238E27FC236}">
                <a16:creationId xmlns:a16="http://schemas.microsoft.com/office/drawing/2014/main" id="{EB412977-D5D2-D4CD-0CE6-B2C54795D2DD}"/>
              </a:ext>
            </a:extLst>
          </p:cNvPr>
          <p:cNvGrpSpPr/>
          <p:nvPr/>
        </p:nvGrpSpPr>
        <p:grpSpPr>
          <a:xfrm>
            <a:off x="8570620" y="2575996"/>
            <a:ext cx="750677" cy="464553"/>
            <a:chOff x="1078486" y="2853184"/>
            <a:chExt cx="907630" cy="565998"/>
          </a:xfrm>
        </p:grpSpPr>
        <p:grpSp>
          <p:nvGrpSpPr>
            <p:cNvPr id="124" name="组合 337">
              <a:extLst>
                <a:ext uri="{FF2B5EF4-FFF2-40B4-BE49-F238E27FC236}">
                  <a16:creationId xmlns:a16="http://schemas.microsoft.com/office/drawing/2014/main" id="{48495B11-F566-844B-5EBA-72F8B8247C8C}"/>
                </a:ext>
              </a:extLst>
            </p:cNvPr>
            <p:cNvGrpSpPr/>
            <p:nvPr/>
          </p:nvGrpSpPr>
          <p:grpSpPr>
            <a:xfrm>
              <a:off x="1078486" y="2853184"/>
              <a:ext cx="907630" cy="565998"/>
              <a:chOff x="4767064" y="1971674"/>
              <a:chExt cx="1228595" cy="876052"/>
            </a:xfrm>
          </p:grpSpPr>
          <p:pic>
            <p:nvPicPr>
              <p:cNvPr id="126" name="Picture 2" descr="C:\Users\c00413117\AppData\Roaming\eSpace_Desktop\UserData\c00413117\imagefiles\DBEFAA3A-9FFF-4078-9BE9-2B0184A6BFB1.png">
                <a:extLst>
                  <a:ext uri="{FF2B5EF4-FFF2-40B4-BE49-F238E27FC236}">
                    <a16:creationId xmlns:a16="http://schemas.microsoft.com/office/drawing/2014/main" id="{BE704BD3-22C5-0209-3220-F2ADA6D93B8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4765" t="7569" r="16247" b="-573"/>
              <a:stretch/>
            </p:blipFill>
            <p:spPr bwMode="auto">
              <a:xfrm>
                <a:off x="4774778" y="1971674"/>
                <a:ext cx="1220880" cy="876052"/>
              </a:xfrm>
              <a:prstGeom prst="rect">
                <a:avLst/>
              </a:prstGeom>
              <a:noFill/>
              <a:extLst>
                <a:ext uri="{909E8E84-426E-40DD-AFC4-6F175D3DCCD1}">
                  <a14:hiddenFill xmlns:a14="http://schemas.microsoft.com/office/drawing/2010/main">
                    <a:solidFill>
                      <a:srgbClr val="FFFFFF"/>
                    </a:solidFill>
                  </a14:hiddenFill>
                </a:ext>
              </a:extLst>
            </p:spPr>
          </p:pic>
          <p:sp>
            <p:nvSpPr>
              <p:cNvPr id="127" name="矩形 344">
                <a:extLst>
                  <a:ext uri="{FF2B5EF4-FFF2-40B4-BE49-F238E27FC236}">
                    <a16:creationId xmlns:a16="http://schemas.microsoft.com/office/drawing/2014/main" id="{A270FAAC-C3F8-77ED-CDD1-4DC158E94962}"/>
                  </a:ext>
                </a:extLst>
              </p:cNvPr>
              <p:cNvSpPr/>
              <p:nvPr/>
            </p:nvSpPr>
            <p:spPr>
              <a:xfrm>
                <a:off x="4767064" y="1971677"/>
                <a:ext cx="1228595" cy="865417"/>
              </a:xfrm>
              <a:prstGeom prst="rect">
                <a:avLst/>
              </a:prstGeom>
              <a:solidFill>
                <a:srgbClr val="DDDDDD">
                  <a:lumMod val="50000"/>
                  <a:alpha val="50000"/>
                </a:srgbClr>
              </a:solidFill>
              <a:ln w="3175" cap="flat" cmpd="sng" algn="ctr">
                <a:solidFill>
                  <a:srgbClr val="1D1D1A">
                    <a:lumMod val="75000"/>
                    <a:lumOff val="25000"/>
                  </a:srgbClr>
                </a:solidFill>
                <a:prstDash val="solid"/>
                <a:round/>
                <a:headEnd type="none" w="med" len="med"/>
                <a:tailEnd type="none" w="med" len="med"/>
              </a:ln>
              <a:effectLst/>
              <a:scene3d>
                <a:camera prst="orthographicFront"/>
                <a:lightRig rig="flat" dir="t"/>
              </a:scene3d>
            </p:spPr>
            <p:txBody>
              <a:bodyPr lIns="112878" tIns="56442" rIns="112878" bIns="56442" anchor="ctr"/>
              <a:lstStyle/>
              <a:p>
                <a:pPr marL="0" marR="0" lvl="0" indent="-395145" algn="ctr" defTabSz="1103410" rtl="0" eaLnBrk="1" fontAlgn="auto" latinLnBrk="0" hangingPunct="1">
                  <a:lnSpc>
                    <a:spcPts val="6149"/>
                  </a:lnSpc>
                  <a:spcBef>
                    <a:spcPts val="0"/>
                  </a:spcBef>
                  <a:spcAft>
                    <a:spcPts val="0"/>
                  </a:spcAft>
                  <a:buClr>
                    <a:srgbClr val="CC9900"/>
                  </a:buClr>
                  <a:buSzTx/>
                  <a:buFont typeface="Arial" pitchFamily="34" charset="0"/>
                  <a:buChar char="•"/>
                  <a:tabLst/>
                  <a:defRPr/>
                </a:pPr>
                <a:endParaRPr kumimoji="0" lang="zh-CN" altLang="en-US" sz="2138" b="0" i="0" u="none" strike="noStrike" kern="0" cap="none" spc="0" normalizeH="0" baseline="0" noProof="0" dirty="0">
                  <a:ln>
                    <a:noFill/>
                  </a:ln>
                  <a:solidFill>
                    <a:schemeClr val="tx2">
                      <a:lumMod val="50000"/>
                      <a:lumOff val="50000"/>
                    </a:schemeClr>
                  </a:solidFill>
                  <a:effectLst/>
                  <a:uLnTx/>
                  <a:uFillTx/>
                  <a:ea typeface="Arial Unicode MS" panose="020B0604020202020204" pitchFamily="34" charset="-122"/>
                  <a:cs typeface="Arial" panose="020B0604020202020204" pitchFamily="34" charset="0"/>
                  <a:sym typeface="Arial" pitchFamily="34" charset="0"/>
                </a:endParaRPr>
              </a:p>
            </p:txBody>
          </p:sp>
        </p:grpSp>
        <p:sp>
          <p:nvSpPr>
            <p:cNvPr id="125" name="iconfont-11253-5321796">
              <a:extLst>
                <a:ext uri="{FF2B5EF4-FFF2-40B4-BE49-F238E27FC236}">
                  <a16:creationId xmlns:a16="http://schemas.microsoft.com/office/drawing/2014/main" id="{D2E8A54A-F495-F0B4-70CF-1E902DCD42BB}"/>
                </a:ext>
              </a:extLst>
            </p:cNvPr>
            <p:cNvSpPr>
              <a:spLocks noChangeAspect="1"/>
            </p:cNvSpPr>
            <p:nvPr/>
          </p:nvSpPr>
          <p:spPr bwMode="auto">
            <a:xfrm>
              <a:off x="1365307" y="2962508"/>
              <a:ext cx="335745" cy="373168"/>
            </a:xfrm>
            <a:custGeom>
              <a:avLst/>
              <a:gdLst>
                <a:gd name="T0" fmla="*/ 1480 w 9629"/>
                <a:gd name="T1" fmla="*/ 5185 h 10000"/>
                <a:gd name="T2" fmla="*/ 740 w 9629"/>
                <a:gd name="T3" fmla="*/ 5925 h 10000"/>
                <a:gd name="T4" fmla="*/ 0 w 9629"/>
                <a:gd name="T5" fmla="*/ 5185 h 10000"/>
                <a:gd name="T6" fmla="*/ 740 w 9629"/>
                <a:gd name="T7" fmla="*/ 4445 h 10000"/>
                <a:gd name="T8" fmla="*/ 2586 w 9629"/>
                <a:gd name="T9" fmla="*/ 1650 h 10000"/>
                <a:gd name="T10" fmla="*/ 2586 w 9629"/>
                <a:gd name="T11" fmla="*/ 2958 h 10000"/>
                <a:gd name="T12" fmla="*/ 1279 w 9629"/>
                <a:gd name="T13" fmla="*/ 2959 h 10000"/>
                <a:gd name="T14" fmla="*/ 1279 w 9629"/>
                <a:gd name="T15" fmla="*/ 1651 h 10000"/>
                <a:gd name="T16" fmla="*/ 2586 w 9629"/>
                <a:gd name="T17" fmla="*/ 1650 h 10000"/>
                <a:gd name="T18" fmla="*/ 2673 w 9629"/>
                <a:gd name="T19" fmla="*/ 8069 h 10000"/>
                <a:gd name="T20" fmla="*/ 1933 w 9629"/>
                <a:gd name="T21" fmla="*/ 8809 h 10000"/>
                <a:gd name="T22" fmla="*/ 1191 w 9629"/>
                <a:gd name="T23" fmla="*/ 8067 h 10000"/>
                <a:gd name="T24" fmla="*/ 1931 w 9629"/>
                <a:gd name="T25" fmla="*/ 7328 h 10000"/>
                <a:gd name="T26" fmla="*/ 5603 w 9629"/>
                <a:gd name="T27" fmla="*/ 324 h 10000"/>
                <a:gd name="T28" fmla="*/ 5603 w 9629"/>
                <a:gd name="T29" fmla="*/ 1899 h 10000"/>
                <a:gd name="T30" fmla="*/ 4028 w 9629"/>
                <a:gd name="T31" fmla="*/ 1899 h 10000"/>
                <a:gd name="T32" fmla="*/ 4028 w 9629"/>
                <a:gd name="T33" fmla="*/ 324 h 10000"/>
                <a:gd name="T34" fmla="*/ 5603 w 9629"/>
                <a:gd name="T35" fmla="*/ 324 h 10000"/>
                <a:gd name="T36" fmla="*/ 5554 w 9629"/>
                <a:gd name="T37" fmla="*/ 9260 h 10000"/>
                <a:gd name="T38" fmla="*/ 4814 w 9629"/>
                <a:gd name="T39" fmla="*/ 10000 h 10000"/>
                <a:gd name="T40" fmla="*/ 4074 w 9629"/>
                <a:gd name="T41" fmla="*/ 9260 h 10000"/>
                <a:gd name="T42" fmla="*/ 4814 w 9629"/>
                <a:gd name="T43" fmla="*/ 8520 h 10000"/>
                <a:gd name="T44" fmla="*/ 8993 w 9629"/>
                <a:gd name="T45" fmla="*/ 2305 h 10000"/>
                <a:gd name="T46" fmla="*/ 7696 w 9629"/>
                <a:gd name="T47" fmla="*/ 3600 h 10000"/>
                <a:gd name="T48" fmla="*/ 6401 w 9629"/>
                <a:gd name="T49" fmla="*/ 2305 h 10000"/>
                <a:gd name="T50" fmla="*/ 7696 w 9629"/>
                <a:gd name="T51" fmla="*/ 1009 h 10000"/>
                <a:gd name="T52" fmla="*/ 8993 w 9629"/>
                <a:gd name="T53" fmla="*/ 2305 h 10000"/>
                <a:gd name="T54" fmla="*/ 8216 w 9629"/>
                <a:gd name="T55" fmla="*/ 8590 h 10000"/>
                <a:gd name="T56" fmla="*/ 7171 w 9629"/>
                <a:gd name="T57" fmla="*/ 8594 h 10000"/>
                <a:gd name="T58" fmla="*/ 7171 w 9629"/>
                <a:gd name="T59" fmla="*/ 7546 h 10000"/>
                <a:gd name="T60" fmla="*/ 8219 w 9629"/>
                <a:gd name="T61" fmla="*/ 7546 h 10000"/>
                <a:gd name="T62" fmla="*/ 9413 w 9629"/>
                <a:gd name="T63" fmla="*/ 4661 h 10000"/>
                <a:gd name="T64" fmla="*/ 9413 w 9629"/>
                <a:gd name="T65" fmla="*/ 5709 h 10000"/>
                <a:gd name="T66" fmla="*/ 8366 w 9629"/>
                <a:gd name="T67" fmla="*/ 5709 h 10000"/>
                <a:gd name="T68" fmla="*/ 8366 w 9629"/>
                <a:gd name="T69" fmla="*/ 4661 h 10000"/>
                <a:gd name="T70" fmla="*/ 9413 w 9629"/>
                <a:gd name="T71" fmla="*/ 4661 h 1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629" h="10000">
                  <a:moveTo>
                    <a:pt x="1264" y="4661"/>
                  </a:moveTo>
                  <a:cubicBezTo>
                    <a:pt x="1409" y="4806"/>
                    <a:pt x="1480" y="4980"/>
                    <a:pt x="1480" y="5185"/>
                  </a:cubicBezTo>
                  <a:cubicBezTo>
                    <a:pt x="1480" y="5390"/>
                    <a:pt x="1408" y="5563"/>
                    <a:pt x="1264" y="5709"/>
                  </a:cubicBezTo>
                  <a:cubicBezTo>
                    <a:pt x="1120" y="5855"/>
                    <a:pt x="945" y="5925"/>
                    <a:pt x="740" y="5925"/>
                  </a:cubicBezTo>
                  <a:cubicBezTo>
                    <a:pt x="535" y="5925"/>
                    <a:pt x="363" y="5853"/>
                    <a:pt x="216" y="5709"/>
                  </a:cubicBezTo>
                  <a:cubicBezTo>
                    <a:pt x="70" y="5565"/>
                    <a:pt x="0" y="5390"/>
                    <a:pt x="0" y="5185"/>
                  </a:cubicBezTo>
                  <a:cubicBezTo>
                    <a:pt x="0" y="4980"/>
                    <a:pt x="73" y="4808"/>
                    <a:pt x="216" y="4661"/>
                  </a:cubicBezTo>
                  <a:cubicBezTo>
                    <a:pt x="361" y="4516"/>
                    <a:pt x="535" y="4445"/>
                    <a:pt x="740" y="4445"/>
                  </a:cubicBezTo>
                  <a:cubicBezTo>
                    <a:pt x="945" y="4445"/>
                    <a:pt x="1119" y="4518"/>
                    <a:pt x="1264" y="4661"/>
                  </a:cubicBezTo>
                  <a:close/>
                  <a:moveTo>
                    <a:pt x="2586" y="1650"/>
                  </a:moveTo>
                  <a:cubicBezTo>
                    <a:pt x="2768" y="1831"/>
                    <a:pt x="2859" y="2050"/>
                    <a:pt x="2859" y="2304"/>
                  </a:cubicBezTo>
                  <a:cubicBezTo>
                    <a:pt x="2859" y="2558"/>
                    <a:pt x="2768" y="2775"/>
                    <a:pt x="2586" y="2958"/>
                  </a:cubicBezTo>
                  <a:cubicBezTo>
                    <a:pt x="2405" y="3140"/>
                    <a:pt x="2186" y="3231"/>
                    <a:pt x="1932" y="3231"/>
                  </a:cubicBezTo>
                  <a:cubicBezTo>
                    <a:pt x="1679" y="3231"/>
                    <a:pt x="1461" y="3141"/>
                    <a:pt x="1279" y="2959"/>
                  </a:cubicBezTo>
                  <a:cubicBezTo>
                    <a:pt x="1096" y="2776"/>
                    <a:pt x="1006" y="2559"/>
                    <a:pt x="1006" y="2305"/>
                  </a:cubicBezTo>
                  <a:cubicBezTo>
                    <a:pt x="1006" y="2051"/>
                    <a:pt x="1096" y="1834"/>
                    <a:pt x="1279" y="1651"/>
                  </a:cubicBezTo>
                  <a:cubicBezTo>
                    <a:pt x="1461" y="1469"/>
                    <a:pt x="1679" y="1379"/>
                    <a:pt x="1932" y="1379"/>
                  </a:cubicBezTo>
                  <a:cubicBezTo>
                    <a:pt x="2186" y="1379"/>
                    <a:pt x="2404" y="1469"/>
                    <a:pt x="2586" y="1650"/>
                  </a:cubicBezTo>
                  <a:close/>
                  <a:moveTo>
                    <a:pt x="2456" y="7545"/>
                  </a:moveTo>
                  <a:cubicBezTo>
                    <a:pt x="2601" y="7690"/>
                    <a:pt x="2673" y="7864"/>
                    <a:pt x="2673" y="8069"/>
                  </a:cubicBezTo>
                  <a:cubicBezTo>
                    <a:pt x="2673" y="8274"/>
                    <a:pt x="2600" y="8446"/>
                    <a:pt x="2456" y="8593"/>
                  </a:cubicBezTo>
                  <a:cubicBezTo>
                    <a:pt x="2311" y="8738"/>
                    <a:pt x="2138" y="8809"/>
                    <a:pt x="1933" y="8809"/>
                  </a:cubicBezTo>
                  <a:cubicBezTo>
                    <a:pt x="1731" y="8809"/>
                    <a:pt x="1559" y="8735"/>
                    <a:pt x="1411" y="8589"/>
                  </a:cubicBezTo>
                  <a:cubicBezTo>
                    <a:pt x="1265" y="8442"/>
                    <a:pt x="1191" y="8269"/>
                    <a:pt x="1191" y="8067"/>
                  </a:cubicBezTo>
                  <a:cubicBezTo>
                    <a:pt x="1191" y="7862"/>
                    <a:pt x="1264" y="7690"/>
                    <a:pt x="1408" y="7544"/>
                  </a:cubicBezTo>
                  <a:cubicBezTo>
                    <a:pt x="1553" y="7399"/>
                    <a:pt x="1726" y="7328"/>
                    <a:pt x="1931" y="7328"/>
                  </a:cubicBezTo>
                  <a:cubicBezTo>
                    <a:pt x="2136" y="7328"/>
                    <a:pt x="2311" y="7400"/>
                    <a:pt x="2456" y="7545"/>
                  </a:cubicBezTo>
                  <a:close/>
                  <a:moveTo>
                    <a:pt x="5603" y="324"/>
                  </a:moveTo>
                  <a:cubicBezTo>
                    <a:pt x="5818" y="540"/>
                    <a:pt x="5926" y="801"/>
                    <a:pt x="5926" y="1111"/>
                  </a:cubicBezTo>
                  <a:cubicBezTo>
                    <a:pt x="5926" y="1421"/>
                    <a:pt x="5817" y="1681"/>
                    <a:pt x="5603" y="1899"/>
                  </a:cubicBezTo>
                  <a:cubicBezTo>
                    <a:pt x="5386" y="2115"/>
                    <a:pt x="5125" y="2222"/>
                    <a:pt x="4815" y="2222"/>
                  </a:cubicBezTo>
                  <a:cubicBezTo>
                    <a:pt x="4505" y="2222"/>
                    <a:pt x="4245" y="2114"/>
                    <a:pt x="4028" y="1899"/>
                  </a:cubicBezTo>
                  <a:cubicBezTo>
                    <a:pt x="3811" y="1684"/>
                    <a:pt x="3704" y="1421"/>
                    <a:pt x="3704" y="1111"/>
                  </a:cubicBezTo>
                  <a:cubicBezTo>
                    <a:pt x="3704" y="801"/>
                    <a:pt x="3813" y="541"/>
                    <a:pt x="4028" y="324"/>
                  </a:cubicBezTo>
                  <a:cubicBezTo>
                    <a:pt x="4243" y="109"/>
                    <a:pt x="4505" y="0"/>
                    <a:pt x="4815" y="0"/>
                  </a:cubicBezTo>
                  <a:cubicBezTo>
                    <a:pt x="5124" y="0"/>
                    <a:pt x="5385" y="109"/>
                    <a:pt x="5603" y="324"/>
                  </a:cubicBezTo>
                  <a:close/>
                  <a:moveTo>
                    <a:pt x="5337" y="8736"/>
                  </a:moveTo>
                  <a:cubicBezTo>
                    <a:pt x="5483" y="8881"/>
                    <a:pt x="5554" y="9055"/>
                    <a:pt x="5554" y="9260"/>
                  </a:cubicBezTo>
                  <a:cubicBezTo>
                    <a:pt x="5554" y="9465"/>
                    <a:pt x="5481" y="9638"/>
                    <a:pt x="5337" y="9784"/>
                  </a:cubicBezTo>
                  <a:cubicBezTo>
                    <a:pt x="5192" y="9929"/>
                    <a:pt x="5019" y="10000"/>
                    <a:pt x="4814" y="10000"/>
                  </a:cubicBezTo>
                  <a:cubicBezTo>
                    <a:pt x="4609" y="10000"/>
                    <a:pt x="4436" y="9928"/>
                    <a:pt x="4290" y="9784"/>
                  </a:cubicBezTo>
                  <a:cubicBezTo>
                    <a:pt x="4144" y="9639"/>
                    <a:pt x="4074" y="9465"/>
                    <a:pt x="4074" y="9260"/>
                  </a:cubicBezTo>
                  <a:cubicBezTo>
                    <a:pt x="4074" y="9055"/>
                    <a:pt x="4146" y="8882"/>
                    <a:pt x="4290" y="8736"/>
                  </a:cubicBezTo>
                  <a:cubicBezTo>
                    <a:pt x="4435" y="8591"/>
                    <a:pt x="4609" y="8520"/>
                    <a:pt x="4814" y="8520"/>
                  </a:cubicBezTo>
                  <a:cubicBezTo>
                    <a:pt x="5019" y="8520"/>
                    <a:pt x="5192" y="8593"/>
                    <a:pt x="5337" y="8736"/>
                  </a:cubicBezTo>
                  <a:close/>
                  <a:moveTo>
                    <a:pt x="8993" y="2305"/>
                  </a:moveTo>
                  <a:cubicBezTo>
                    <a:pt x="8993" y="2664"/>
                    <a:pt x="8865" y="2970"/>
                    <a:pt x="8610" y="3222"/>
                  </a:cubicBezTo>
                  <a:cubicBezTo>
                    <a:pt x="8356" y="3475"/>
                    <a:pt x="8050" y="3600"/>
                    <a:pt x="7696" y="3600"/>
                  </a:cubicBezTo>
                  <a:cubicBezTo>
                    <a:pt x="7337" y="3600"/>
                    <a:pt x="7031" y="3474"/>
                    <a:pt x="6779" y="3222"/>
                  </a:cubicBezTo>
                  <a:cubicBezTo>
                    <a:pt x="6526" y="2970"/>
                    <a:pt x="6401" y="2664"/>
                    <a:pt x="6401" y="2305"/>
                  </a:cubicBezTo>
                  <a:cubicBezTo>
                    <a:pt x="6401" y="1950"/>
                    <a:pt x="6527" y="1645"/>
                    <a:pt x="6779" y="1391"/>
                  </a:cubicBezTo>
                  <a:cubicBezTo>
                    <a:pt x="7031" y="1137"/>
                    <a:pt x="7338" y="1009"/>
                    <a:pt x="7696" y="1009"/>
                  </a:cubicBezTo>
                  <a:cubicBezTo>
                    <a:pt x="8051" y="1009"/>
                    <a:pt x="8356" y="1136"/>
                    <a:pt x="8610" y="1391"/>
                  </a:cubicBezTo>
                  <a:cubicBezTo>
                    <a:pt x="8865" y="1644"/>
                    <a:pt x="8993" y="1949"/>
                    <a:pt x="8993" y="2305"/>
                  </a:cubicBezTo>
                  <a:close/>
                  <a:moveTo>
                    <a:pt x="8436" y="8069"/>
                  </a:moveTo>
                  <a:cubicBezTo>
                    <a:pt x="8436" y="8270"/>
                    <a:pt x="8363" y="8443"/>
                    <a:pt x="8216" y="8590"/>
                  </a:cubicBezTo>
                  <a:cubicBezTo>
                    <a:pt x="8070" y="8736"/>
                    <a:pt x="7896" y="8810"/>
                    <a:pt x="7695" y="8810"/>
                  </a:cubicBezTo>
                  <a:cubicBezTo>
                    <a:pt x="7490" y="8810"/>
                    <a:pt x="7317" y="8738"/>
                    <a:pt x="7171" y="8594"/>
                  </a:cubicBezTo>
                  <a:cubicBezTo>
                    <a:pt x="7026" y="8449"/>
                    <a:pt x="6955" y="8275"/>
                    <a:pt x="6955" y="8070"/>
                  </a:cubicBezTo>
                  <a:cubicBezTo>
                    <a:pt x="6955" y="7865"/>
                    <a:pt x="7027" y="7693"/>
                    <a:pt x="7171" y="7546"/>
                  </a:cubicBezTo>
                  <a:cubicBezTo>
                    <a:pt x="7316" y="7401"/>
                    <a:pt x="7490" y="7330"/>
                    <a:pt x="7695" y="7330"/>
                  </a:cubicBezTo>
                  <a:cubicBezTo>
                    <a:pt x="7900" y="7330"/>
                    <a:pt x="8072" y="7403"/>
                    <a:pt x="8219" y="7546"/>
                  </a:cubicBezTo>
                  <a:cubicBezTo>
                    <a:pt x="8364" y="7690"/>
                    <a:pt x="8436" y="7864"/>
                    <a:pt x="8436" y="8069"/>
                  </a:cubicBezTo>
                  <a:close/>
                  <a:moveTo>
                    <a:pt x="9413" y="4661"/>
                  </a:moveTo>
                  <a:cubicBezTo>
                    <a:pt x="9558" y="4806"/>
                    <a:pt x="9629" y="4980"/>
                    <a:pt x="9629" y="5185"/>
                  </a:cubicBezTo>
                  <a:cubicBezTo>
                    <a:pt x="9629" y="5390"/>
                    <a:pt x="9556" y="5563"/>
                    <a:pt x="9413" y="5709"/>
                  </a:cubicBezTo>
                  <a:cubicBezTo>
                    <a:pt x="9269" y="5855"/>
                    <a:pt x="9094" y="5925"/>
                    <a:pt x="8890" y="5925"/>
                  </a:cubicBezTo>
                  <a:cubicBezTo>
                    <a:pt x="8686" y="5925"/>
                    <a:pt x="8513" y="5853"/>
                    <a:pt x="8366" y="5709"/>
                  </a:cubicBezTo>
                  <a:cubicBezTo>
                    <a:pt x="8221" y="5564"/>
                    <a:pt x="8150" y="5390"/>
                    <a:pt x="8150" y="5185"/>
                  </a:cubicBezTo>
                  <a:cubicBezTo>
                    <a:pt x="8150" y="4980"/>
                    <a:pt x="8223" y="4808"/>
                    <a:pt x="8366" y="4661"/>
                  </a:cubicBezTo>
                  <a:cubicBezTo>
                    <a:pt x="8511" y="4516"/>
                    <a:pt x="8685" y="4445"/>
                    <a:pt x="8890" y="4445"/>
                  </a:cubicBezTo>
                  <a:cubicBezTo>
                    <a:pt x="9093" y="4445"/>
                    <a:pt x="9269" y="4518"/>
                    <a:pt x="9413" y="4661"/>
                  </a:cubicBezTo>
                  <a:close/>
                </a:path>
              </a:pathLst>
            </a:custGeom>
            <a:solidFill>
              <a:srgbClr val="C00000"/>
            </a:solidFill>
            <a:ln>
              <a:noFill/>
            </a:ln>
          </p:spPr>
          <p:txBody>
            <a:bodyPr/>
            <a:lstStyle/>
            <a:p>
              <a:pPr marL="0" marR="0" lvl="0" indent="0" algn="l" defTabSz="1505563" rtl="0" eaLnBrk="1" fontAlgn="auto" latinLnBrk="0" hangingPunct="1">
                <a:lnSpc>
                  <a:spcPct val="100000"/>
                </a:lnSpc>
                <a:spcBef>
                  <a:spcPts val="0"/>
                </a:spcBef>
                <a:spcAft>
                  <a:spcPts val="0"/>
                </a:spcAft>
                <a:buClrTx/>
                <a:buSzTx/>
                <a:buFontTx/>
                <a:buNone/>
                <a:tabLst/>
                <a:defRPr/>
              </a:pPr>
              <a:endParaRPr kumimoji="0" lang="zh-CN" altLang="en-US" sz="2967" b="0" i="0" u="none" strike="noStrike" kern="0" cap="none" spc="0" normalizeH="0" baseline="0" noProof="0" dirty="0">
                <a:ln>
                  <a:noFill/>
                </a:ln>
                <a:solidFill>
                  <a:schemeClr val="tx2">
                    <a:lumMod val="50000"/>
                    <a:lumOff val="50000"/>
                  </a:schemeClr>
                </a:solidFill>
                <a:effectLst/>
                <a:uLnTx/>
                <a:uFillTx/>
                <a:ea typeface="Arial Unicode MS" panose="020B0604020202020204" pitchFamily="34" charset="-122"/>
                <a:cs typeface="Arial" panose="020B0604020202020204" pitchFamily="34" charset="0"/>
              </a:endParaRPr>
            </a:p>
          </p:txBody>
        </p:sp>
      </p:grpSp>
      <p:sp>
        <p:nvSpPr>
          <p:cNvPr id="128" name="文本框 45">
            <a:extLst>
              <a:ext uri="{FF2B5EF4-FFF2-40B4-BE49-F238E27FC236}">
                <a16:creationId xmlns:a16="http://schemas.microsoft.com/office/drawing/2014/main" id="{FEF957D3-A532-ECB4-2437-9B5563BD9A73}"/>
              </a:ext>
            </a:extLst>
          </p:cNvPr>
          <p:cNvSpPr txBox="1"/>
          <p:nvPr/>
        </p:nvSpPr>
        <p:spPr>
          <a:xfrm>
            <a:off x="9469773" y="3539721"/>
            <a:ext cx="2307777" cy="646331"/>
          </a:xfrm>
          <a:prstGeom prst="rect">
            <a:avLst/>
          </a:prstGeom>
          <a:noFill/>
        </p:spPr>
        <p:txBody>
          <a:bodyPr wrap="square" rtlCol="0">
            <a:spAutoFit/>
          </a:bodyPr>
          <a:lstStyle>
            <a:defPPr>
              <a:defRPr lang="en-US"/>
            </a:defPPr>
            <a:lvl1pPr marL="285750" indent="-285750" algn="ctr" defTabSz="1219170">
              <a:buFont typeface="Arial" panose="020B0604020202020204" pitchFamily="34" charset="0"/>
              <a:buChar char="•"/>
              <a:defRPr kumimoji="1" sz="1000" b="1" spc="51">
                <a:solidFill>
                  <a:schemeClr val="tx2"/>
                </a:solidFill>
                <a:latin typeface="微软雅黑" panose="020B0503020204020204" pitchFamily="34" charset="-122"/>
                <a:cs typeface="Arial" panose="020B0604020202020204" pitchFamily="34" charset="0"/>
              </a:defRPr>
            </a:lvl1pPr>
          </a:lstStyle>
          <a:p>
            <a:pPr marL="0" marR="0" lvl="0" indent="0" algn="l" defTabSz="2008803" rtl="0" eaLnBrk="1" fontAlgn="auto" latinLnBrk="0" hangingPunct="1">
              <a:lnSpc>
                <a:spcPct val="100000"/>
              </a:lnSpc>
              <a:spcBef>
                <a:spcPts val="0"/>
              </a:spcBef>
              <a:spcAft>
                <a:spcPts val="0"/>
              </a:spcAft>
              <a:buClrTx/>
              <a:buSzTx/>
              <a:buNone/>
              <a:tabLst/>
              <a:defRPr/>
            </a:pPr>
            <a:r>
              <a:rPr kumimoji="1" lang="en-US" altLang="zh-CN" sz="1200" b="1" i="0" u="none" strike="noStrike" kern="1200" cap="none" spc="84" normalizeH="0" baseline="0" noProof="0" dirty="0">
                <a:ln>
                  <a:noFill/>
                </a:ln>
                <a:solidFill>
                  <a:srgbClr val="FFC000"/>
                </a:solidFill>
                <a:effectLst/>
                <a:uLnTx/>
                <a:uFillTx/>
                <a:latin typeface="+mn-lt"/>
                <a:ea typeface="微软雅黑" panose="020B0503020204020204" pitchFamily="34" charset="-122"/>
                <a:sym typeface="+mn-lt"/>
              </a:rPr>
              <a:t>90</a:t>
            </a:r>
            <a:r>
              <a:rPr kumimoji="1" lang="en-US" altLang="zh-CN" sz="1200" b="0" i="0" u="none" strike="noStrike" kern="1200" cap="none" spc="84" normalizeH="0" baseline="0" noProof="0" dirty="0">
                <a:ln>
                  <a:noFill/>
                </a:ln>
                <a:solidFill>
                  <a:srgbClr val="FFC000"/>
                </a:solidFill>
                <a:effectLst/>
                <a:uLnTx/>
                <a:uFillTx/>
                <a:latin typeface="+mn-lt"/>
                <a:ea typeface="微软雅黑" panose="020B0503020204020204" pitchFamily="34" charset="-122"/>
                <a:sym typeface="+mn-lt"/>
              </a:rPr>
              <a:t>%</a:t>
            </a:r>
            <a:r>
              <a:rPr kumimoji="1" lang="en-US" altLang="zh-CN" sz="1200" b="0" i="0" u="none" strike="noStrike" kern="1200" cap="none" spc="84" normalizeH="0" baseline="0" noProof="0" dirty="0">
                <a:ln>
                  <a:noFill/>
                </a:ln>
                <a:solidFill>
                  <a:schemeClr val="tx2">
                    <a:lumMod val="50000"/>
                    <a:lumOff val="50000"/>
                  </a:schemeClr>
                </a:solidFill>
                <a:effectLst/>
                <a:uLnTx/>
                <a:uFillTx/>
                <a:latin typeface="+mn-lt"/>
                <a:ea typeface="微软雅黑" panose="020B0503020204020204" pitchFamily="34" charset="-122"/>
                <a:sym typeface="+mn-lt"/>
              </a:rPr>
              <a:t> quality incidents identified through user complaints</a:t>
            </a:r>
          </a:p>
        </p:txBody>
      </p:sp>
      <p:sp>
        <p:nvSpPr>
          <p:cNvPr id="129" name="矩形 2">
            <a:extLst>
              <a:ext uri="{FF2B5EF4-FFF2-40B4-BE49-F238E27FC236}">
                <a16:creationId xmlns:a16="http://schemas.microsoft.com/office/drawing/2014/main" id="{1E482A2A-C49F-937E-7A28-063DBA53C18D}"/>
              </a:ext>
            </a:extLst>
          </p:cNvPr>
          <p:cNvSpPr/>
          <p:nvPr/>
        </p:nvSpPr>
        <p:spPr>
          <a:xfrm>
            <a:off x="6837953" y="2877502"/>
            <a:ext cx="1107120" cy="507831"/>
          </a:xfrm>
          <a:prstGeom prst="rect">
            <a:avLst/>
          </a:prstGeom>
        </p:spPr>
        <p:txBody>
          <a:bodyPr wrap="square">
            <a:spAutoFit/>
          </a:bodyPr>
          <a:lstStyle/>
          <a:p>
            <a:pPr marL="0" marR="0" lvl="0" indent="0" algn="l" defTabSz="914112" rtl="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schemeClr val="tx2">
                    <a:lumMod val="50000"/>
                    <a:lumOff val="50000"/>
                  </a:schemeClr>
                </a:solidFill>
                <a:effectLst/>
                <a:uLnTx/>
                <a:uFillTx/>
                <a:ea typeface="微软雅黑"/>
                <a:cs typeface="Arial" panose="020B0604020202020204" pitchFamily="34" charset="0"/>
              </a:rPr>
              <a:t>Manual Diagnostics &amp; Fixing</a:t>
            </a:r>
            <a:endParaRPr kumimoji="0" lang="zh-CN" altLang="en-US" sz="900" b="0" i="0" u="none" strike="noStrike" kern="0" cap="none" spc="0" normalizeH="0" baseline="0" noProof="0" dirty="0">
              <a:ln>
                <a:noFill/>
              </a:ln>
              <a:solidFill>
                <a:schemeClr val="tx2">
                  <a:lumMod val="50000"/>
                  <a:lumOff val="50000"/>
                </a:schemeClr>
              </a:solidFill>
              <a:effectLst/>
              <a:uLnTx/>
              <a:uFillTx/>
              <a:ea typeface="微软雅黑"/>
              <a:cs typeface="Arial" panose="020B0604020202020204" pitchFamily="34" charset="0"/>
            </a:endParaRPr>
          </a:p>
        </p:txBody>
      </p:sp>
      <p:pic>
        <p:nvPicPr>
          <p:cNvPr id="130" name="图片 129" descr="组 2513 拷贝">
            <a:extLst>
              <a:ext uri="{FF2B5EF4-FFF2-40B4-BE49-F238E27FC236}">
                <a16:creationId xmlns:a16="http://schemas.microsoft.com/office/drawing/2014/main" id="{DA60911C-B2DD-A0A6-305F-D3625FC73EAA}"/>
              </a:ext>
            </a:extLst>
          </p:cNvPr>
          <p:cNvPicPr>
            <a:picLocks noChangeAspect="1"/>
          </p:cNvPicPr>
          <p:nvPr/>
        </p:nvPicPr>
        <p:blipFill>
          <a:blip r:embed="rId7"/>
          <a:stretch>
            <a:fillRect/>
          </a:stretch>
        </p:blipFill>
        <p:spPr>
          <a:xfrm rot="5400000" flipH="1">
            <a:off x="6991222" y="2588881"/>
            <a:ext cx="176193" cy="563952"/>
          </a:xfrm>
          <a:prstGeom prst="rect">
            <a:avLst/>
          </a:prstGeom>
        </p:spPr>
      </p:pic>
      <p:sp>
        <p:nvSpPr>
          <p:cNvPr id="131" name="文本框 45">
            <a:extLst>
              <a:ext uri="{FF2B5EF4-FFF2-40B4-BE49-F238E27FC236}">
                <a16:creationId xmlns:a16="http://schemas.microsoft.com/office/drawing/2014/main" id="{1951F3DE-A5EA-5236-B367-1A395C08626F}"/>
              </a:ext>
            </a:extLst>
          </p:cNvPr>
          <p:cNvSpPr txBox="1"/>
          <p:nvPr/>
        </p:nvSpPr>
        <p:spPr>
          <a:xfrm>
            <a:off x="9469773" y="2600504"/>
            <a:ext cx="2159819" cy="461665"/>
          </a:xfrm>
          <a:prstGeom prst="rect">
            <a:avLst/>
          </a:prstGeom>
          <a:noFill/>
        </p:spPr>
        <p:txBody>
          <a:bodyPr wrap="square" rtlCol="0">
            <a:spAutoFit/>
          </a:bodyPr>
          <a:lstStyle>
            <a:defPPr>
              <a:defRPr lang="en-US"/>
            </a:defPPr>
            <a:lvl1pPr marL="285750" indent="-285750" algn="ctr" defTabSz="1219170">
              <a:buFont typeface="Arial" panose="020B0604020202020204" pitchFamily="34" charset="0"/>
              <a:buChar char="•"/>
              <a:defRPr kumimoji="1" sz="1000" b="1" spc="51">
                <a:solidFill>
                  <a:schemeClr val="tx2"/>
                </a:solidFill>
                <a:latin typeface="微软雅黑" panose="020B0503020204020204" pitchFamily="34" charset="-122"/>
                <a:cs typeface="Arial" panose="020B0604020202020204" pitchFamily="34" charset="0"/>
              </a:defRPr>
            </a:lvl1pPr>
          </a:lstStyle>
          <a:p>
            <a:pPr marL="0" marR="0" lvl="0" indent="0" algn="l" defTabSz="2008803"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sz="1200" b="0" spc="84" dirty="0">
                <a:solidFill>
                  <a:schemeClr val="tx2">
                    <a:lumMod val="50000"/>
                    <a:lumOff val="50000"/>
                  </a:schemeClr>
                </a:solidFill>
                <a:latin typeface="+mn-lt"/>
                <a:ea typeface="微软雅黑" panose="020B0503020204020204" pitchFamily="34" charset="-122"/>
                <a:sym typeface="+mn-lt"/>
              </a:rPr>
              <a:t>Un-visualizable u</a:t>
            </a:r>
            <a:r>
              <a:rPr kumimoji="1" lang="en-US" altLang="zh-CN" sz="1200" b="0" i="0" u="none" strike="noStrike" kern="1200" cap="none" spc="84" normalizeH="0" baseline="0" noProof="0" dirty="0">
                <a:ln>
                  <a:noFill/>
                </a:ln>
                <a:solidFill>
                  <a:schemeClr val="tx2">
                    <a:lumMod val="50000"/>
                    <a:lumOff val="50000"/>
                  </a:schemeClr>
                </a:solidFill>
                <a:effectLst/>
                <a:uLnTx/>
                <a:uFillTx/>
                <a:latin typeface="+mn-lt"/>
                <a:ea typeface="微软雅黑" panose="020B0503020204020204" pitchFamily="34" charset="-122"/>
                <a:sym typeface="+mn-lt"/>
              </a:rPr>
              <a:t>ser </a:t>
            </a:r>
            <a:r>
              <a:rPr lang="en-US" altLang="zh-CN" sz="1200" b="0" spc="84" dirty="0">
                <a:solidFill>
                  <a:schemeClr val="tx2">
                    <a:lumMod val="50000"/>
                    <a:lumOff val="50000"/>
                  </a:schemeClr>
                </a:solidFill>
                <a:latin typeface="+mn-lt"/>
                <a:ea typeface="微软雅黑" panose="020B0503020204020204" pitchFamily="34" charset="-122"/>
                <a:sym typeface="+mn-lt"/>
              </a:rPr>
              <a:t>experience</a:t>
            </a:r>
            <a:endParaRPr kumimoji="1" lang="en-US" altLang="zh-CN" sz="1200" b="0" i="0" u="none" strike="noStrike" kern="1200" cap="none" spc="84" normalizeH="0" baseline="0" noProof="0" dirty="0">
              <a:ln>
                <a:noFill/>
              </a:ln>
              <a:solidFill>
                <a:schemeClr val="tx2">
                  <a:lumMod val="50000"/>
                  <a:lumOff val="50000"/>
                </a:schemeClr>
              </a:solidFill>
              <a:effectLst/>
              <a:uLnTx/>
              <a:uFillTx/>
              <a:latin typeface="+mn-lt"/>
              <a:ea typeface="微软雅黑" panose="020B0503020204020204" pitchFamily="34" charset="-122"/>
              <a:sym typeface="+mn-lt"/>
            </a:endParaRPr>
          </a:p>
        </p:txBody>
      </p:sp>
      <p:sp>
        <p:nvSpPr>
          <p:cNvPr id="132" name="KSO_Shape">
            <a:extLst>
              <a:ext uri="{FF2B5EF4-FFF2-40B4-BE49-F238E27FC236}">
                <a16:creationId xmlns:a16="http://schemas.microsoft.com/office/drawing/2014/main" id="{97993169-D71B-CE1D-7A9E-1681F39E6EE4}"/>
              </a:ext>
            </a:extLst>
          </p:cNvPr>
          <p:cNvSpPr>
            <a:spLocks/>
          </p:cNvSpPr>
          <p:nvPr/>
        </p:nvSpPr>
        <p:spPr bwMode="auto">
          <a:xfrm>
            <a:off x="8658274" y="3594871"/>
            <a:ext cx="585675" cy="514051"/>
          </a:xfrm>
          <a:custGeom>
            <a:avLst/>
            <a:gdLst>
              <a:gd name="T0" fmla="*/ 714858487 w 3746"/>
              <a:gd name="T1" fmla="*/ 582812132 h 3435"/>
              <a:gd name="T2" fmla="*/ 578584914 w 3746"/>
              <a:gd name="T3" fmla="*/ 702469979 h 3435"/>
              <a:gd name="T4" fmla="*/ 297492227 w 3746"/>
              <a:gd name="T5" fmla="*/ 712865271 h 3435"/>
              <a:gd name="T6" fmla="*/ 175538758 w 3746"/>
              <a:gd name="T7" fmla="*/ 461075515 h 3435"/>
              <a:gd name="T8" fmla="*/ 434689460 w 3746"/>
              <a:gd name="T9" fmla="*/ 74612703 h 3435"/>
              <a:gd name="T10" fmla="*/ 692454191 w 3746"/>
              <a:gd name="T11" fmla="*/ 442364662 h 3435"/>
              <a:gd name="T12" fmla="*/ 729872055 w 3746"/>
              <a:gd name="T13" fmla="*/ 485099367 h 3435"/>
              <a:gd name="T14" fmla="*/ 738417598 w 3746"/>
              <a:gd name="T15" fmla="*/ 354815521 h 3435"/>
              <a:gd name="T16" fmla="*/ 738879909 w 3746"/>
              <a:gd name="T17" fmla="*/ 235157674 h 3435"/>
              <a:gd name="T18" fmla="*/ 433534644 w 3746"/>
              <a:gd name="T19" fmla="*/ 32109186 h 3435"/>
              <a:gd name="T20" fmla="*/ 431917998 w 3746"/>
              <a:gd name="T21" fmla="*/ 32109186 h 3435"/>
              <a:gd name="T22" fmla="*/ 236977563 w 3746"/>
              <a:gd name="T23" fmla="*/ 89859100 h 3435"/>
              <a:gd name="T24" fmla="*/ 217575886 w 3746"/>
              <a:gd name="T25" fmla="*/ 103950036 h 3435"/>
              <a:gd name="T26" fmla="*/ 199559699 w 3746"/>
              <a:gd name="T27" fmla="*/ 119657847 h 3435"/>
              <a:gd name="T28" fmla="*/ 182929964 w 3746"/>
              <a:gd name="T29" fmla="*/ 136289930 h 3435"/>
              <a:gd name="T30" fmla="*/ 168147551 w 3746"/>
              <a:gd name="T31" fmla="*/ 154076992 h 3435"/>
              <a:gd name="T32" fmla="*/ 154982264 w 3746"/>
              <a:gd name="T33" fmla="*/ 173019032 h 3435"/>
              <a:gd name="T34" fmla="*/ 143433624 w 3746"/>
              <a:gd name="T35" fmla="*/ 192884864 h 3435"/>
              <a:gd name="T36" fmla="*/ 133963940 w 3746"/>
              <a:gd name="T37" fmla="*/ 213443779 h 3435"/>
              <a:gd name="T38" fmla="*/ 146898072 w 3746"/>
              <a:gd name="T39" fmla="*/ 242549924 h 3435"/>
              <a:gd name="T40" fmla="*/ 151055986 w 3746"/>
              <a:gd name="T41" fmla="*/ 477938305 h 3435"/>
              <a:gd name="T42" fmla="*/ 0 w 3746"/>
              <a:gd name="T43" fmla="*/ 361514688 h 3435"/>
              <a:gd name="T44" fmla="*/ 432148673 w 3746"/>
              <a:gd name="T45" fmla="*/ 0 h 3435"/>
              <a:gd name="T46" fmla="*/ 433303489 w 3746"/>
              <a:gd name="T47" fmla="*/ 0 h 3435"/>
              <a:gd name="T48" fmla="*/ 865221487 w 3746"/>
              <a:gd name="T49" fmla="*/ 361514688 h 3435"/>
              <a:gd name="T50" fmla="*/ 664737647 w 3746"/>
              <a:gd name="T51" fmla="*/ 377915582 h 3435"/>
              <a:gd name="T52" fmla="*/ 649031573 w 3746"/>
              <a:gd name="T53" fmla="*/ 372833771 h 3435"/>
              <a:gd name="T54" fmla="*/ 633325499 w 3746"/>
              <a:gd name="T55" fmla="*/ 366365792 h 3435"/>
              <a:gd name="T56" fmla="*/ 612537850 w 3746"/>
              <a:gd name="T57" fmla="*/ 355277416 h 3435"/>
              <a:gd name="T58" fmla="*/ 594522144 w 3746"/>
              <a:gd name="T59" fmla="*/ 343727626 h 3435"/>
              <a:gd name="T60" fmla="*/ 572579679 w 3746"/>
              <a:gd name="T61" fmla="*/ 325247481 h 3435"/>
              <a:gd name="T62" fmla="*/ 555488114 w 3746"/>
              <a:gd name="T63" fmla="*/ 306767816 h 3435"/>
              <a:gd name="T64" fmla="*/ 536317111 w 3746"/>
              <a:gd name="T65" fmla="*/ 278585462 h 3435"/>
              <a:gd name="T66" fmla="*/ 373943640 w 3746"/>
              <a:gd name="T67" fmla="*/ 395240748 h 3435"/>
              <a:gd name="T68" fmla="*/ 398888723 w 3746"/>
              <a:gd name="T69" fmla="*/ 252944735 h 3435"/>
              <a:gd name="T70" fmla="*/ 385030451 w 3746"/>
              <a:gd name="T71" fmla="*/ 276044797 h 3435"/>
              <a:gd name="T72" fmla="*/ 369093221 w 3746"/>
              <a:gd name="T73" fmla="*/ 298682482 h 3435"/>
              <a:gd name="T74" fmla="*/ 331675838 w 3746"/>
              <a:gd name="T75" fmla="*/ 341648375 h 3435"/>
              <a:gd name="T76" fmla="*/ 314121962 w 3746"/>
              <a:gd name="T77" fmla="*/ 358280458 h 3435"/>
              <a:gd name="T78" fmla="*/ 295644426 w 3746"/>
              <a:gd name="T79" fmla="*/ 374219457 h 3435"/>
              <a:gd name="T80" fmla="*/ 275087932 w 3746"/>
              <a:gd name="T81" fmla="*/ 390620352 h 3435"/>
              <a:gd name="T82" fmla="*/ 259150703 w 3746"/>
              <a:gd name="T83" fmla="*/ 401939435 h 3435"/>
              <a:gd name="T84" fmla="*/ 244137614 w 3746"/>
              <a:gd name="T85" fmla="*/ 412103539 h 3435"/>
              <a:gd name="T86" fmla="*/ 230510017 w 3746"/>
              <a:gd name="T87" fmla="*/ 420650287 h 3435"/>
              <a:gd name="T88" fmla="*/ 220347348 w 3746"/>
              <a:gd name="T89" fmla="*/ 426656371 h 3435"/>
              <a:gd name="T90" fmla="*/ 434227630 w 3746"/>
              <a:gd name="T91" fmla="*/ 745436353 h 3435"/>
              <a:gd name="T92" fmla="*/ 509524227 w 3746"/>
              <a:gd name="T93" fmla="*/ 663893295 h 3435"/>
              <a:gd name="T94" fmla="*/ 426143437 w 3746"/>
              <a:gd name="T95" fmla="*/ 644951254 h 3435"/>
              <a:gd name="T96" fmla="*/ 511372029 w 3746"/>
              <a:gd name="T97" fmla="*/ 630629130 h 3435"/>
              <a:gd name="T98" fmla="*/ 664737647 w 3746"/>
              <a:gd name="T99" fmla="*/ 377915582 h 3435"/>
              <a:gd name="T100" fmla="*/ 612769005 w 3746"/>
              <a:gd name="T101" fmla="*/ 487640514 h 3435"/>
              <a:gd name="T102" fmla="*/ 537010097 w 3746"/>
              <a:gd name="T103" fmla="*/ 437975454 h 3435"/>
              <a:gd name="T104" fmla="*/ 414825952 w 3746"/>
              <a:gd name="T105" fmla="*/ 487640514 h 3435"/>
              <a:gd name="T106" fmla="*/ 339067044 w 3746"/>
              <a:gd name="T107" fmla="*/ 437975454 h 343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746" h="3435">
                <a:moveTo>
                  <a:pt x="3292" y="2123"/>
                </a:moveTo>
                <a:cubicBezTo>
                  <a:pt x="3263" y="2291"/>
                  <a:pt x="3190" y="2422"/>
                  <a:pt x="3095" y="2523"/>
                </a:cubicBezTo>
                <a:cubicBezTo>
                  <a:pt x="3200" y="3020"/>
                  <a:pt x="3325" y="3140"/>
                  <a:pt x="3443" y="3168"/>
                </a:cubicBezTo>
                <a:cubicBezTo>
                  <a:pt x="3414" y="3215"/>
                  <a:pt x="2780" y="3404"/>
                  <a:pt x="2505" y="3041"/>
                </a:cubicBezTo>
                <a:cubicBezTo>
                  <a:pt x="2317" y="3280"/>
                  <a:pt x="2098" y="3435"/>
                  <a:pt x="1882" y="3435"/>
                </a:cubicBezTo>
                <a:cubicBezTo>
                  <a:pt x="1680" y="3435"/>
                  <a:pt x="1472" y="3299"/>
                  <a:pt x="1288" y="3086"/>
                </a:cubicBezTo>
                <a:cubicBezTo>
                  <a:pt x="994" y="3383"/>
                  <a:pt x="389" y="3168"/>
                  <a:pt x="389" y="3168"/>
                </a:cubicBezTo>
                <a:cubicBezTo>
                  <a:pt x="389" y="3168"/>
                  <a:pt x="656" y="3041"/>
                  <a:pt x="760" y="1996"/>
                </a:cubicBezTo>
                <a:cubicBezTo>
                  <a:pt x="722" y="1830"/>
                  <a:pt x="701" y="1664"/>
                  <a:pt x="701" y="1504"/>
                </a:cubicBezTo>
                <a:cubicBezTo>
                  <a:pt x="701" y="645"/>
                  <a:pt x="1313" y="323"/>
                  <a:pt x="1882" y="323"/>
                </a:cubicBezTo>
                <a:cubicBezTo>
                  <a:pt x="2451" y="323"/>
                  <a:pt x="3038" y="645"/>
                  <a:pt x="3038" y="1504"/>
                </a:cubicBezTo>
                <a:cubicBezTo>
                  <a:pt x="3038" y="1637"/>
                  <a:pt x="3024" y="1776"/>
                  <a:pt x="2998" y="1915"/>
                </a:cubicBezTo>
                <a:cubicBezTo>
                  <a:pt x="3017" y="2069"/>
                  <a:pt x="3036" y="2203"/>
                  <a:pt x="3056" y="2322"/>
                </a:cubicBezTo>
                <a:cubicBezTo>
                  <a:pt x="3098" y="2258"/>
                  <a:pt x="3134" y="2185"/>
                  <a:pt x="3160" y="2100"/>
                </a:cubicBezTo>
                <a:cubicBezTo>
                  <a:pt x="3137" y="2091"/>
                  <a:pt x="3114" y="2082"/>
                  <a:pt x="3093" y="2069"/>
                </a:cubicBezTo>
                <a:cubicBezTo>
                  <a:pt x="3159" y="1904"/>
                  <a:pt x="3197" y="1724"/>
                  <a:pt x="3197" y="1536"/>
                </a:cubicBezTo>
                <a:cubicBezTo>
                  <a:pt x="3197" y="1365"/>
                  <a:pt x="3165" y="1202"/>
                  <a:pt x="3110" y="1050"/>
                </a:cubicBezTo>
                <a:cubicBezTo>
                  <a:pt x="3139" y="1036"/>
                  <a:pt x="3169" y="1025"/>
                  <a:pt x="3199" y="1018"/>
                </a:cubicBezTo>
                <a:cubicBezTo>
                  <a:pt x="3049" y="513"/>
                  <a:pt x="2515" y="139"/>
                  <a:pt x="1877" y="139"/>
                </a:cubicBezTo>
                <a:cubicBezTo>
                  <a:pt x="1877" y="139"/>
                  <a:pt x="1877" y="139"/>
                  <a:pt x="1877" y="139"/>
                </a:cubicBezTo>
                <a:cubicBezTo>
                  <a:pt x="1876" y="139"/>
                  <a:pt x="1874" y="139"/>
                  <a:pt x="1873" y="139"/>
                </a:cubicBezTo>
                <a:cubicBezTo>
                  <a:pt x="1872" y="139"/>
                  <a:pt x="1871" y="139"/>
                  <a:pt x="1870" y="139"/>
                </a:cubicBezTo>
                <a:cubicBezTo>
                  <a:pt x="1870" y="139"/>
                  <a:pt x="1870" y="139"/>
                  <a:pt x="1870" y="139"/>
                </a:cubicBezTo>
                <a:cubicBezTo>
                  <a:pt x="1551" y="139"/>
                  <a:pt x="1258" y="232"/>
                  <a:pt x="1026" y="389"/>
                </a:cubicBezTo>
                <a:cubicBezTo>
                  <a:pt x="1024" y="390"/>
                  <a:pt x="1022" y="391"/>
                  <a:pt x="1021" y="392"/>
                </a:cubicBezTo>
                <a:cubicBezTo>
                  <a:pt x="994" y="411"/>
                  <a:pt x="967" y="430"/>
                  <a:pt x="942" y="450"/>
                </a:cubicBezTo>
                <a:cubicBezTo>
                  <a:pt x="938" y="453"/>
                  <a:pt x="935" y="457"/>
                  <a:pt x="931" y="459"/>
                </a:cubicBezTo>
                <a:cubicBezTo>
                  <a:pt x="908" y="478"/>
                  <a:pt x="885" y="497"/>
                  <a:pt x="864" y="518"/>
                </a:cubicBezTo>
                <a:cubicBezTo>
                  <a:pt x="858" y="522"/>
                  <a:pt x="854" y="528"/>
                  <a:pt x="848" y="533"/>
                </a:cubicBezTo>
                <a:cubicBezTo>
                  <a:pt x="829" y="552"/>
                  <a:pt x="810" y="570"/>
                  <a:pt x="792" y="590"/>
                </a:cubicBezTo>
                <a:cubicBezTo>
                  <a:pt x="785" y="598"/>
                  <a:pt x="779" y="606"/>
                  <a:pt x="773" y="613"/>
                </a:cubicBezTo>
                <a:cubicBezTo>
                  <a:pt x="757" y="631"/>
                  <a:pt x="742" y="649"/>
                  <a:pt x="728" y="667"/>
                </a:cubicBezTo>
                <a:cubicBezTo>
                  <a:pt x="720" y="678"/>
                  <a:pt x="713" y="689"/>
                  <a:pt x="705" y="699"/>
                </a:cubicBezTo>
                <a:cubicBezTo>
                  <a:pt x="693" y="716"/>
                  <a:pt x="681" y="732"/>
                  <a:pt x="671" y="749"/>
                </a:cubicBezTo>
                <a:cubicBezTo>
                  <a:pt x="662" y="763"/>
                  <a:pt x="654" y="777"/>
                  <a:pt x="646" y="792"/>
                </a:cubicBezTo>
                <a:cubicBezTo>
                  <a:pt x="638" y="806"/>
                  <a:pt x="629" y="820"/>
                  <a:pt x="621" y="835"/>
                </a:cubicBezTo>
                <a:cubicBezTo>
                  <a:pt x="612" y="853"/>
                  <a:pt x="603" y="872"/>
                  <a:pt x="595" y="891"/>
                </a:cubicBezTo>
                <a:cubicBezTo>
                  <a:pt x="590" y="902"/>
                  <a:pt x="585" y="913"/>
                  <a:pt x="580" y="924"/>
                </a:cubicBezTo>
                <a:cubicBezTo>
                  <a:pt x="568" y="955"/>
                  <a:pt x="557" y="986"/>
                  <a:pt x="547" y="1018"/>
                </a:cubicBezTo>
                <a:cubicBezTo>
                  <a:pt x="578" y="1025"/>
                  <a:pt x="608" y="1036"/>
                  <a:pt x="636" y="1050"/>
                </a:cubicBezTo>
                <a:cubicBezTo>
                  <a:pt x="581" y="1202"/>
                  <a:pt x="550" y="1365"/>
                  <a:pt x="550" y="1536"/>
                </a:cubicBezTo>
                <a:cubicBezTo>
                  <a:pt x="550" y="1724"/>
                  <a:pt x="587" y="1904"/>
                  <a:pt x="654" y="2069"/>
                </a:cubicBezTo>
                <a:cubicBezTo>
                  <a:pt x="595" y="2104"/>
                  <a:pt x="528" y="2123"/>
                  <a:pt x="458" y="2123"/>
                </a:cubicBezTo>
                <a:cubicBezTo>
                  <a:pt x="205" y="2123"/>
                  <a:pt x="0" y="1873"/>
                  <a:pt x="0" y="1565"/>
                </a:cubicBezTo>
                <a:cubicBezTo>
                  <a:pt x="0" y="1289"/>
                  <a:pt x="165" y="1061"/>
                  <a:pt x="380" y="1016"/>
                </a:cubicBezTo>
                <a:cubicBezTo>
                  <a:pt x="535" y="435"/>
                  <a:pt x="1143" y="0"/>
                  <a:pt x="1871" y="0"/>
                </a:cubicBezTo>
                <a:cubicBezTo>
                  <a:pt x="1872" y="0"/>
                  <a:pt x="1872" y="0"/>
                  <a:pt x="1873" y="0"/>
                </a:cubicBezTo>
                <a:cubicBezTo>
                  <a:pt x="1874" y="0"/>
                  <a:pt x="1875" y="0"/>
                  <a:pt x="1876" y="0"/>
                </a:cubicBezTo>
                <a:cubicBezTo>
                  <a:pt x="2604" y="0"/>
                  <a:pt x="3212" y="435"/>
                  <a:pt x="3366" y="1016"/>
                </a:cubicBezTo>
                <a:cubicBezTo>
                  <a:pt x="3582" y="1061"/>
                  <a:pt x="3746" y="1289"/>
                  <a:pt x="3746" y="1565"/>
                </a:cubicBezTo>
                <a:cubicBezTo>
                  <a:pt x="3746" y="1872"/>
                  <a:pt x="3543" y="2120"/>
                  <a:pt x="3292" y="2123"/>
                </a:cubicBezTo>
                <a:close/>
                <a:moveTo>
                  <a:pt x="2878" y="1636"/>
                </a:moveTo>
                <a:cubicBezTo>
                  <a:pt x="2862" y="1631"/>
                  <a:pt x="2843" y="1625"/>
                  <a:pt x="2823" y="1618"/>
                </a:cubicBezTo>
                <a:cubicBezTo>
                  <a:pt x="2819" y="1616"/>
                  <a:pt x="2815" y="1615"/>
                  <a:pt x="2810" y="1614"/>
                </a:cubicBezTo>
                <a:cubicBezTo>
                  <a:pt x="2791" y="1606"/>
                  <a:pt x="2771" y="1599"/>
                  <a:pt x="2749" y="1589"/>
                </a:cubicBezTo>
                <a:cubicBezTo>
                  <a:pt x="2747" y="1588"/>
                  <a:pt x="2745" y="1587"/>
                  <a:pt x="2742" y="1586"/>
                </a:cubicBezTo>
                <a:cubicBezTo>
                  <a:pt x="2719" y="1575"/>
                  <a:pt x="2695" y="1563"/>
                  <a:pt x="2671" y="1549"/>
                </a:cubicBezTo>
                <a:cubicBezTo>
                  <a:pt x="2665" y="1546"/>
                  <a:pt x="2658" y="1542"/>
                  <a:pt x="2652" y="1538"/>
                </a:cubicBezTo>
                <a:cubicBezTo>
                  <a:pt x="2629" y="1525"/>
                  <a:pt x="2606" y="1510"/>
                  <a:pt x="2582" y="1493"/>
                </a:cubicBezTo>
                <a:cubicBezTo>
                  <a:pt x="2580" y="1491"/>
                  <a:pt x="2577" y="1490"/>
                  <a:pt x="2574" y="1488"/>
                </a:cubicBezTo>
                <a:cubicBezTo>
                  <a:pt x="2549" y="1469"/>
                  <a:pt x="2524" y="1448"/>
                  <a:pt x="2499" y="1426"/>
                </a:cubicBezTo>
                <a:cubicBezTo>
                  <a:pt x="2492" y="1420"/>
                  <a:pt x="2486" y="1414"/>
                  <a:pt x="2479" y="1408"/>
                </a:cubicBezTo>
                <a:cubicBezTo>
                  <a:pt x="2455" y="1385"/>
                  <a:pt x="2432" y="1360"/>
                  <a:pt x="2409" y="1332"/>
                </a:cubicBezTo>
                <a:cubicBezTo>
                  <a:pt x="2408" y="1331"/>
                  <a:pt x="2406" y="1329"/>
                  <a:pt x="2405" y="1328"/>
                </a:cubicBezTo>
                <a:cubicBezTo>
                  <a:pt x="2381" y="1299"/>
                  <a:pt x="2359" y="1267"/>
                  <a:pt x="2338" y="1232"/>
                </a:cubicBezTo>
                <a:cubicBezTo>
                  <a:pt x="2333" y="1224"/>
                  <a:pt x="2327" y="1215"/>
                  <a:pt x="2322" y="1206"/>
                </a:cubicBezTo>
                <a:cubicBezTo>
                  <a:pt x="2302" y="1170"/>
                  <a:pt x="2282" y="1132"/>
                  <a:pt x="2264" y="1090"/>
                </a:cubicBezTo>
                <a:cubicBezTo>
                  <a:pt x="2060" y="1680"/>
                  <a:pt x="1619" y="1711"/>
                  <a:pt x="1619" y="1711"/>
                </a:cubicBezTo>
                <a:cubicBezTo>
                  <a:pt x="1619" y="1711"/>
                  <a:pt x="1819" y="1458"/>
                  <a:pt x="1780" y="990"/>
                </a:cubicBezTo>
                <a:cubicBezTo>
                  <a:pt x="1763" y="1027"/>
                  <a:pt x="1745" y="1061"/>
                  <a:pt x="1727" y="1095"/>
                </a:cubicBezTo>
                <a:cubicBezTo>
                  <a:pt x="1721" y="1106"/>
                  <a:pt x="1715" y="1116"/>
                  <a:pt x="1709" y="1126"/>
                </a:cubicBezTo>
                <a:cubicBezTo>
                  <a:pt x="1695" y="1150"/>
                  <a:pt x="1681" y="1173"/>
                  <a:pt x="1667" y="1195"/>
                </a:cubicBezTo>
                <a:cubicBezTo>
                  <a:pt x="1660" y="1206"/>
                  <a:pt x="1653" y="1216"/>
                  <a:pt x="1646" y="1226"/>
                </a:cubicBezTo>
                <a:cubicBezTo>
                  <a:pt x="1630" y="1249"/>
                  <a:pt x="1614" y="1271"/>
                  <a:pt x="1598" y="1293"/>
                </a:cubicBezTo>
                <a:cubicBezTo>
                  <a:pt x="1592" y="1301"/>
                  <a:pt x="1586" y="1309"/>
                  <a:pt x="1580" y="1317"/>
                </a:cubicBezTo>
                <a:cubicBezTo>
                  <a:pt x="1534" y="1375"/>
                  <a:pt x="1485" y="1429"/>
                  <a:pt x="1436" y="1479"/>
                </a:cubicBezTo>
                <a:cubicBezTo>
                  <a:pt x="1429" y="1485"/>
                  <a:pt x="1423" y="1492"/>
                  <a:pt x="1417" y="1498"/>
                </a:cubicBezTo>
                <a:cubicBezTo>
                  <a:pt x="1398" y="1516"/>
                  <a:pt x="1379" y="1534"/>
                  <a:pt x="1360" y="1551"/>
                </a:cubicBezTo>
                <a:cubicBezTo>
                  <a:pt x="1353" y="1558"/>
                  <a:pt x="1346" y="1564"/>
                  <a:pt x="1339" y="1570"/>
                </a:cubicBezTo>
                <a:cubicBezTo>
                  <a:pt x="1319" y="1588"/>
                  <a:pt x="1300" y="1604"/>
                  <a:pt x="1280" y="1620"/>
                </a:cubicBezTo>
                <a:cubicBezTo>
                  <a:pt x="1275" y="1625"/>
                  <a:pt x="1270" y="1629"/>
                  <a:pt x="1264" y="1634"/>
                </a:cubicBezTo>
                <a:cubicBezTo>
                  <a:pt x="1240" y="1654"/>
                  <a:pt x="1215" y="1673"/>
                  <a:pt x="1191" y="1691"/>
                </a:cubicBezTo>
                <a:cubicBezTo>
                  <a:pt x="1189" y="1692"/>
                  <a:pt x="1188" y="1693"/>
                  <a:pt x="1186" y="1695"/>
                </a:cubicBezTo>
                <a:cubicBezTo>
                  <a:pt x="1164" y="1711"/>
                  <a:pt x="1143" y="1726"/>
                  <a:pt x="1122" y="1740"/>
                </a:cubicBezTo>
                <a:cubicBezTo>
                  <a:pt x="1114" y="1746"/>
                  <a:pt x="1107" y="1751"/>
                  <a:pt x="1100" y="1756"/>
                </a:cubicBezTo>
                <a:cubicBezTo>
                  <a:pt x="1085" y="1765"/>
                  <a:pt x="1071" y="1775"/>
                  <a:pt x="1057" y="1784"/>
                </a:cubicBezTo>
                <a:cubicBezTo>
                  <a:pt x="1049" y="1789"/>
                  <a:pt x="1041" y="1794"/>
                  <a:pt x="1032" y="1800"/>
                </a:cubicBezTo>
                <a:cubicBezTo>
                  <a:pt x="1021" y="1807"/>
                  <a:pt x="1009" y="1814"/>
                  <a:pt x="998" y="1821"/>
                </a:cubicBezTo>
                <a:cubicBezTo>
                  <a:pt x="990" y="1826"/>
                  <a:pt x="981" y="1831"/>
                  <a:pt x="973" y="1836"/>
                </a:cubicBezTo>
                <a:cubicBezTo>
                  <a:pt x="966" y="1840"/>
                  <a:pt x="960" y="1843"/>
                  <a:pt x="954" y="1847"/>
                </a:cubicBezTo>
                <a:cubicBezTo>
                  <a:pt x="930" y="1861"/>
                  <a:pt x="908" y="1872"/>
                  <a:pt x="890" y="1882"/>
                </a:cubicBezTo>
                <a:cubicBezTo>
                  <a:pt x="1010" y="2545"/>
                  <a:pt x="1458" y="3227"/>
                  <a:pt x="1880" y="3227"/>
                </a:cubicBezTo>
                <a:cubicBezTo>
                  <a:pt x="2080" y="3227"/>
                  <a:pt x="2282" y="3073"/>
                  <a:pt x="2451" y="2842"/>
                </a:cubicBezTo>
                <a:cubicBezTo>
                  <a:pt x="2354" y="2861"/>
                  <a:pt x="2268" y="2870"/>
                  <a:pt x="2206" y="2874"/>
                </a:cubicBezTo>
                <a:cubicBezTo>
                  <a:pt x="2175" y="2938"/>
                  <a:pt x="2111" y="2982"/>
                  <a:pt x="2035" y="2982"/>
                </a:cubicBezTo>
                <a:cubicBezTo>
                  <a:pt x="1930" y="2982"/>
                  <a:pt x="1845" y="2897"/>
                  <a:pt x="1845" y="2792"/>
                </a:cubicBezTo>
                <a:cubicBezTo>
                  <a:pt x="1845" y="2687"/>
                  <a:pt x="1930" y="2602"/>
                  <a:pt x="2035" y="2602"/>
                </a:cubicBezTo>
                <a:cubicBezTo>
                  <a:pt x="2118" y="2602"/>
                  <a:pt x="2188" y="2656"/>
                  <a:pt x="2214" y="2730"/>
                </a:cubicBezTo>
                <a:cubicBezTo>
                  <a:pt x="2305" y="2726"/>
                  <a:pt x="2430" y="2712"/>
                  <a:pt x="2563" y="2671"/>
                </a:cubicBezTo>
                <a:cubicBezTo>
                  <a:pt x="2739" y="2370"/>
                  <a:pt x="2862" y="1987"/>
                  <a:pt x="2878" y="1636"/>
                </a:cubicBezTo>
                <a:close/>
                <a:moveTo>
                  <a:pt x="2325" y="1896"/>
                </a:moveTo>
                <a:cubicBezTo>
                  <a:pt x="2489" y="1896"/>
                  <a:pt x="2625" y="1989"/>
                  <a:pt x="2653" y="2111"/>
                </a:cubicBezTo>
                <a:cubicBezTo>
                  <a:pt x="1997" y="2111"/>
                  <a:pt x="1997" y="2111"/>
                  <a:pt x="1997" y="2111"/>
                </a:cubicBezTo>
                <a:cubicBezTo>
                  <a:pt x="2025" y="1989"/>
                  <a:pt x="2161" y="1896"/>
                  <a:pt x="2325" y="1896"/>
                </a:cubicBezTo>
                <a:close/>
                <a:moveTo>
                  <a:pt x="1468" y="1896"/>
                </a:moveTo>
                <a:cubicBezTo>
                  <a:pt x="1632" y="1896"/>
                  <a:pt x="1768" y="1989"/>
                  <a:pt x="1796" y="2111"/>
                </a:cubicBezTo>
                <a:cubicBezTo>
                  <a:pt x="1140" y="2111"/>
                  <a:pt x="1140" y="2111"/>
                  <a:pt x="1140" y="2111"/>
                </a:cubicBezTo>
                <a:cubicBezTo>
                  <a:pt x="1168" y="1989"/>
                  <a:pt x="1303" y="1896"/>
                  <a:pt x="1468" y="1896"/>
                </a:cubicBezTo>
                <a:close/>
              </a:path>
            </a:pathLst>
          </a:custGeom>
          <a:solidFill>
            <a:srgbClr val="0070C0"/>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112" rtl="0" eaLnBrk="0" fontAlgn="base" latinLnBrk="0" hangingPunct="0">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chemeClr val="tx2">
                  <a:lumMod val="50000"/>
                  <a:lumOff val="50000"/>
                </a:schemeClr>
              </a:solidFill>
              <a:effectLst/>
              <a:uLnTx/>
              <a:uFillTx/>
              <a:latin typeface="+mn-lt"/>
              <a:ea typeface="微软雅黑" panose="020B0503020204020204" pitchFamily="34" charset="-122"/>
              <a:cs typeface="+mn-cs"/>
              <a:sym typeface="Arial" panose="020B0604020202020204" pitchFamily="34" charset="0"/>
            </a:endParaRPr>
          </a:p>
        </p:txBody>
      </p:sp>
      <p:grpSp>
        <p:nvGrpSpPr>
          <p:cNvPr id="139" name="Group 138">
            <a:extLst>
              <a:ext uri="{FF2B5EF4-FFF2-40B4-BE49-F238E27FC236}">
                <a16:creationId xmlns:a16="http://schemas.microsoft.com/office/drawing/2014/main" id="{F4F611B2-695A-524A-4913-264D20FCF0D2}"/>
              </a:ext>
            </a:extLst>
          </p:cNvPr>
          <p:cNvGrpSpPr/>
          <p:nvPr/>
        </p:nvGrpSpPr>
        <p:grpSpPr>
          <a:xfrm>
            <a:off x="1188023" y="1601713"/>
            <a:ext cx="2903853" cy="599438"/>
            <a:chOff x="823973" y="1718104"/>
            <a:chExt cx="2903853" cy="599438"/>
          </a:xfrm>
        </p:grpSpPr>
        <p:pic>
          <p:nvPicPr>
            <p:cNvPr id="135" name="Picture 18">
              <a:extLst>
                <a:ext uri="{FF2B5EF4-FFF2-40B4-BE49-F238E27FC236}">
                  <a16:creationId xmlns:a16="http://schemas.microsoft.com/office/drawing/2014/main" id="{DF946B02-398F-4808-E185-5A85D343232A}"/>
                </a:ext>
                <a:ext uri="{C183D7F6-B498-43B3-948B-1728B52AA6E4}">
                  <adec:decorative xmlns:adec="http://schemas.microsoft.com/office/drawing/2017/decorative" val="1"/>
                </a:ext>
              </a:extLst>
            </p:cNvPr>
            <p:cNvPicPr>
              <a:picLocks noChangeAspect="1" noChangeArrowheads="1"/>
            </p:cNvPicPr>
            <p:nvPr/>
          </p:nvPicPr>
          <p:blipFill>
            <a:blip r:embed="rId8" cstate="print">
              <a:duotone>
                <a:prstClr val="black"/>
                <a:srgbClr val="E7E6E6">
                  <a:tint val="45000"/>
                  <a:satMod val="400000"/>
                </a:srgbClr>
              </a:duotone>
              <a:extLst>
                <a:ext uri="{BEBA8EAE-BF5A-486C-A8C5-ECC9F3942E4B}">
                  <a14:imgProps xmlns:a14="http://schemas.microsoft.com/office/drawing/2010/main">
                    <a14:imgLayer r:embed="rId9">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823973" y="1718104"/>
              <a:ext cx="2903853" cy="52775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5" descr="E:\Robin\PTT元素\光线-白.png">
              <a:extLst>
                <a:ext uri="{FF2B5EF4-FFF2-40B4-BE49-F238E27FC236}">
                  <a16:creationId xmlns:a16="http://schemas.microsoft.com/office/drawing/2014/main" id="{A3A337F7-1BBB-557A-1E2E-6D39B0321820}"/>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20241" y="2112353"/>
              <a:ext cx="1634483" cy="205189"/>
            </a:xfrm>
            <a:prstGeom prst="rect">
              <a:avLst/>
            </a:prstGeom>
            <a:noFill/>
            <a:extLst>
              <a:ext uri="{909E8E84-426E-40DD-AFC4-6F175D3DCCD1}">
                <a14:hiddenFill xmlns:a14="http://schemas.microsoft.com/office/drawing/2010/main">
                  <a:solidFill>
                    <a:srgbClr val="FFFFFF"/>
                  </a:solidFill>
                </a14:hiddenFill>
              </a:ext>
            </a:extLst>
          </p:spPr>
        </p:pic>
      </p:grpSp>
      <p:pic>
        <p:nvPicPr>
          <p:cNvPr id="144" name="Picture 18">
            <a:extLst>
              <a:ext uri="{FF2B5EF4-FFF2-40B4-BE49-F238E27FC236}">
                <a16:creationId xmlns:a16="http://schemas.microsoft.com/office/drawing/2014/main" id="{8075B8CF-7003-2284-79E0-F0AC2F408818}"/>
              </a:ext>
              <a:ext uri="{C183D7F6-B498-43B3-948B-1728B52AA6E4}">
                <adec:decorative xmlns:adec="http://schemas.microsoft.com/office/drawing/2017/decorative" val="1"/>
              </a:ext>
            </a:extLst>
          </p:cNvPr>
          <p:cNvPicPr>
            <a:picLocks noChangeAspect="1" noChangeArrowheads="1"/>
          </p:cNvPicPr>
          <p:nvPr/>
        </p:nvPicPr>
        <p:blipFill>
          <a:blip r:embed="rId8" cstate="print">
            <a:duotone>
              <a:prstClr val="black"/>
              <a:srgbClr val="E7E6E6">
                <a:tint val="45000"/>
                <a:satMod val="400000"/>
              </a:srgbClr>
            </a:duotone>
            <a:extLst>
              <a:ext uri="{BEBA8EAE-BF5A-486C-A8C5-ECC9F3942E4B}">
                <a14:imgProps xmlns:a14="http://schemas.microsoft.com/office/drawing/2010/main">
                  <a14:imgLayer r:embed="rId9">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4841366" y="1606515"/>
            <a:ext cx="2903853" cy="52775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5" descr="E:\Robin\PTT元素\光线-白.png">
            <a:extLst>
              <a:ext uri="{FF2B5EF4-FFF2-40B4-BE49-F238E27FC236}">
                <a16:creationId xmlns:a16="http://schemas.microsoft.com/office/drawing/2014/main" id="{79DFA31C-F1E0-4107-DE7A-9DB989FF518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66937" y="2001308"/>
            <a:ext cx="1634483" cy="205189"/>
          </a:xfrm>
          <a:prstGeom prst="rect">
            <a:avLst/>
          </a:prstGeom>
          <a:noFill/>
          <a:extLst>
            <a:ext uri="{909E8E84-426E-40DD-AFC4-6F175D3DCCD1}">
              <a14:hiddenFill xmlns:a14="http://schemas.microsoft.com/office/drawing/2010/main">
                <a:solidFill>
                  <a:srgbClr val="FFFFFF"/>
                </a:solidFill>
              </a14:hiddenFill>
            </a:ext>
          </a:extLst>
        </p:spPr>
      </p:pic>
      <p:sp>
        <p:nvSpPr>
          <p:cNvPr id="146" name="文本框 369">
            <a:extLst>
              <a:ext uri="{FF2B5EF4-FFF2-40B4-BE49-F238E27FC236}">
                <a16:creationId xmlns:a16="http://schemas.microsoft.com/office/drawing/2014/main" id="{5497BC20-B34E-25DB-B193-7CADE99812FD}"/>
              </a:ext>
            </a:extLst>
          </p:cNvPr>
          <p:cNvSpPr txBox="1"/>
          <p:nvPr/>
        </p:nvSpPr>
        <p:spPr>
          <a:xfrm>
            <a:off x="5509847" y="1646291"/>
            <a:ext cx="1497526" cy="375424"/>
          </a:xfrm>
          <a:prstGeom prst="rect">
            <a:avLst/>
          </a:prstGeom>
          <a:noFill/>
          <a:ln>
            <a:noFill/>
          </a:ln>
        </p:spPr>
        <p:txBody>
          <a:bodyPr wrap="none" rtlCol="0" anchor="ctr">
            <a:spAutoFit/>
          </a:bodyPr>
          <a:lstStyle/>
          <a:p>
            <a:pPr lvl="0" defTabSz="1919289">
              <a:lnSpc>
                <a:spcPct val="150000"/>
              </a:lnSpc>
              <a:defRPr/>
            </a:pPr>
            <a:r>
              <a:rPr lang="en-US" altLang="zh-CN" sz="1399" b="1" kern="0" dirty="0">
                <a:solidFill>
                  <a:srgbClr val="C00000"/>
                </a:solidFill>
                <a:ea typeface="微软雅黑" panose="020B0503020204020204" pitchFamily="34" charset="-122"/>
                <a:cs typeface="Arial" panose="020B0604020202020204" pitchFamily="34" charset="0"/>
              </a:rPr>
              <a:t>High O&amp;M Cost</a:t>
            </a:r>
            <a:endParaRPr kumimoji="0" lang="en-US" altLang="zh-CN" sz="1399" b="1" i="0" u="none" strike="noStrike" kern="0" cap="none" spc="0" normalizeH="0" baseline="0" noProof="0" dirty="0">
              <a:ln>
                <a:noFill/>
              </a:ln>
              <a:solidFill>
                <a:srgbClr val="C00000"/>
              </a:solidFill>
              <a:effectLst/>
              <a:uLnTx/>
              <a:uFillTx/>
              <a:ea typeface="微软雅黑" panose="020B0503020204020204" pitchFamily="34" charset="-122"/>
              <a:cs typeface="Arial" panose="020B0604020202020204" pitchFamily="34" charset="0"/>
            </a:endParaRPr>
          </a:p>
        </p:txBody>
      </p:sp>
      <p:pic>
        <p:nvPicPr>
          <p:cNvPr id="164" name="Picture 18">
            <a:extLst>
              <a:ext uri="{FF2B5EF4-FFF2-40B4-BE49-F238E27FC236}">
                <a16:creationId xmlns:a16="http://schemas.microsoft.com/office/drawing/2014/main" id="{999AE464-E919-869F-B3D8-D612B20C553A}"/>
              </a:ext>
              <a:ext uri="{C183D7F6-B498-43B3-948B-1728B52AA6E4}">
                <adec:decorative xmlns:adec="http://schemas.microsoft.com/office/drawing/2017/decorative" val="1"/>
              </a:ext>
            </a:extLst>
          </p:cNvPr>
          <p:cNvPicPr>
            <a:picLocks noChangeAspect="1" noChangeArrowheads="1"/>
          </p:cNvPicPr>
          <p:nvPr/>
        </p:nvPicPr>
        <p:blipFill>
          <a:blip r:embed="rId8" cstate="print">
            <a:duotone>
              <a:prstClr val="black"/>
              <a:srgbClr val="E7E6E6">
                <a:tint val="45000"/>
                <a:satMod val="400000"/>
              </a:srgbClr>
            </a:duotone>
            <a:extLst>
              <a:ext uri="{BEBA8EAE-BF5A-486C-A8C5-ECC9F3942E4B}">
                <a14:imgProps xmlns:a14="http://schemas.microsoft.com/office/drawing/2010/main">
                  <a14:imgLayer r:embed="rId9">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8483502" y="1610113"/>
            <a:ext cx="2903853" cy="527753"/>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5" descr="E:\Robin\PTT元素\光线-白.png">
            <a:extLst>
              <a:ext uri="{FF2B5EF4-FFF2-40B4-BE49-F238E27FC236}">
                <a16:creationId xmlns:a16="http://schemas.microsoft.com/office/drawing/2014/main" id="{2134538A-1378-FC12-926E-1E9369741B5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009073" y="2004906"/>
            <a:ext cx="1634483" cy="205189"/>
          </a:xfrm>
          <a:prstGeom prst="rect">
            <a:avLst/>
          </a:prstGeom>
          <a:noFill/>
          <a:extLst>
            <a:ext uri="{909E8E84-426E-40DD-AFC4-6F175D3DCCD1}">
              <a14:hiddenFill xmlns:a14="http://schemas.microsoft.com/office/drawing/2010/main">
                <a:solidFill>
                  <a:srgbClr val="FFFFFF"/>
                </a:solidFill>
              </a14:hiddenFill>
            </a:ext>
          </a:extLst>
        </p:spPr>
      </p:pic>
      <p:sp>
        <p:nvSpPr>
          <p:cNvPr id="166" name="文本框 369">
            <a:extLst>
              <a:ext uri="{FF2B5EF4-FFF2-40B4-BE49-F238E27FC236}">
                <a16:creationId xmlns:a16="http://schemas.microsoft.com/office/drawing/2014/main" id="{80DF0EB5-9746-8389-AC6A-336DC54E9AC4}"/>
              </a:ext>
            </a:extLst>
          </p:cNvPr>
          <p:cNvSpPr txBox="1"/>
          <p:nvPr/>
        </p:nvSpPr>
        <p:spPr>
          <a:xfrm>
            <a:off x="8928675" y="1646291"/>
            <a:ext cx="2202847" cy="375424"/>
          </a:xfrm>
          <a:prstGeom prst="rect">
            <a:avLst/>
          </a:prstGeom>
          <a:noFill/>
          <a:ln>
            <a:noFill/>
          </a:ln>
        </p:spPr>
        <p:txBody>
          <a:bodyPr wrap="none" rtlCol="0" anchor="ctr">
            <a:spAutoFit/>
          </a:bodyPr>
          <a:lstStyle/>
          <a:p>
            <a:pPr lvl="0" defTabSz="1919289">
              <a:lnSpc>
                <a:spcPct val="150000"/>
              </a:lnSpc>
              <a:defRPr/>
            </a:pPr>
            <a:r>
              <a:rPr lang="en-US" altLang="zh-CN" sz="1399" b="1" kern="0" dirty="0">
                <a:solidFill>
                  <a:srgbClr val="C00000"/>
                </a:solidFill>
                <a:ea typeface="微软雅黑" panose="020B0503020204020204" pitchFamily="34" charset="-122"/>
                <a:cs typeface="Arial" panose="020B0604020202020204" pitchFamily="34" charset="0"/>
              </a:rPr>
              <a:t>Low Subscriber Loyalty</a:t>
            </a:r>
            <a:endParaRPr kumimoji="0" lang="en-US" altLang="zh-CN" sz="1399" b="1" i="0" u="none" strike="noStrike" kern="0" cap="none" spc="0" normalizeH="0" baseline="0" noProof="0" dirty="0">
              <a:ln>
                <a:noFill/>
              </a:ln>
              <a:solidFill>
                <a:srgbClr val="C00000"/>
              </a:solidFill>
              <a:effectLst/>
              <a:uLnTx/>
              <a:uFillTx/>
              <a:ea typeface="微软雅黑" panose="020B0503020204020204" pitchFamily="34" charset="-122"/>
              <a:cs typeface="Arial" panose="020B0604020202020204" pitchFamily="34" charset="0"/>
            </a:endParaRPr>
          </a:p>
        </p:txBody>
      </p:sp>
      <p:sp>
        <p:nvSpPr>
          <p:cNvPr id="168" name="TextBox 167">
            <a:extLst>
              <a:ext uri="{FF2B5EF4-FFF2-40B4-BE49-F238E27FC236}">
                <a16:creationId xmlns:a16="http://schemas.microsoft.com/office/drawing/2014/main" id="{210D9038-4C31-1F3D-E3C7-26E7C9F37659}"/>
              </a:ext>
            </a:extLst>
          </p:cNvPr>
          <p:cNvSpPr txBox="1"/>
          <p:nvPr/>
        </p:nvSpPr>
        <p:spPr>
          <a:xfrm>
            <a:off x="957001" y="4708228"/>
            <a:ext cx="10587180" cy="923330"/>
          </a:xfrm>
          <a:prstGeom prst="rect">
            <a:avLst/>
          </a:prstGeom>
          <a:noFill/>
        </p:spPr>
        <p:txBody>
          <a:bodyPr wrap="square">
            <a:spAutoFit/>
          </a:bodyPr>
          <a:lstStyle/>
          <a:p>
            <a:pPr marL="285750" indent="-285750">
              <a:buClr>
                <a:schemeClr val="accent2"/>
              </a:buClr>
              <a:buFont typeface="Wingdings" pitchFamily="2" charset="2"/>
              <a:buChar char="q"/>
            </a:pPr>
            <a:r>
              <a:rPr lang="en-US" dirty="0"/>
              <a:t>High O&amp;M cost with networks and subscribers growing significantly in size and complexity</a:t>
            </a:r>
          </a:p>
          <a:p>
            <a:pPr>
              <a:buClr>
                <a:schemeClr val="accent2"/>
              </a:buClr>
            </a:pPr>
            <a:endParaRPr lang="en-US" dirty="0"/>
          </a:p>
          <a:p>
            <a:pPr marL="285750" indent="-285750">
              <a:buClr>
                <a:schemeClr val="accent2"/>
              </a:buClr>
              <a:buFont typeface="Wingdings" pitchFamily="2" charset="2"/>
              <a:buChar char="q"/>
            </a:pPr>
            <a:r>
              <a:rPr lang="en-US" dirty="0"/>
              <a:t>Exponential amount of data collected in the networks making it impractical with human-aided O&amp;M</a:t>
            </a:r>
          </a:p>
        </p:txBody>
      </p:sp>
    </p:spTree>
    <p:extLst>
      <p:ext uri="{BB962C8B-B14F-4D97-AF65-F5344CB8AC3E}">
        <p14:creationId xmlns:p14="http://schemas.microsoft.com/office/powerpoint/2010/main" val="2411937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18A10-BA52-72C3-07BB-5F4E11CD0FB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B08C345-1342-C67C-18E2-79EBA186C763}"/>
              </a:ext>
            </a:extLst>
          </p:cNvPr>
          <p:cNvSpPr>
            <a:spLocks noGrp="1"/>
          </p:cNvSpPr>
          <p:nvPr>
            <p:ph type="title"/>
          </p:nvPr>
        </p:nvSpPr>
        <p:spPr>
          <a:xfrm>
            <a:off x="838200" y="365126"/>
            <a:ext cx="10515600" cy="806450"/>
          </a:xfrm>
        </p:spPr>
        <p:txBody>
          <a:bodyPr>
            <a:normAutofit fontScale="90000"/>
          </a:bodyPr>
          <a:lstStyle/>
          <a:p>
            <a:r>
              <a:rPr lang="en-US" dirty="0"/>
              <a:t>Broadband Service Challenges : Paradigm Shift in User Applications and Requirements</a:t>
            </a:r>
          </a:p>
        </p:txBody>
      </p:sp>
      <p:sp>
        <p:nvSpPr>
          <p:cNvPr id="5" name="矩形 168">
            <a:extLst>
              <a:ext uri="{FF2B5EF4-FFF2-40B4-BE49-F238E27FC236}">
                <a16:creationId xmlns:a16="http://schemas.microsoft.com/office/drawing/2014/main" id="{F588A4FF-1D30-D453-C84E-46E38A389EC1}"/>
              </a:ext>
            </a:extLst>
          </p:cNvPr>
          <p:cNvSpPr/>
          <p:nvPr/>
        </p:nvSpPr>
        <p:spPr>
          <a:xfrm>
            <a:off x="838200" y="1243778"/>
            <a:ext cx="4228243" cy="692227"/>
          </a:xfrm>
          <a:prstGeom prst="rect">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5400000" scaled="1"/>
            <a:tileRect/>
          </a:gradFill>
        </p:spPr>
        <p:txBody>
          <a:bodyPr wrap="none" lIns="91404" tIns="0" rIns="91404" bIns="0" anchor="ctr">
            <a:noAutofit/>
          </a:bodyPr>
          <a:lstStyle/>
          <a:p>
            <a:pPr algn="ctr" defTabSz="914034">
              <a:lnSpc>
                <a:spcPct val="150000"/>
              </a:lnSpc>
              <a:defRPr/>
            </a:pPr>
            <a:r>
              <a:rPr lang="en-US" altLang="zh-CN" sz="1599" b="1" dirty="0">
                <a:solidFill>
                  <a:srgbClr val="00B050"/>
                </a:solidFill>
                <a:ea typeface="微软雅黑" panose="020B0503020204020204" pitchFamily="34" charset="-122"/>
                <a:cs typeface="+mn-ea"/>
              </a:rPr>
              <a:t>Real-time User/Application Experience</a:t>
            </a:r>
            <a:endParaRPr lang="en-US" altLang="zh-CN" sz="1399" b="1" dirty="0">
              <a:solidFill>
                <a:srgbClr val="00B050"/>
              </a:solidFill>
              <a:ea typeface="微软雅黑" panose="020B0503020204020204" pitchFamily="34" charset="-122"/>
              <a:cs typeface="+mn-ea"/>
            </a:endParaRPr>
          </a:p>
        </p:txBody>
      </p:sp>
      <p:sp>
        <p:nvSpPr>
          <p:cNvPr id="7" name="矩形: 圆角 322">
            <a:extLst>
              <a:ext uri="{FF2B5EF4-FFF2-40B4-BE49-F238E27FC236}">
                <a16:creationId xmlns:a16="http://schemas.microsoft.com/office/drawing/2014/main" id="{1D7837D2-8E2F-C711-E00E-A6147253E0DC}"/>
              </a:ext>
            </a:extLst>
          </p:cNvPr>
          <p:cNvSpPr/>
          <p:nvPr/>
        </p:nvSpPr>
        <p:spPr>
          <a:xfrm rot="16200000">
            <a:off x="2021601" y="462143"/>
            <a:ext cx="1868277" cy="4228243"/>
          </a:xfrm>
          <a:prstGeom prst="roundRect">
            <a:avLst>
              <a:gd name="adj" fmla="val 3965"/>
            </a:avLst>
          </a:prstGeom>
          <a:grpFill/>
          <a:ln w="12700" cap="flat" cmpd="sng" algn="ctr">
            <a:gradFill>
              <a:gsLst>
                <a:gs pos="0">
                  <a:srgbClr val="256DCA">
                    <a:alpha val="70000"/>
                  </a:srgbClr>
                </a:gs>
                <a:gs pos="67000">
                  <a:sysClr val="window" lastClr="FFFFFF">
                    <a:alpha val="0"/>
                  </a:sysClr>
                </a:gs>
              </a:gsLst>
              <a:lin ang="0" scaled="0"/>
            </a:gradFill>
            <a:prstDash val="solid"/>
            <a:miter lim="800000"/>
          </a:ln>
          <a:effectLst>
            <a:glow rad="101600">
              <a:srgbClr val="256DCA">
                <a:alpha val="8000"/>
              </a:srgbClr>
            </a:glow>
          </a:effectLst>
        </p:spPr>
        <p:txBody>
          <a:bodyPr wrap="none" rtlCol="0" anchor="ctr">
            <a:noAutofit/>
          </a:bodyPr>
          <a:lstStyle/>
          <a:p>
            <a:pPr algn="ctr" defTabSz="914112">
              <a:defRPr/>
            </a:pPr>
            <a:endParaRPr lang="zh-CN" altLang="en-US" sz="900" kern="0" dirty="0">
              <a:solidFill>
                <a:srgbClr val="282828"/>
              </a:solidFill>
              <a:ea typeface="微软雅黑" panose="020B0503020204020204" pitchFamily="34" charset="-122"/>
              <a:cs typeface="Arial" panose="020B0604020202020204" pitchFamily="34" charset="0"/>
            </a:endParaRPr>
          </a:p>
        </p:txBody>
      </p:sp>
      <p:pic>
        <p:nvPicPr>
          <p:cNvPr id="8" name="图片 171" descr="mitv-2">
            <a:extLst>
              <a:ext uri="{FF2B5EF4-FFF2-40B4-BE49-F238E27FC236}">
                <a16:creationId xmlns:a16="http://schemas.microsoft.com/office/drawing/2014/main" id="{8E2811DA-3B37-9069-A62E-1746CC00C4E8}"/>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26031" y="2744814"/>
            <a:ext cx="714104" cy="444276"/>
          </a:xfrm>
          <a:prstGeom prst="rect">
            <a:avLst/>
          </a:prstGeom>
        </p:spPr>
      </p:pic>
      <p:sp>
        <p:nvSpPr>
          <p:cNvPr id="9" name="矩形 172">
            <a:extLst>
              <a:ext uri="{FF2B5EF4-FFF2-40B4-BE49-F238E27FC236}">
                <a16:creationId xmlns:a16="http://schemas.microsoft.com/office/drawing/2014/main" id="{52BE4A69-CBB0-C50A-8E5E-18EC418208C4}"/>
              </a:ext>
            </a:extLst>
          </p:cNvPr>
          <p:cNvSpPr/>
          <p:nvPr/>
        </p:nvSpPr>
        <p:spPr>
          <a:xfrm>
            <a:off x="968009" y="3209598"/>
            <a:ext cx="911689" cy="276891"/>
          </a:xfrm>
          <a:prstGeom prst="rect">
            <a:avLst/>
          </a:prstGeom>
        </p:spPr>
        <p:txBody>
          <a:bodyPr wrap="none" lIns="0" tIns="0" rIns="0" bIns="0">
            <a:noAutofit/>
          </a:bodyPr>
          <a:lstStyle/>
          <a:p>
            <a:pPr algn="ctr" defTabSz="914034">
              <a:lnSpc>
                <a:spcPct val="150000"/>
              </a:lnSpc>
              <a:defRPr/>
            </a:pPr>
            <a:r>
              <a:rPr lang="en-US" altLang="zh-CN" sz="1200" dirty="0">
                <a:solidFill>
                  <a:srgbClr val="282828"/>
                </a:solidFill>
                <a:ea typeface="微软雅黑" panose="020B0503020204020204" pitchFamily="34" charset="-122"/>
                <a:cs typeface="+mn-ea"/>
                <a:sym typeface="+mn-lt"/>
              </a:rPr>
              <a:t>HTTP videos</a:t>
            </a:r>
          </a:p>
        </p:txBody>
      </p:sp>
      <p:pic>
        <p:nvPicPr>
          <p:cNvPr id="10" name="图片 173">
            <a:extLst>
              <a:ext uri="{FF2B5EF4-FFF2-40B4-BE49-F238E27FC236}">
                <a16:creationId xmlns:a16="http://schemas.microsoft.com/office/drawing/2014/main" id="{3F53650A-C895-8E2B-3445-89B3C1C32996}"/>
              </a:ext>
            </a:extLst>
          </p:cNvPr>
          <p:cNvPicPr>
            <a:picLocks noChangeAspect="1"/>
          </p:cNvPicPr>
          <p:nvPr/>
        </p:nvPicPr>
        <p:blipFill>
          <a:blip r:embed="rId12"/>
          <a:stretch>
            <a:fillRect/>
          </a:stretch>
        </p:blipFill>
        <p:spPr>
          <a:xfrm>
            <a:off x="2681442" y="2095047"/>
            <a:ext cx="803524" cy="413286"/>
          </a:xfrm>
          <a:prstGeom prst="rect">
            <a:avLst/>
          </a:prstGeom>
        </p:spPr>
      </p:pic>
      <p:pic>
        <p:nvPicPr>
          <p:cNvPr id="11" name="图片 174">
            <a:extLst>
              <a:ext uri="{FF2B5EF4-FFF2-40B4-BE49-F238E27FC236}">
                <a16:creationId xmlns:a16="http://schemas.microsoft.com/office/drawing/2014/main" id="{6DCC2B4E-9C26-30C1-821C-302686F3E25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81442" y="2747012"/>
            <a:ext cx="809090" cy="482233"/>
          </a:xfrm>
          <a:prstGeom prst="rect">
            <a:avLst/>
          </a:prstGeom>
        </p:spPr>
      </p:pic>
      <p:sp>
        <p:nvSpPr>
          <p:cNvPr id="12" name="矩形 175">
            <a:extLst>
              <a:ext uri="{FF2B5EF4-FFF2-40B4-BE49-F238E27FC236}">
                <a16:creationId xmlns:a16="http://schemas.microsoft.com/office/drawing/2014/main" id="{1121E8E8-5A0E-FDE5-6C0D-FCF1CB7E1830}"/>
              </a:ext>
            </a:extLst>
          </p:cNvPr>
          <p:cNvSpPr/>
          <p:nvPr/>
        </p:nvSpPr>
        <p:spPr>
          <a:xfrm>
            <a:off x="1237926" y="2454227"/>
            <a:ext cx="382968" cy="276891"/>
          </a:xfrm>
          <a:prstGeom prst="rect">
            <a:avLst/>
          </a:prstGeom>
        </p:spPr>
        <p:txBody>
          <a:bodyPr wrap="none" lIns="0" tIns="0" rIns="0" bIns="0">
            <a:noAutofit/>
          </a:bodyPr>
          <a:lstStyle/>
          <a:p>
            <a:pPr algn="ctr" defTabSz="914034">
              <a:lnSpc>
                <a:spcPct val="150000"/>
              </a:lnSpc>
              <a:defRPr/>
            </a:pPr>
            <a:r>
              <a:rPr lang="en-US" altLang="zh-CN" sz="1200" dirty="0">
                <a:solidFill>
                  <a:srgbClr val="282828"/>
                </a:solidFill>
                <a:ea typeface="微软雅黑" panose="020B0503020204020204" pitchFamily="34" charset="-122"/>
                <a:cs typeface="+mn-ea"/>
                <a:sym typeface="+mn-lt"/>
              </a:rPr>
              <a:t>WEB </a:t>
            </a:r>
          </a:p>
        </p:txBody>
      </p:sp>
      <p:sp>
        <p:nvSpPr>
          <p:cNvPr id="13" name="矩形 176">
            <a:extLst>
              <a:ext uri="{FF2B5EF4-FFF2-40B4-BE49-F238E27FC236}">
                <a16:creationId xmlns:a16="http://schemas.microsoft.com/office/drawing/2014/main" id="{D41322DD-1441-7ECB-7C88-303F4CCF7A44}"/>
              </a:ext>
            </a:extLst>
          </p:cNvPr>
          <p:cNvSpPr/>
          <p:nvPr/>
        </p:nvSpPr>
        <p:spPr>
          <a:xfrm>
            <a:off x="2952321" y="2471187"/>
            <a:ext cx="1609867" cy="276891"/>
          </a:xfrm>
          <a:prstGeom prst="rect">
            <a:avLst/>
          </a:prstGeom>
        </p:spPr>
        <p:txBody>
          <a:bodyPr wrap="none" lIns="0" tIns="0" rIns="0" bIns="0">
            <a:noAutofit/>
          </a:bodyPr>
          <a:lstStyle/>
          <a:p>
            <a:pPr algn="ctr" defTabSz="914034">
              <a:lnSpc>
                <a:spcPct val="150000"/>
              </a:lnSpc>
              <a:defRPr/>
            </a:pPr>
            <a:r>
              <a:rPr lang="en-US" altLang="zh-CN" sz="1200" dirty="0">
                <a:solidFill>
                  <a:srgbClr val="282828"/>
                </a:solidFill>
                <a:ea typeface="微软雅黑" panose="020B0503020204020204" pitchFamily="34" charset="-122"/>
                <a:cs typeface="+mn-ea"/>
                <a:sym typeface="+mn-lt"/>
              </a:rPr>
              <a:t>Real-time Calling / Live Streaming</a:t>
            </a:r>
            <a:endParaRPr lang="en-US" altLang="zh-CN" sz="1200" dirty="0">
              <a:solidFill>
                <a:srgbClr val="282828"/>
              </a:solidFill>
            </a:endParaRPr>
          </a:p>
        </p:txBody>
      </p:sp>
      <p:sp>
        <p:nvSpPr>
          <p:cNvPr id="14" name="矩形 177">
            <a:extLst>
              <a:ext uri="{FF2B5EF4-FFF2-40B4-BE49-F238E27FC236}">
                <a16:creationId xmlns:a16="http://schemas.microsoft.com/office/drawing/2014/main" id="{8CA216AE-442E-72AA-5CE0-F5F0A3B296A8}"/>
              </a:ext>
            </a:extLst>
          </p:cNvPr>
          <p:cNvSpPr/>
          <p:nvPr/>
        </p:nvSpPr>
        <p:spPr>
          <a:xfrm>
            <a:off x="2604698" y="3218279"/>
            <a:ext cx="951940" cy="276891"/>
          </a:xfrm>
          <a:prstGeom prst="rect">
            <a:avLst/>
          </a:prstGeom>
        </p:spPr>
        <p:txBody>
          <a:bodyPr wrap="none" lIns="0" tIns="0" rIns="0" bIns="0">
            <a:noAutofit/>
          </a:bodyPr>
          <a:lstStyle/>
          <a:p>
            <a:pPr algn="ctr" defTabSz="914034">
              <a:lnSpc>
                <a:spcPct val="150000"/>
              </a:lnSpc>
              <a:defRPr/>
            </a:pPr>
            <a:r>
              <a:rPr lang="en-US" altLang="zh-CN" sz="1200" dirty="0">
                <a:solidFill>
                  <a:srgbClr val="282828"/>
                </a:solidFill>
                <a:ea typeface="微软雅黑" panose="020B0503020204020204" pitchFamily="34" charset="-122"/>
                <a:cs typeface="+mn-ea"/>
                <a:sym typeface="+mn-lt"/>
              </a:rPr>
              <a:t>Real-time AR/VR</a:t>
            </a:r>
          </a:p>
        </p:txBody>
      </p:sp>
      <p:sp>
        <p:nvSpPr>
          <p:cNvPr id="15" name="文本框 178">
            <a:extLst>
              <a:ext uri="{FF2B5EF4-FFF2-40B4-BE49-F238E27FC236}">
                <a16:creationId xmlns:a16="http://schemas.microsoft.com/office/drawing/2014/main" id="{A75EC1D4-6269-1527-9EB6-792C56214022}"/>
              </a:ext>
            </a:extLst>
          </p:cNvPr>
          <p:cNvSpPr txBox="1"/>
          <p:nvPr/>
        </p:nvSpPr>
        <p:spPr>
          <a:xfrm>
            <a:off x="3798480" y="2921414"/>
            <a:ext cx="1066719" cy="276891"/>
          </a:xfrm>
          <a:prstGeom prst="rect">
            <a:avLst/>
          </a:prstGeom>
          <a:noFill/>
        </p:spPr>
        <p:txBody>
          <a:bodyPr wrap="none" rtlCol="0">
            <a:noAutofit/>
          </a:bodyPr>
          <a:lstStyle/>
          <a:p>
            <a:pPr algn="ctr" defTabSz="914034">
              <a:defRPr/>
            </a:pPr>
            <a:r>
              <a:rPr lang="en-US" altLang="zh-CN" sz="1200" b="1" dirty="0">
                <a:solidFill>
                  <a:srgbClr val="FFC000"/>
                </a:solidFill>
                <a:ea typeface="微软雅黑" panose="020B0503020204020204" pitchFamily="34" charset="-122"/>
              </a:rPr>
              <a:t>RTT&lt;11ms</a:t>
            </a:r>
            <a:endParaRPr lang="zh-CN" altLang="en-US" sz="1200" b="1" dirty="0">
              <a:solidFill>
                <a:srgbClr val="FFC000"/>
              </a:solidFill>
              <a:ea typeface="微软雅黑" panose="020B0503020204020204" pitchFamily="34" charset="-122"/>
            </a:endParaRPr>
          </a:p>
        </p:txBody>
      </p:sp>
      <p:sp>
        <p:nvSpPr>
          <p:cNvPr id="16" name="文本框 179">
            <a:extLst>
              <a:ext uri="{FF2B5EF4-FFF2-40B4-BE49-F238E27FC236}">
                <a16:creationId xmlns:a16="http://schemas.microsoft.com/office/drawing/2014/main" id="{0976278D-71DC-BCD3-3DCB-AAA49111195C}"/>
              </a:ext>
            </a:extLst>
          </p:cNvPr>
          <p:cNvSpPr txBox="1"/>
          <p:nvPr/>
        </p:nvSpPr>
        <p:spPr>
          <a:xfrm>
            <a:off x="3791937" y="2187332"/>
            <a:ext cx="1066719" cy="276891"/>
          </a:xfrm>
          <a:prstGeom prst="rect">
            <a:avLst/>
          </a:prstGeom>
          <a:noFill/>
        </p:spPr>
        <p:txBody>
          <a:bodyPr wrap="none" rtlCol="0">
            <a:noAutofit/>
          </a:bodyPr>
          <a:lstStyle/>
          <a:p>
            <a:pPr algn="ctr" defTabSz="914034">
              <a:defRPr/>
            </a:pPr>
            <a:r>
              <a:rPr lang="en-US" altLang="zh-CN" sz="1200" b="1" dirty="0">
                <a:solidFill>
                  <a:srgbClr val="FFC000"/>
                </a:solidFill>
                <a:ea typeface="微软雅黑" panose="020B0503020204020204" pitchFamily="34" charset="-122"/>
              </a:rPr>
              <a:t>RTT&lt;35ms</a:t>
            </a:r>
            <a:endParaRPr lang="zh-CN" altLang="en-US" sz="1200" b="1" dirty="0">
              <a:solidFill>
                <a:srgbClr val="FFC000"/>
              </a:solidFill>
              <a:ea typeface="微软雅黑" panose="020B0503020204020204" pitchFamily="34" charset="-122"/>
            </a:endParaRPr>
          </a:p>
        </p:txBody>
      </p:sp>
      <p:sp>
        <p:nvSpPr>
          <p:cNvPr id="17" name="箭头: 右 105">
            <a:extLst>
              <a:ext uri="{FF2B5EF4-FFF2-40B4-BE49-F238E27FC236}">
                <a16:creationId xmlns:a16="http://schemas.microsoft.com/office/drawing/2014/main" id="{FF62BC4C-4754-9EA7-87F0-67083BD745B3}"/>
              </a:ext>
            </a:extLst>
          </p:cNvPr>
          <p:cNvSpPr/>
          <p:nvPr/>
        </p:nvSpPr>
        <p:spPr>
          <a:xfrm>
            <a:off x="2075169" y="2339369"/>
            <a:ext cx="321506" cy="648759"/>
          </a:xfrm>
          <a:prstGeom prst="rightArrow">
            <a:avLst/>
          </a:prstGeom>
          <a:solidFill>
            <a:srgbClr val="666666">
              <a:lumMod val="40000"/>
              <a:lumOff val="60000"/>
            </a:srgbClr>
          </a:solidFill>
          <a:ln w="12700" cap="flat" cmpd="sng" algn="ctr">
            <a:noFill/>
            <a:prstDash val="solid"/>
            <a:miter lim="800000"/>
          </a:ln>
          <a:effectLst/>
        </p:spPr>
        <p:txBody>
          <a:bodyPr wrap="none" rtlCol="0" anchor="ctr">
            <a:noAutofit/>
          </a:bodyPr>
          <a:lstStyle/>
          <a:p>
            <a:pPr algn="ctr" defTabSz="914034">
              <a:defRPr/>
            </a:pPr>
            <a:endParaRPr lang="zh-CN" altLang="en-US" sz="1599" kern="0" dirty="0">
              <a:solidFill>
                <a:srgbClr val="282828"/>
              </a:solidFill>
              <a:ea typeface="微软雅黑" panose="020B0503020204020204" pitchFamily="34" charset="-122"/>
            </a:endParaRPr>
          </a:p>
        </p:txBody>
      </p:sp>
      <p:grpSp>
        <p:nvGrpSpPr>
          <p:cNvPr id="18" name="Group 15">
            <a:extLst>
              <a:ext uri="{FF2B5EF4-FFF2-40B4-BE49-F238E27FC236}">
                <a16:creationId xmlns:a16="http://schemas.microsoft.com/office/drawing/2014/main" id="{6D230B33-183B-FC2E-F789-D859E2D863CD}"/>
              </a:ext>
            </a:extLst>
          </p:cNvPr>
          <p:cNvGrpSpPr>
            <a:grpSpLocks noChangeAspect="1"/>
          </p:cNvGrpSpPr>
          <p:nvPr/>
        </p:nvGrpSpPr>
        <p:grpSpPr bwMode="auto">
          <a:xfrm>
            <a:off x="1157518" y="2011933"/>
            <a:ext cx="446702" cy="448511"/>
            <a:chOff x="3338" y="2688"/>
            <a:chExt cx="1271" cy="1231"/>
          </a:xfrm>
          <a:solidFill>
            <a:schemeClr val="tx1">
              <a:lumMod val="50000"/>
              <a:lumOff val="50000"/>
            </a:schemeClr>
          </a:solidFill>
        </p:grpSpPr>
        <p:sp>
          <p:nvSpPr>
            <p:cNvPr id="19" name="Freeform 16">
              <a:extLst>
                <a:ext uri="{FF2B5EF4-FFF2-40B4-BE49-F238E27FC236}">
                  <a16:creationId xmlns:a16="http://schemas.microsoft.com/office/drawing/2014/main" id="{067C48CE-E971-EF7D-03AD-6DC31F7C8521}"/>
                </a:ext>
              </a:extLst>
            </p:cNvPr>
            <p:cNvSpPr>
              <a:spLocks noEditPoints="1"/>
            </p:cNvSpPr>
            <p:nvPr/>
          </p:nvSpPr>
          <p:spPr bwMode="auto">
            <a:xfrm>
              <a:off x="3338" y="2688"/>
              <a:ext cx="1271" cy="1231"/>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7FBEE0"/>
            </a:solidFill>
            <a:ln>
              <a:noFill/>
            </a:ln>
          </p:spPr>
          <p:txBody>
            <a:bodyPr vert="horz" wrap="none" lIns="68553" tIns="34277" rIns="68553" bIns="34277" numCol="1" anchor="t" anchorCtr="0" compatLnSpc="1">
              <a:noAutofit/>
            </a:bodyPr>
            <a:lstStyle/>
            <a:p>
              <a:pPr algn="ctr" defTabSz="684891">
                <a:defRPr/>
              </a:pPr>
              <a:endParaRPr lang="en-US" sz="1200" kern="0">
                <a:solidFill>
                  <a:srgbClr val="282828"/>
                </a:solidFill>
                <a:ea typeface="微软雅黑" panose="020B0503020204020204" pitchFamily="34" charset="-122"/>
              </a:endParaRPr>
            </a:p>
          </p:txBody>
        </p:sp>
        <p:sp>
          <p:nvSpPr>
            <p:cNvPr id="20" name="Freeform 17">
              <a:extLst>
                <a:ext uri="{FF2B5EF4-FFF2-40B4-BE49-F238E27FC236}">
                  <a16:creationId xmlns:a16="http://schemas.microsoft.com/office/drawing/2014/main" id="{4D956400-BC5A-DB5D-DE90-FF7674DAAEA9}"/>
                </a:ext>
              </a:extLst>
            </p:cNvPr>
            <p:cNvSpPr>
              <a:spLocks noEditPoints="1"/>
            </p:cNvSpPr>
            <p:nvPr/>
          </p:nvSpPr>
          <p:spPr bwMode="auto">
            <a:xfrm>
              <a:off x="4401" y="3791"/>
              <a:ext cx="69" cy="69"/>
            </a:xfrm>
            <a:custGeom>
              <a:avLst/>
              <a:gdLst>
                <a:gd name="T0" fmla="*/ 29 w 29"/>
                <a:gd name="T1" fmla="*/ 15 h 29"/>
                <a:gd name="T2" fmla="*/ 25 w 29"/>
                <a:gd name="T3" fmla="*/ 25 h 29"/>
                <a:gd name="T4" fmla="*/ 15 w 29"/>
                <a:gd name="T5" fmla="*/ 29 h 29"/>
                <a:gd name="T6" fmla="*/ 4 w 29"/>
                <a:gd name="T7" fmla="*/ 25 h 29"/>
                <a:gd name="T8" fmla="*/ 0 w 29"/>
                <a:gd name="T9" fmla="*/ 15 h 29"/>
                <a:gd name="T10" fmla="*/ 4 w 29"/>
                <a:gd name="T11" fmla="*/ 5 h 29"/>
                <a:gd name="T12" fmla="*/ 15 w 29"/>
                <a:gd name="T13" fmla="*/ 0 h 29"/>
                <a:gd name="T14" fmla="*/ 25 w 29"/>
                <a:gd name="T15" fmla="*/ 4 h 29"/>
                <a:gd name="T16" fmla="*/ 29 w 29"/>
                <a:gd name="T17" fmla="*/ 15 h 29"/>
                <a:gd name="T18" fmla="*/ 27 w 29"/>
                <a:gd name="T19" fmla="*/ 15 h 29"/>
                <a:gd name="T20" fmla="*/ 24 w 29"/>
                <a:gd name="T21" fmla="*/ 6 h 29"/>
                <a:gd name="T22" fmla="*/ 15 w 29"/>
                <a:gd name="T23" fmla="*/ 2 h 29"/>
                <a:gd name="T24" fmla="*/ 5 w 29"/>
                <a:gd name="T25" fmla="*/ 6 h 29"/>
                <a:gd name="T26" fmla="*/ 2 w 29"/>
                <a:gd name="T27" fmla="*/ 15 h 29"/>
                <a:gd name="T28" fmla="*/ 5 w 29"/>
                <a:gd name="T29" fmla="*/ 24 h 29"/>
                <a:gd name="T30" fmla="*/ 15 w 29"/>
                <a:gd name="T31" fmla="*/ 28 h 29"/>
                <a:gd name="T32" fmla="*/ 24 w 29"/>
                <a:gd name="T33" fmla="*/ 24 h 29"/>
                <a:gd name="T34" fmla="*/ 27 w 29"/>
                <a:gd name="T35" fmla="*/ 15 h 29"/>
                <a:gd name="T36" fmla="*/ 22 w 29"/>
                <a:gd name="T37" fmla="*/ 24 h 29"/>
                <a:gd name="T38" fmla="*/ 19 w 29"/>
                <a:gd name="T39" fmla="*/ 24 h 29"/>
                <a:gd name="T40" fmla="*/ 16 w 29"/>
                <a:gd name="T41" fmla="*/ 19 h 29"/>
                <a:gd name="T42" fmla="*/ 13 w 29"/>
                <a:gd name="T43" fmla="*/ 16 h 29"/>
                <a:gd name="T44" fmla="*/ 11 w 29"/>
                <a:gd name="T45" fmla="*/ 16 h 29"/>
                <a:gd name="T46" fmla="*/ 11 w 29"/>
                <a:gd name="T47" fmla="*/ 24 h 29"/>
                <a:gd name="T48" fmla="*/ 9 w 29"/>
                <a:gd name="T49" fmla="*/ 24 h 29"/>
                <a:gd name="T50" fmla="*/ 9 w 29"/>
                <a:gd name="T51" fmla="*/ 5 h 29"/>
                <a:gd name="T52" fmla="*/ 14 w 29"/>
                <a:gd name="T53" fmla="*/ 5 h 29"/>
                <a:gd name="T54" fmla="*/ 19 w 29"/>
                <a:gd name="T55" fmla="*/ 7 h 29"/>
                <a:gd name="T56" fmla="*/ 21 w 29"/>
                <a:gd name="T57" fmla="*/ 10 h 29"/>
                <a:gd name="T58" fmla="*/ 20 w 29"/>
                <a:gd name="T59" fmla="*/ 14 h 29"/>
                <a:gd name="T60" fmla="*/ 16 w 29"/>
                <a:gd name="T61" fmla="*/ 15 h 29"/>
                <a:gd name="T62" fmla="*/ 16 w 29"/>
                <a:gd name="T63" fmla="*/ 16 h 29"/>
                <a:gd name="T64" fmla="*/ 19 w 29"/>
                <a:gd name="T65" fmla="*/ 19 h 29"/>
                <a:gd name="T66" fmla="*/ 22 w 29"/>
                <a:gd name="T67" fmla="*/ 24 h 29"/>
                <a:gd name="T68" fmla="*/ 18 w 29"/>
                <a:gd name="T69" fmla="*/ 11 h 29"/>
                <a:gd name="T70" fmla="*/ 17 w 29"/>
                <a:gd name="T71" fmla="*/ 8 h 29"/>
                <a:gd name="T72" fmla="*/ 14 w 29"/>
                <a:gd name="T73" fmla="*/ 8 h 29"/>
                <a:gd name="T74" fmla="*/ 11 w 29"/>
                <a:gd name="T75" fmla="*/ 8 h 29"/>
                <a:gd name="T76" fmla="*/ 11 w 29"/>
                <a:gd name="T77" fmla="*/ 14 h 29"/>
                <a:gd name="T78" fmla="*/ 14 w 29"/>
                <a:gd name="T79" fmla="*/ 14 h 29"/>
                <a:gd name="T80" fmla="*/ 18 w 29"/>
                <a:gd name="T81"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29">
                  <a:moveTo>
                    <a:pt x="29" y="15"/>
                  </a:moveTo>
                  <a:cubicBezTo>
                    <a:pt x="29" y="19"/>
                    <a:pt x="28" y="22"/>
                    <a:pt x="25" y="25"/>
                  </a:cubicBezTo>
                  <a:cubicBezTo>
                    <a:pt x="22" y="28"/>
                    <a:pt x="19" y="29"/>
                    <a:pt x="15" y="29"/>
                  </a:cubicBezTo>
                  <a:cubicBezTo>
                    <a:pt x="10" y="29"/>
                    <a:pt x="7" y="28"/>
                    <a:pt x="4" y="25"/>
                  </a:cubicBezTo>
                  <a:cubicBezTo>
                    <a:pt x="1" y="22"/>
                    <a:pt x="0" y="19"/>
                    <a:pt x="0" y="15"/>
                  </a:cubicBezTo>
                  <a:cubicBezTo>
                    <a:pt x="0" y="11"/>
                    <a:pt x="1" y="7"/>
                    <a:pt x="4" y="5"/>
                  </a:cubicBezTo>
                  <a:cubicBezTo>
                    <a:pt x="7" y="2"/>
                    <a:pt x="10" y="0"/>
                    <a:pt x="15" y="0"/>
                  </a:cubicBezTo>
                  <a:cubicBezTo>
                    <a:pt x="19" y="0"/>
                    <a:pt x="22" y="2"/>
                    <a:pt x="25" y="4"/>
                  </a:cubicBezTo>
                  <a:cubicBezTo>
                    <a:pt x="28" y="7"/>
                    <a:pt x="29" y="11"/>
                    <a:pt x="29" y="15"/>
                  </a:cubicBezTo>
                  <a:close/>
                  <a:moveTo>
                    <a:pt x="27" y="15"/>
                  </a:moveTo>
                  <a:cubicBezTo>
                    <a:pt x="27" y="11"/>
                    <a:pt x="26" y="8"/>
                    <a:pt x="24" y="6"/>
                  </a:cubicBezTo>
                  <a:cubicBezTo>
                    <a:pt x="21" y="3"/>
                    <a:pt x="18" y="2"/>
                    <a:pt x="15" y="2"/>
                  </a:cubicBezTo>
                  <a:cubicBezTo>
                    <a:pt x="11" y="2"/>
                    <a:pt x="8" y="3"/>
                    <a:pt x="5" y="6"/>
                  </a:cubicBezTo>
                  <a:cubicBezTo>
                    <a:pt x="3" y="8"/>
                    <a:pt x="2" y="11"/>
                    <a:pt x="2" y="15"/>
                  </a:cubicBezTo>
                  <a:cubicBezTo>
                    <a:pt x="2" y="19"/>
                    <a:pt x="3" y="22"/>
                    <a:pt x="5" y="24"/>
                  </a:cubicBezTo>
                  <a:cubicBezTo>
                    <a:pt x="8" y="27"/>
                    <a:pt x="11" y="28"/>
                    <a:pt x="15" y="28"/>
                  </a:cubicBezTo>
                  <a:cubicBezTo>
                    <a:pt x="18" y="28"/>
                    <a:pt x="21" y="27"/>
                    <a:pt x="24" y="24"/>
                  </a:cubicBezTo>
                  <a:cubicBezTo>
                    <a:pt x="26" y="22"/>
                    <a:pt x="27" y="18"/>
                    <a:pt x="27" y="15"/>
                  </a:cubicBezTo>
                  <a:close/>
                  <a:moveTo>
                    <a:pt x="22" y="24"/>
                  </a:moveTo>
                  <a:cubicBezTo>
                    <a:pt x="19" y="24"/>
                    <a:pt x="19" y="24"/>
                    <a:pt x="19" y="24"/>
                  </a:cubicBezTo>
                  <a:cubicBezTo>
                    <a:pt x="16" y="19"/>
                    <a:pt x="16" y="19"/>
                    <a:pt x="16" y="19"/>
                  </a:cubicBezTo>
                  <a:cubicBezTo>
                    <a:pt x="15" y="17"/>
                    <a:pt x="14" y="16"/>
                    <a:pt x="13" y="16"/>
                  </a:cubicBezTo>
                  <a:cubicBezTo>
                    <a:pt x="11" y="16"/>
                    <a:pt x="11" y="16"/>
                    <a:pt x="11" y="16"/>
                  </a:cubicBezTo>
                  <a:cubicBezTo>
                    <a:pt x="11" y="24"/>
                    <a:pt x="11" y="24"/>
                    <a:pt x="11" y="24"/>
                  </a:cubicBezTo>
                  <a:cubicBezTo>
                    <a:pt x="9" y="24"/>
                    <a:pt x="9" y="24"/>
                    <a:pt x="9" y="24"/>
                  </a:cubicBezTo>
                  <a:cubicBezTo>
                    <a:pt x="9" y="5"/>
                    <a:pt x="9" y="5"/>
                    <a:pt x="9" y="5"/>
                  </a:cubicBezTo>
                  <a:cubicBezTo>
                    <a:pt x="14" y="5"/>
                    <a:pt x="14" y="5"/>
                    <a:pt x="14" y="5"/>
                  </a:cubicBezTo>
                  <a:cubicBezTo>
                    <a:pt x="16" y="5"/>
                    <a:pt x="18" y="6"/>
                    <a:pt x="19" y="7"/>
                  </a:cubicBezTo>
                  <a:cubicBezTo>
                    <a:pt x="20" y="8"/>
                    <a:pt x="21" y="9"/>
                    <a:pt x="21" y="10"/>
                  </a:cubicBezTo>
                  <a:cubicBezTo>
                    <a:pt x="21" y="12"/>
                    <a:pt x="20" y="13"/>
                    <a:pt x="20" y="14"/>
                  </a:cubicBezTo>
                  <a:cubicBezTo>
                    <a:pt x="19" y="15"/>
                    <a:pt x="18" y="15"/>
                    <a:pt x="16" y="15"/>
                  </a:cubicBezTo>
                  <a:cubicBezTo>
                    <a:pt x="16" y="16"/>
                    <a:pt x="16" y="16"/>
                    <a:pt x="16" y="16"/>
                  </a:cubicBezTo>
                  <a:cubicBezTo>
                    <a:pt x="17" y="16"/>
                    <a:pt x="18" y="17"/>
                    <a:pt x="19" y="19"/>
                  </a:cubicBezTo>
                  <a:lnTo>
                    <a:pt x="22" y="24"/>
                  </a:lnTo>
                  <a:close/>
                  <a:moveTo>
                    <a:pt x="18" y="11"/>
                  </a:moveTo>
                  <a:cubicBezTo>
                    <a:pt x="18" y="10"/>
                    <a:pt x="18" y="9"/>
                    <a:pt x="17" y="8"/>
                  </a:cubicBezTo>
                  <a:cubicBezTo>
                    <a:pt x="17" y="8"/>
                    <a:pt x="15" y="8"/>
                    <a:pt x="14" y="8"/>
                  </a:cubicBezTo>
                  <a:cubicBezTo>
                    <a:pt x="11" y="8"/>
                    <a:pt x="11" y="8"/>
                    <a:pt x="11" y="8"/>
                  </a:cubicBezTo>
                  <a:cubicBezTo>
                    <a:pt x="11" y="14"/>
                    <a:pt x="11" y="14"/>
                    <a:pt x="11" y="14"/>
                  </a:cubicBezTo>
                  <a:cubicBezTo>
                    <a:pt x="14" y="14"/>
                    <a:pt x="14" y="14"/>
                    <a:pt x="14" y="14"/>
                  </a:cubicBezTo>
                  <a:cubicBezTo>
                    <a:pt x="17" y="14"/>
                    <a:pt x="18" y="13"/>
                    <a:pt x="18" y="11"/>
                  </a:cubicBezTo>
                  <a:close/>
                </a:path>
              </a:pathLst>
            </a:custGeom>
            <a:grpFill/>
            <a:ln>
              <a:noFill/>
            </a:ln>
          </p:spPr>
          <p:txBody>
            <a:bodyPr vert="horz" wrap="none" lIns="68553" tIns="34277" rIns="68553" bIns="34277" numCol="1" anchor="t" anchorCtr="0" compatLnSpc="1">
              <a:noAutofit/>
            </a:bodyPr>
            <a:lstStyle/>
            <a:p>
              <a:pPr algn="ctr" defTabSz="684891">
                <a:defRPr/>
              </a:pPr>
              <a:endParaRPr lang="en-US" sz="1200" kern="0">
                <a:solidFill>
                  <a:srgbClr val="282828"/>
                </a:solidFill>
                <a:ea typeface="微软雅黑" panose="020B0503020204020204" pitchFamily="34" charset="-122"/>
              </a:endParaRPr>
            </a:p>
          </p:txBody>
        </p:sp>
      </p:grpSp>
      <p:sp>
        <p:nvSpPr>
          <p:cNvPr id="21" name="矩形: 圆角 322">
            <a:extLst>
              <a:ext uri="{FF2B5EF4-FFF2-40B4-BE49-F238E27FC236}">
                <a16:creationId xmlns:a16="http://schemas.microsoft.com/office/drawing/2014/main" id="{86814E25-6610-73E5-1700-40C15AB34614}"/>
              </a:ext>
            </a:extLst>
          </p:cNvPr>
          <p:cNvSpPr/>
          <p:nvPr/>
        </p:nvSpPr>
        <p:spPr>
          <a:xfrm rot="16200000">
            <a:off x="1851739" y="3059891"/>
            <a:ext cx="2201164" cy="4228239"/>
          </a:xfrm>
          <a:prstGeom prst="roundRect">
            <a:avLst>
              <a:gd name="adj" fmla="val 3965"/>
            </a:avLst>
          </a:prstGeom>
          <a:grpFill/>
          <a:ln w="12700" cap="flat" cmpd="sng" algn="ctr">
            <a:gradFill>
              <a:gsLst>
                <a:gs pos="0">
                  <a:srgbClr val="256DCA">
                    <a:alpha val="70000"/>
                  </a:srgbClr>
                </a:gs>
                <a:gs pos="67000">
                  <a:sysClr val="window" lastClr="FFFFFF">
                    <a:alpha val="0"/>
                  </a:sysClr>
                </a:gs>
              </a:gsLst>
              <a:lin ang="0" scaled="0"/>
            </a:gradFill>
            <a:prstDash val="solid"/>
            <a:miter lim="800000"/>
          </a:ln>
          <a:effectLst>
            <a:glow rad="101600">
              <a:srgbClr val="256DCA">
                <a:alpha val="8000"/>
              </a:srgbClr>
            </a:glow>
          </a:effectLst>
        </p:spPr>
        <p:txBody>
          <a:bodyPr wrap="none" rtlCol="0" anchor="ctr">
            <a:noAutofit/>
          </a:bodyPr>
          <a:lstStyle/>
          <a:p>
            <a:pPr algn="ctr" defTabSz="914112">
              <a:defRPr/>
            </a:pPr>
            <a:endParaRPr lang="zh-CN" altLang="en-US" sz="900" kern="0" dirty="0">
              <a:solidFill>
                <a:srgbClr val="282828"/>
              </a:solidFill>
              <a:ea typeface="微软雅黑" panose="020B0503020204020204" pitchFamily="34" charset="-122"/>
              <a:cs typeface="Arial" panose="020B0604020202020204" pitchFamily="34" charset="0"/>
            </a:endParaRPr>
          </a:p>
        </p:txBody>
      </p:sp>
      <p:sp>
        <p:nvSpPr>
          <p:cNvPr id="22" name="矩形 286">
            <a:extLst>
              <a:ext uri="{FF2B5EF4-FFF2-40B4-BE49-F238E27FC236}">
                <a16:creationId xmlns:a16="http://schemas.microsoft.com/office/drawing/2014/main" id="{63E0D5CA-431E-CE5B-45E9-61C91D64EF70}"/>
              </a:ext>
            </a:extLst>
          </p:cNvPr>
          <p:cNvSpPr/>
          <p:nvPr/>
        </p:nvSpPr>
        <p:spPr>
          <a:xfrm>
            <a:off x="838197" y="4005363"/>
            <a:ext cx="4228243" cy="692227"/>
          </a:xfrm>
          <a:prstGeom prst="rect">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5400000" scaled="1"/>
            <a:tileRect/>
          </a:gradFill>
        </p:spPr>
        <p:txBody>
          <a:bodyPr wrap="none" lIns="91404" tIns="0" rIns="91404" bIns="0" anchor="ctr">
            <a:noAutofit/>
          </a:bodyPr>
          <a:lstStyle/>
          <a:p>
            <a:pPr algn="ctr" defTabSz="914034">
              <a:lnSpc>
                <a:spcPct val="150000"/>
              </a:lnSpc>
            </a:pPr>
            <a:r>
              <a:rPr lang="en-US" altLang="zh-CN" sz="1599" b="1" dirty="0">
                <a:solidFill>
                  <a:srgbClr val="00B050"/>
                </a:solidFill>
                <a:ea typeface="微软雅黑" panose="020B0503020204020204" pitchFamily="34" charset="-122"/>
                <a:cs typeface="+mn-ea"/>
              </a:rPr>
              <a:t>Scenario-based Self-Service Subscription</a:t>
            </a:r>
          </a:p>
        </p:txBody>
      </p:sp>
      <p:sp>
        <p:nvSpPr>
          <p:cNvPr id="23" name="文本框 45">
            <a:extLst>
              <a:ext uri="{FF2B5EF4-FFF2-40B4-BE49-F238E27FC236}">
                <a16:creationId xmlns:a16="http://schemas.microsoft.com/office/drawing/2014/main" id="{F522A5B6-2479-AE69-287E-A96BA9A24EBD}"/>
              </a:ext>
            </a:extLst>
          </p:cNvPr>
          <p:cNvSpPr txBox="1"/>
          <p:nvPr/>
        </p:nvSpPr>
        <p:spPr>
          <a:xfrm>
            <a:off x="937897" y="4621782"/>
            <a:ext cx="1008215" cy="1174575"/>
          </a:xfrm>
          <a:prstGeom prst="rect">
            <a:avLst/>
          </a:prstGeom>
          <a:noFill/>
        </p:spPr>
        <p:txBody>
          <a:bodyPr wrap="none" rtlCol="0">
            <a:noAutofit/>
          </a:bodyPr>
          <a:lstStyle/>
          <a:p>
            <a:pPr algn="ctr" defTabSz="913746">
              <a:lnSpc>
                <a:spcPct val="150000"/>
              </a:lnSpc>
              <a:defRPr/>
            </a:pPr>
            <a:r>
              <a:rPr lang="en-US" altLang="zh-CN" sz="1599" b="1" dirty="0">
                <a:solidFill>
                  <a:srgbClr val="0070C0"/>
                </a:solidFill>
                <a:effectLst>
                  <a:glow rad="76200">
                    <a:srgbClr val="C7000B">
                      <a:alpha val="16000"/>
                    </a:srgbClr>
                  </a:glow>
                </a:effectLst>
                <a:cs typeface="Arial" panose="020B0604020202020204" pitchFamily="34" charset="0"/>
                <a:sym typeface="+mn-lt"/>
              </a:rPr>
              <a:t>HSI</a:t>
            </a:r>
          </a:p>
          <a:p>
            <a:pPr algn="ctr" defTabSz="913746">
              <a:lnSpc>
                <a:spcPct val="120000"/>
              </a:lnSpc>
              <a:defRPr/>
            </a:pPr>
            <a:r>
              <a:rPr lang="en-US" altLang="zh-CN" sz="1399" b="1" dirty="0">
                <a:solidFill>
                  <a:srgbClr val="282828"/>
                </a:solidFill>
                <a:effectLst>
                  <a:glow rad="76200">
                    <a:srgbClr val="C7000B">
                      <a:alpha val="16000"/>
                    </a:srgbClr>
                  </a:glow>
                </a:effectLst>
                <a:cs typeface="Arial" panose="020B0604020202020204" pitchFamily="34" charset="0"/>
                <a:sym typeface="+mn-lt"/>
              </a:rPr>
              <a:t>100Mbps</a:t>
            </a:r>
          </a:p>
          <a:p>
            <a:pPr algn="ctr" defTabSz="913746">
              <a:lnSpc>
                <a:spcPct val="120000"/>
              </a:lnSpc>
              <a:defRPr/>
            </a:pPr>
            <a:r>
              <a:rPr lang="en-US" altLang="zh-CN" sz="1399" b="1" dirty="0">
                <a:solidFill>
                  <a:srgbClr val="282828"/>
                </a:solidFill>
                <a:effectLst>
                  <a:glow rad="76200">
                    <a:srgbClr val="C7000B">
                      <a:alpha val="16000"/>
                    </a:srgbClr>
                  </a:glow>
                </a:effectLst>
                <a:cs typeface="Arial" panose="020B0604020202020204" pitchFamily="34" charset="0"/>
                <a:sym typeface="+mn-lt"/>
              </a:rPr>
              <a:t>Giga-band</a:t>
            </a:r>
          </a:p>
        </p:txBody>
      </p:sp>
      <p:sp>
        <p:nvSpPr>
          <p:cNvPr id="24" name="文本框 294">
            <a:extLst>
              <a:ext uri="{FF2B5EF4-FFF2-40B4-BE49-F238E27FC236}">
                <a16:creationId xmlns:a16="http://schemas.microsoft.com/office/drawing/2014/main" id="{7047304C-415B-C7A7-9570-A5A3E877FC2B}"/>
              </a:ext>
            </a:extLst>
          </p:cNvPr>
          <p:cNvSpPr txBox="1"/>
          <p:nvPr/>
        </p:nvSpPr>
        <p:spPr>
          <a:xfrm>
            <a:off x="2503763" y="4621782"/>
            <a:ext cx="1599753" cy="1322922"/>
          </a:xfrm>
          <a:prstGeom prst="rect">
            <a:avLst/>
          </a:prstGeom>
          <a:noFill/>
        </p:spPr>
        <p:txBody>
          <a:bodyPr wrap="none" rtlCol="0">
            <a:noAutofit/>
          </a:bodyPr>
          <a:lstStyle/>
          <a:p>
            <a:pPr algn="ctr" defTabSz="914034">
              <a:lnSpc>
                <a:spcPct val="150000"/>
              </a:lnSpc>
              <a:defRPr/>
            </a:pPr>
            <a:r>
              <a:rPr lang="en-US" altLang="zh-CN" sz="1599" b="1" dirty="0">
                <a:solidFill>
                  <a:srgbClr val="0070C0"/>
                </a:solidFill>
                <a:effectLst>
                  <a:glow rad="76200">
                    <a:srgbClr val="C7000B">
                      <a:alpha val="16000"/>
                    </a:srgbClr>
                  </a:glow>
                </a:effectLst>
                <a:cs typeface="Arial" panose="020B0604020202020204" pitchFamily="34" charset="0"/>
                <a:sym typeface="+mn-lt"/>
              </a:rPr>
              <a:t>Scenario</a:t>
            </a:r>
          </a:p>
          <a:p>
            <a:pPr marL="285636" indent="-285636" defTabSz="914034">
              <a:buFont typeface="Arial" panose="020B0604020202020204" pitchFamily="34" charset="0"/>
              <a:buChar char="•"/>
              <a:defRPr/>
            </a:pPr>
            <a:r>
              <a:rPr lang="en-US" altLang="zh-CN" sz="1399" dirty="0">
                <a:solidFill>
                  <a:srgbClr val="282828">
                    <a:lumMod val="75000"/>
                    <a:lumOff val="25000"/>
                  </a:srgbClr>
                </a:solidFill>
                <a:ea typeface="Microsoft YaHei" panose="020B0503020204020204" pitchFamily="34" charset="-122"/>
              </a:rPr>
              <a:t>FTTR</a:t>
            </a:r>
          </a:p>
          <a:p>
            <a:pPr marL="285636" indent="-285636" defTabSz="914034">
              <a:buFont typeface="Arial" panose="020B0604020202020204" pitchFamily="34" charset="0"/>
              <a:buChar char="•"/>
              <a:defRPr/>
            </a:pPr>
            <a:r>
              <a:rPr lang="en-US" altLang="zh-CN" sz="1399" dirty="0">
                <a:solidFill>
                  <a:srgbClr val="282828">
                    <a:lumMod val="75000"/>
                    <a:lumOff val="25000"/>
                  </a:srgbClr>
                </a:solidFill>
                <a:ea typeface="Microsoft YaHei" panose="020B0503020204020204" pitchFamily="34" charset="-122"/>
              </a:rPr>
              <a:t>NGTV</a:t>
            </a:r>
          </a:p>
          <a:p>
            <a:pPr marL="285636" indent="-285636" defTabSz="914034">
              <a:buFont typeface="Arial" panose="020B0604020202020204" pitchFamily="34" charset="0"/>
              <a:buChar char="•"/>
              <a:defRPr/>
            </a:pPr>
            <a:r>
              <a:rPr lang="en-US" altLang="zh-CN" sz="1399" dirty="0">
                <a:solidFill>
                  <a:srgbClr val="282828">
                    <a:lumMod val="75000"/>
                    <a:lumOff val="25000"/>
                  </a:srgbClr>
                </a:solidFill>
                <a:ea typeface="Microsoft YaHei" panose="020B0503020204020204" pitchFamily="34" charset="-122"/>
              </a:rPr>
              <a:t>Smart Home</a:t>
            </a:r>
          </a:p>
          <a:p>
            <a:pPr marL="285636" indent="-285636" defTabSz="914034">
              <a:buFont typeface="Arial" panose="020B0604020202020204" pitchFamily="34" charset="0"/>
              <a:buChar char="•"/>
              <a:defRPr/>
            </a:pPr>
            <a:r>
              <a:rPr lang="en-US" altLang="zh-CN" sz="1399" dirty="0">
                <a:solidFill>
                  <a:srgbClr val="282828">
                    <a:lumMod val="75000"/>
                    <a:lumOff val="25000"/>
                  </a:srgbClr>
                </a:solidFill>
                <a:ea typeface="Microsoft YaHei" panose="020B0503020204020204" pitchFamily="34" charset="-122"/>
              </a:rPr>
              <a:t>…</a:t>
            </a:r>
            <a:endParaRPr lang="zh-CN" altLang="en-US" sz="1399" dirty="0">
              <a:solidFill>
                <a:srgbClr val="282828">
                  <a:lumMod val="75000"/>
                  <a:lumOff val="25000"/>
                </a:srgbClr>
              </a:solidFill>
              <a:ea typeface="Microsoft YaHei" panose="020B0503020204020204" pitchFamily="34" charset="-122"/>
            </a:endParaRPr>
          </a:p>
        </p:txBody>
      </p:sp>
      <p:sp>
        <p:nvSpPr>
          <p:cNvPr id="26" name="文本框 317">
            <a:extLst>
              <a:ext uri="{FF2B5EF4-FFF2-40B4-BE49-F238E27FC236}">
                <a16:creationId xmlns:a16="http://schemas.microsoft.com/office/drawing/2014/main" id="{9B7E62A1-D108-8442-085F-7BBC4BF6EF5E}"/>
              </a:ext>
            </a:extLst>
          </p:cNvPr>
          <p:cNvSpPr txBox="1"/>
          <p:nvPr/>
        </p:nvSpPr>
        <p:spPr>
          <a:xfrm>
            <a:off x="2770279" y="5926985"/>
            <a:ext cx="1066719" cy="276891"/>
          </a:xfrm>
          <a:prstGeom prst="rect">
            <a:avLst/>
          </a:prstGeom>
          <a:noFill/>
        </p:spPr>
        <p:txBody>
          <a:bodyPr wrap="none" rtlCol="0">
            <a:noAutofit/>
          </a:bodyPr>
          <a:lstStyle/>
          <a:p>
            <a:pPr algn="ctr" defTabSz="914034">
              <a:defRPr/>
            </a:pPr>
            <a:r>
              <a:rPr lang="en-US" altLang="zh-CN" sz="1200" b="1" dirty="0">
                <a:solidFill>
                  <a:srgbClr val="FFC000"/>
                </a:solidFill>
                <a:ea typeface="微软雅黑" panose="020B0503020204020204" pitchFamily="34" charset="-122"/>
              </a:rPr>
              <a:t>Turn on in Seconds</a:t>
            </a:r>
            <a:endParaRPr lang="zh-CN" altLang="en-US" sz="1200" b="1" dirty="0">
              <a:solidFill>
                <a:srgbClr val="FFC000"/>
              </a:solidFill>
              <a:ea typeface="微软雅黑" panose="020B0503020204020204" pitchFamily="34" charset="-122"/>
            </a:endParaRPr>
          </a:p>
        </p:txBody>
      </p:sp>
      <p:sp>
        <p:nvSpPr>
          <p:cNvPr id="27" name="箭头: 右 105">
            <a:extLst>
              <a:ext uri="{FF2B5EF4-FFF2-40B4-BE49-F238E27FC236}">
                <a16:creationId xmlns:a16="http://schemas.microsoft.com/office/drawing/2014/main" id="{2BBA1F1E-C92E-10EE-1F61-077EA106B00C}"/>
              </a:ext>
            </a:extLst>
          </p:cNvPr>
          <p:cNvSpPr/>
          <p:nvPr/>
        </p:nvSpPr>
        <p:spPr>
          <a:xfrm>
            <a:off x="2075169" y="4996767"/>
            <a:ext cx="321506" cy="648759"/>
          </a:xfrm>
          <a:prstGeom prst="rightArrow">
            <a:avLst/>
          </a:prstGeom>
          <a:solidFill>
            <a:srgbClr val="666666">
              <a:lumMod val="40000"/>
              <a:lumOff val="60000"/>
            </a:srgbClr>
          </a:solidFill>
          <a:ln w="12700" cap="flat" cmpd="sng" algn="ctr">
            <a:noFill/>
            <a:prstDash val="solid"/>
            <a:miter lim="800000"/>
          </a:ln>
          <a:effectLst/>
        </p:spPr>
        <p:txBody>
          <a:bodyPr wrap="none" rtlCol="0" anchor="ctr">
            <a:noAutofit/>
          </a:bodyPr>
          <a:lstStyle/>
          <a:p>
            <a:pPr algn="ctr" defTabSz="914034">
              <a:defRPr/>
            </a:pPr>
            <a:endParaRPr lang="zh-CN" altLang="en-US" sz="1599" kern="0" dirty="0">
              <a:solidFill>
                <a:srgbClr val="282828"/>
              </a:solidFill>
              <a:ea typeface="微软雅黑" panose="020B0503020204020204" pitchFamily="34" charset="-122"/>
            </a:endParaRPr>
          </a:p>
        </p:txBody>
      </p:sp>
      <p:sp>
        <p:nvSpPr>
          <p:cNvPr id="28" name="文本框 317">
            <a:extLst>
              <a:ext uri="{FF2B5EF4-FFF2-40B4-BE49-F238E27FC236}">
                <a16:creationId xmlns:a16="http://schemas.microsoft.com/office/drawing/2014/main" id="{AB5B3FF8-E350-CF0D-0A39-663FDBE448E9}"/>
              </a:ext>
            </a:extLst>
          </p:cNvPr>
          <p:cNvSpPr txBox="1"/>
          <p:nvPr/>
        </p:nvSpPr>
        <p:spPr>
          <a:xfrm>
            <a:off x="976716" y="5926985"/>
            <a:ext cx="1066719" cy="276891"/>
          </a:xfrm>
          <a:prstGeom prst="rect">
            <a:avLst/>
          </a:prstGeom>
          <a:noFill/>
        </p:spPr>
        <p:txBody>
          <a:bodyPr wrap="none" rtlCol="0">
            <a:noAutofit/>
          </a:bodyPr>
          <a:lstStyle/>
          <a:p>
            <a:pPr algn="ctr" defTabSz="914034">
              <a:defRPr/>
            </a:pPr>
            <a:r>
              <a:rPr lang="en-US" altLang="zh-CN" sz="1200" b="1" dirty="0">
                <a:solidFill>
                  <a:srgbClr val="FFC000"/>
                </a:solidFill>
                <a:ea typeface="微软雅黑" panose="020B0503020204020204" pitchFamily="34" charset="-122"/>
              </a:rPr>
              <a:t>Turn On in Days</a:t>
            </a:r>
            <a:endParaRPr lang="zh-CN" altLang="en-US" sz="1200" b="1" dirty="0">
              <a:solidFill>
                <a:srgbClr val="FFC000"/>
              </a:solidFill>
              <a:ea typeface="微软雅黑" panose="020B0503020204020204" pitchFamily="34" charset="-122"/>
            </a:endParaRPr>
          </a:p>
        </p:txBody>
      </p:sp>
      <p:sp>
        <p:nvSpPr>
          <p:cNvPr id="29" name="矩形 172">
            <a:extLst>
              <a:ext uri="{FF2B5EF4-FFF2-40B4-BE49-F238E27FC236}">
                <a16:creationId xmlns:a16="http://schemas.microsoft.com/office/drawing/2014/main" id="{AE3682E6-CE9B-0107-CA99-D9E059D34AA9}"/>
              </a:ext>
            </a:extLst>
          </p:cNvPr>
          <p:cNvSpPr/>
          <p:nvPr/>
        </p:nvSpPr>
        <p:spPr>
          <a:xfrm>
            <a:off x="838197" y="3563271"/>
            <a:ext cx="4228243" cy="404323"/>
          </a:xfrm>
          <a:prstGeom prst="rect">
            <a:avLst/>
          </a:prstGeom>
          <a:noFill/>
          <a:ln>
            <a:noFill/>
          </a:ln>
        </p:spPr>
        <p:style>
          <a:lnRef idx="2">
            <a:schemeClr val="accent3">
              <a:shade val="15000"/>
            </a:schemeClr>
          </a:lnRef>
          <a:fillRef idx="1">
            <a:schemeClr val="accent3"/>
          </a:fillRef>
          <a:effectRef idx="0">
            <a:schemeClr val="accent3"/>
          </a:effectRef>
          <a:fontRef idx="minor">
            <a:schemeClr val="lt1"/>
          </a:fontRef>
        </p:style>
        <p:txBody>
          <a:bodyPr wrap="none" lIns="0" tIns="0" rIns="0" bIns="0">
            <a:noAutofit/>
          </a:bodyPr>
          <a:lstStyle/>
          <a:p>
            <a:pPr algn="ctr" defTabSz="914034">
              <a:lnSpc>
                <a:spcPct val="150000"/>
              </a:lnSpc>
              <a:defRPr/>
            </a:pPr>
            <a:r>
              <a:rPr lang="en-US" altLang="zh-CN" sz="1600" b="1" dirty="0">
                <a:solidFill>
                  <a:schemeClr val="tx1"/>
                </a:solidFill>
                <a:ea typeface="微软雅黑" panose="020B0503020204020204" pitchFamily="34" charset="-122"/>
                <a:cs typeface="+mn-ea"/>
                <a:sym typeface="+mn-lt"/>
              </a:rPr>
              <a:t>Home Scenario</a:t>
            </a:r>
          </a:p>
        </p:txBody>
      </p:sp>
      <p:sp>
        <p:nvSpPr>
          <p:cNvPr id="30" name="矩形 203">
            <a:extLst>
              <a:ext uri="{FF2B5EF4-FFF2-40B4-BE49-F238E27FC236}">
                <a16:creationId xmlns:a16="http://schemas.microsoft.com/office/drawing/2014/main" id="{5A854B0F-FEAC-12D8-086F-7F10C73B5348}"/>
              </a:ext>
            </a:extLst>
          </p:cNvPr>
          <p:cNvSpPr/>
          <p:nvPr/>
        </p:nvSpPr>
        <p:spPr>
          <a:xfrm>
            <a:off x="5432182" y="1243778"/>
            <a:ext cx="4228243" cy="692227"/>
          </a:xfrm>
          <a:prstGeom prst="rect">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5400000" scaled="1"/>
            <a:tileRect/>
          </a:gradFill>
        </p:spPr>
        <p:txBody>
          <a:bodyPr wrap="none" lIns="91404" tIns="0" rIns="91404" bIns="0" anchor="ctr">
            <a:noAutofit/>
          </a:bodyPr>
          <a:lstStyle/>
          <a:p>
            <a:pPr algn="ctr" defTabSz="914034">
              <a:lnSpc>
                <a:spcPct val="150000"/>
              </a:lnSpc>
            </a:pPr>
            <a:r>
              <a:rPr lang="en-US" altLang="zh-CN" sz="1599" b="1" dirty="0">
                <a:solidFill>
                  <a:srgbClr val="00B050"/>
                </a:solidFill>
                <a:ea typeface="微软雅黑" panose="020B0503020204020204" pitchFamily="34" charset="-122"/>
                <a:cs typeface="+mn-ea"/>
              </a:rPr>
              <a:t>Determined SLA</a:t>
            </a:r>
          </a:p>
        </p:txBody>
      </p:sp>
      <p:sp>
        <p:nvSpPr>
          <p:cNvPr id="31" name="矩形: 圆角 322">
            <a:extLst>
              <a:ext uri="{FF2B5EF4-FFF2-40B4-BE49-F238E27FC236}">
                <a16:creationId xmlns:a16="http://schemas.microsoft.com/office/drawing/2014/main" id="{C5EAA43D-722B-B87E-1404-578AC386D723}"/>
              </a:ext>
            </a:extLst>
          </p:cNvPr>
          <p:cNvSpPr/>
          <p:nvPr/>
        </p:nvSpPr>
        <p:spPr>
          <a:xfrm rot="16200000">
            <a:off x="6607967" y="454525"/>
            <a:ext cx="1883510" cy="4228243"/>
          </a:xfrm>
          <a:prstGeom prst="roundRect">
            <a:avLst>
              <a:gd name="adj" fmla="val 3965"/>
            </a:avLst>
          </a:prstGeom>
          <a:grpFill/>
          <a:ln w="12700" cap="flat" cmpd="sng" algn="ctr">
            <a:gradFill>
              <a:gsLst>
                <a:gs pos="0">
                  <a:srgbClr val="256DCA">
                    <a:alpha val="70000"/>
                  </a:srgbClr>
                </a:gs>
                <a:gs pos="67000">
                  <a:sysClr val="window" lastClr="FFFFFF">
                    <a:alpha val="0"/>
                  </a:sysClr>
                </a:gs>
              </a:gsLst>
              <a:lin ang="0" scaled="0"/>
            </a:gradFill>
            <a:prstDash val="solid"/>
            <a:miter lim="800000"/>
          </a:ln>
          <a:effectLst>
            <a:glow rad="101600">
              <a:srgbClr val="256DCA">
                <a:alpha val="8000"/>
              </a:srgbClr>
            </a:glow>
          </a:effectLst>
        </p:spPr>
        <p:txBody>
          <a:bodyPr wrap="none" rtlCol="0" anchor="ctr">
            <a:noAutofit/>
          </a:bodyPr>
          <a:lstStyle/>
          <a:p>
            <a:pPr algn="ctr" defTabSz="914112">
              <a:defRPr/>
            </a:pPr>
            <a:endParaRPr lang="zh-CN" altLang="en-US" sz="900" kern="0" dirty="0">
              <a:solidFill>
                <a:srgbClr val="282828"/>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32" name="Picture 14">
            <a:extLst>
              <a:ext uri="{FF2B5EF4-FFF2-40B4-BE49-F238E27FC236}">
                <a16:creationId xmlns:a16="http://schemas.microsoft.com/office/drawing/2014/main" id="{B3711B80-7D93-3323-08E9-686A3396A90C}"/>
              </a:ext>
            </a:extLst>
          </p:cNvPr>
          <p:cNvPicPr>
            <a:picLocks noChangeAspect="1"/>
          </p:cNvPicPr>
          <p:nvPr/>
        </p:nvPicPr>
        <p:blipFill>
          <a:blip r:embed="rId14" cstate="print">
            <a:clrChange>
              <a:clrFrom>
                <a:srgbClr val="000000"/>
              </a:clrFrom>
              <a:clrTo>
                <a:srgbClr val="000000">
                  <a:alpha val="0"/>
                </a:srgbClr>
              </a:clrTo>
            </a:clrChange>
          </a:blip>
          <a:stretch>
            <a:fillRect/>
          </a:stretch>
        </p:blipFill>
        <p:spPr>
          <a:xfrm>
            <a:off x="6921305" y="2156294"/>
            <a:ext cx="701397" cy="893743"/>
          </a:xfrm>
          <a:prstGeom prst="rect">
            <a:avLst/>
          </a:prstGeom>
          <a:solidFill>
            <a:srgbClr val="0070C0"/>
          </a:solidFill>
        </p:spPr>
      </p:pic>
      <p:pic>
        <p:nvPicPr>
          <p:cNvPr id="33" name="Picture 4">
            <a:extLst>
              <a:ext uri="{FF2B5EF4-FFF2-40B4-BE49-F238E27FC236}">
                <a16:creationId xmlns:a16="http://schemas.microsoft.com/office/drawing/2014/main" id="{5445F59D-163C-D0A1-A36E-FCC623FEA092}"/>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569088" y="2156293"/>
            <a:ext cx="701945" cy="896112"/>
          </a:xfrm>
          <a:prstGeom prst="rect">
            <a:avLst/>
          </a:prstGeom>
          <a:solidFill>
            <a:srgbClr val="00B0F0"/>
          </a:solidFill>
        </p:spPr>
      </p:pic>
      <p:sp>
        <p:nvSpPr>
          <p:cNvPr id="35" name="文本框 237">
            <a:extLst>
              <a:ext uri="{FF2B5EF4-FFF2-40B4-BE49-F238E27FC236}">
                <a16:creationId xmlns:a16="http://schemas.microsoft.com/office/drawing/2014/main" id="{5CD5B2D5-34BA-F6CF-D9C0-1BEA7122958A}"/>
              </a:ext>
            </a:extLst>
          </p:cNvPr>
          <p:cNvSpPr txBox="1"/>
          <p:nvPr/>
        </p:nvSpPr>
        <p:spPr>
          <a:xfrm>
            <a:off x="7806707" y="2795565"/>
            <a:ext cx="1649724" cy="276891"/>
          </a:xfrm>
          <a:prstGeom prst="rect">
            <a:avLst/>
          </a:prstGeom>
          <a:solidFill>
            <a:schemeClr val="bg1"/>
          </a:solidFill>
        </p:spPr>
        <p:txBody>
          <a:bodyPr wrap="none" rtlCol="0">
            <a:noAutofit/>
          </a:bodyPr>
          <a:lstStyle/>
          <a:p>
            <a:pPr defTabSz="914034">
              <a:defRPr/>
            </a:pPr>
            <a:r>
              <a:rPr lang="en-US" altLang="zh-CN" sz="1200" b="1" dirty="0">
                <a:solidFill>
                  <a:srgbClr val="FFC000"/>
                </a:solidFill>
                <a:ea typeface="微软雅黑" panose="020B0503020204020204" pitchFamily="34" charset="-122"/>
              </a:rPr>
              <a:t>Availability</a:t>
            </a:r>
            <a:r>
              <a:rPr lang="en-US" altLang="zh-CN" sz="1200" b="1" dirty="0">
                <a:solidFill>
                  <a:srgbClr val="282828"/>
                </a:solidFill>
                <a:latin typeface="微软雅黑" panose="020B0503020204020204" pitchFamily="34" charset="-122"/>
                <a:ea typeface="微软雅黑" panose="020B0503020204020204" pitchFamily="34" charset="-122"/>
              </a:rPr>
              <a:t> </a:t>
            </a:r>
            <a:r>
              <a:rPr lang="en-US" altLang="zh-CN" sz="1200" b="1" dirty="0">
                <a:solidFill>
                  <a:srgbClr val="FFC000"/>
                </a:solidFill>
                <a:ea typeface="微软雅黑" panose="020B0503020204020204" pitchFamily="34" charset="-122"/>
              </a:rPr>
              <a:t>&gt; .999999</a:t>
            </a:r>
            <a:endParaRPr lang="zh-CN" altLang="en-US" sz="1200" b="1" dirty="0">
              <a:solidFill>
                <a:srgbClr val="FFC000"/>
              </a:solidFill>
              <a:ea typeface="微软雅黑" panose="020B0503020204020204" pitchFamily="34" charset="-122"/>
            </a:endParaRPr>
          </a:p>
        </p:txBody>
      </p:sp>
      <p:sp>
        <p:nvSpPr>
          <p:cNvPr id="36" name="文本框 238">
            <a:extLst>
              <a:ext uri="{FF2B5EF4-FFF2-40B4-BE49-F238E27FC236}">
                <a16:creationId xmlns:a16="http://schemas.microsoft.com/office/drawing/2014/main" id="{1ACA329D-0A94-29EF-6073-38740C11B93C}"/>
              </a:ext>
            </a:extLst>
          </p:cNvPr>
          <p:cNvSpPr txBox="1"/>
          <p:nvPr/>
        </p:nvSpPr>
        <p:spPr>
          <a:xfrm>
            <a:off x="7824214" y="2187332"/>
            <a:ext cx="1649724" cy="276891"/>
          </a:xfrm>
          <a:prstGeom prst="rect">
            <a:avLst/>
          </a:prstGeom>
          <a:solidFill>
            <a:schemeClr val="bg1"/>
          </a:solidFill>
        </p:spPr>
        <p:txBody>
          <a:bodyPr wrap="none" rtlCol="0">
            <a:noAutofit/>
          </a:bodyPr>
          <a:lstStyle>
            <a:defPPr>
              <a:defRPr lang="en-US"/>
            </a:defPPr>
            <a:lvl1pPr defTabSz="914034">
              <a:defRPr sz="1200" b="1">
                <a:solidFill>
                  <a:srgbClr val="FFC000"/>
                </a:solidFill>
                <a:ea typeface="微软雅黑" panose="020B0503020204020204" pitchFamily="34" charset="-122"/>
              </a:defRPr>
            </a:lvl1pPr>
          </a:lstStyle>
          <a:p>
            <a:r>
              <a:rPr lang="en-US" altLang="zh-CN" dirty="0"/>
              <a:t>Jitter &lt; 10us</a:t>
            </a:r>
            <a:endParaRPr lang="zh-CN" altLang="en-US" dirty="0"/>
          </a:p>
        </p:txBody>
      </p:sp>
      <p:sp>
        <p:nvSpPr>
          <p:cNvPr id="37" name="矩形 239">
            <a:extLst>
              <a:ext uri="{FF2B5EF4-FFF2-40B4-BE49-F238E27FC236}">
                <a16:creationId xmlns:a16="http://schemas.microsoft.com/office/drawing/2014/main" id="{071430B9-A436-525B-53B6-4C615904F4C3}"/>
              </a:ext>
            </a:extLst>
          </p:cNvPr>
          <p:cNvSpPr/>
          <p:nvPr/>
        </p:nvSpPr>
        <p:spPr>
          <a:xfrm>
            <a:off x="5710657" y="3131431"/>
            <a:ext cx="405595" cy="276891"/>
          </a:xfrm>
          <a:prstGeom prst="rect">
            <a:avLst/>
          </a:prstGeom>
          <a:solidFill>
            <a:schemeClr val="bg1"/>
          </a:solidFill>
        </p:spPr>
        <p:txBody>
          <a:bodyPr wrap="none" lIns="0" tIns="0" rIns="0" bIns="0">
            <a:noAutofit/>
          </a:bodyPr>
          <a:lstStyle/>
          <a:p>
            <a:pPr algn="ctr" defTabSz="914034">
              <a:lnSpc>
                <a:spcPct val="150000"/>
              </a:lnSpc>
              <a:defRPr/>
            </a:pPr>
            <a:r>
              <a:rPr lang="en-US" altLang="zh-CN" sz="1200" dirty="0">
                <a:solidFill>
                  <a:srgbClr val="282828"/>
                </a:solidFill>
                <a:latin typeface="微软雅黑" panose="020B0503020204020204" pitchFamily="34" charset="-122"/>
                <a:ea typeface="微软雅黑" panose="020B0503020204020204" pitchFamily="34" charset="-122"/>
                <a:cs typeface="+mn-ea"/>
                <a:sym typeface="+mn-lt"/>
              </a:rPr>
              <a:t>office</a:t>
            </a:r>
          </a:p>
        </p:txBody>
      </p:sp>
      <p:sp>
        <p:nvSpPr>
          <p:cNvPr id="38" name="矩形 240">
            <a:extLst>
              <a:ext uri="{FF2B5EF4-FFF2-40B4-BE49-F238E27FC236}">
                <a16:creationId xmlns:a16="http://schemas.microsoft.com/office/drawing/2014/main" id="{31E4814A-F4C8-B411-E4DA-B7841265382A}"/>
              </a:ext>
            </a:extLst>
          </p:cNvPr>
          <p:cNvSpPr/>
          <p:nvPr/>
        </p:nvSpPr>
        <p:spPr>
          <a:xfrm>
            <a:off x="6983518" y="3131431"/>
            <a:ext cx="604353" cy="276891"/>
          </a:xfrm>
          <a:prstGeom prst="rect">
            <a:avLst/>
          </a:prstGeom>
          <a:solidFill>
            <a:schemeClr val="bg1"/>
          </a:solidFill>
        </p:spPr>
        <p:txBody>
          <a:bodyPr wrap="none" lIns="0" tIns="0" rIns="0" bIns="0">
            <a:noAutofit/>
          </a:bodyPr>
          <a:lstStyle/>
          <a:p>
            <a:pPr algn="ctr" defTabSz="914034">
              <a:lnSpc>
                <a:spcPct val="150000"/>
              </a:lnSpc>
              <a:defRPr/>
            </a:pPr>
            <a:r>
              <a:rPr lang="en-US" altLang="zh-CN" sz="1200" dirty="0">
                <a:solidFill>
                  <a:srgbClr val="282828"/>
                </a:solidFill>
                <a:latin typeface="微软雅黑" panose="020B0503020204020204" pitchFamily="34" charset="-122"/>
                <a:ea typeface="微软雅黑" panose="020B0503020204020204" pitchFamily="34" charset="-122"/>
                <a:cs typeface="+mn-ea"/>
                <a:sym typeface="+mn-lt"/>
              </a:rPr>
              <a:t>industry</a:t>
            </a:r>
          </a:p>
        </p:txBody>
      </p:sp>
      <p:sp>
        <p:nvSpPr>
          <p:cNvPr id="39" name="箭头: 右 105">
            <a:extLst>
              <a:ext uri="{FF2B5EF4-FFF2-40B4-BE49-F238E27FC236}">
                <a16:creationId xmlns:a16="http://schemas.microsoft.com/office/drawing/2014/main" id="{A018232B-18B1-773D-8B3E-397D8A5ADA93}"/>
              </a:ext>
            </a:extLst>
          </p:cNvPr>
          <p:cNvSpPr/>
          <p:nvPr/>
        </p:nvSpPr>
        <p:spPr>
          <a:xfrm>
            <a:off x="6507376" y="2285252"/>
            <a:ext cx="321506" cy="648759"/>
          </a:xfrm>
          <a:prstGeom prst="rightArrow">
            <a:avLst/>
          </a:prstGeom>
          <a:solidFill>
            <a:srgbClr val="666666">
              <a:lumMod val="40000"/>
              <a:lumOff val="60000"/>
            </a:srgbClr>
          </a:solidFill>
          <a:ln w="12700" cap="flat" cmpd="sng" algn="ctr">
            <a:noFill/>
            <a:prstDash val="solid"/>
            <a:miter lim="800000"/>
          </a:ln>
          <a:effectLst/>
        </p:spPr>
        <p:txBody>
          <a:bodyPr wrap="none" rtlCol="0" anchor="ctr">
            <a:noAutofit/>
          </a:bodyPr>
          <a:lstStyle/>
          <a:p>
            <a:pPr algn="ctr" defTabSz="914034">
              <a:defRPr/>
            </a:pPr>
            <a:endParaRPr lang="zh-CN" altLang="en-US" sz="1599" kern="0" dirty="0">
              <a:solidFill>
                <a:srgbClr val="282828"/>
              </a:solidFill>
              <a:ea typeface="微软雅黑" panose="020B0503020204020204" pitchFamily="34" charset="-122"/>
            </a:endParaRPr>
          </a:p>
        </p:txBody>
      </p:sp>
      <p:sp>
        <p:nvSpPr>
          <p:cNvPr id="40" name="矩形 287">
            <a:extLst>
              <a:ext uri="{FF2B5EF4-FFF2-40B4-BE49-F238E27FC236}">
                <a16:creationId xmlns:a16="http://schemas.microsoft.com/office/drawing/2014/main" id="{F0952F81-5BD0-2B27-C51D-8C0D9A2FF5B4}"/>
              </a:ext>
            </a:extLst>
          </p:cNvPr>
          <p:cNvSpPr/>
          <p:nvPr/>
        </p:nvSpPr>
        <p:spPr>
          <a:xfrm>
            <a:off x="5423853" y="3973852"/>
            <a:ext cx="4228243" cy="692227"/>
          </a:xfrm>
          <a:prstGeom prst="rect">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5400000" scaled="1"/>
            <a:tileRect/>
          </a:gradFill>
        </p:spPr>
        <p:txBody>
          <a:bodyPr wrap="none" lIns="91404" tIns="0" rIns="91404" bIns="0" anchor="ctr">
            <a:noAutofit/>
          </a:bodyPr>
          <a:lstStyle/>
          <a:p>
            <a:pPr algn="ctr" defTabSz="914034">
              <a:lnSpc>
                <a:spcPct val="150000"/>
              </a:lnSpc>
            </a:pPr>
            <a:r>
              <a:rPr lang="en-US" altLang="zh-CN" sz="1599" b="1" dirty="0">
                <a:solidFill>
                  <a:srgbClr val="00B050"/>
                </a:solidFill>
                <a:ea typeface="微软雅黑" panose="020B0503020204020204" pitchFamily="34" charset="-122"/>
                <a:cs typeface="+mn-ea"/>
              </a:rPr>
              <a:t>Time-to-market Efficiency</a:t>
            </a:r>
          </a:p>
        </p:txBody>
      </p:sp>
      <p:sp>
        <p:nvSpPr>
          <p:cNvPr id="41" name="矩形: 圆角 322">
            <a:extLst>
              <a:ext uri="{FF2B5EF4-FFF2-40B4-BE49-F238E27FC236}">
                <a16:creationId xmlns:a16="http://schemas.microsoft.com/office/drawing/2014/main" id="{0FA82F24-8DBC-6ED2-8075-28639F364BF0}"/>
              </a:ext>
            </a:extLst>
          </p:cNvPr>
          <p:cNvSpPr/>
          <p:nvPr/>
        </p:nvSpPr>
        <p:spPr>
          <a:xfrm rot="16200000">
            <a:off x="6429968" y="3044136"/>
            <a:ext cx="2232677" cy="4228239"/>
          </a:xfrm>
          <a:prstGeom prst="roundRect">
            <a:avLst>
              <a:gd name="adj" fmla="val 3965"/>
            </a:avLst>
          </a:prstGeom>
          <a:grpFill/>
          <a:ln w="12700" cap="flat" cmpd="sng" algn="ctr">
            <a:gradFill>
              <a:gsLst>
                <a:gs pos="0">
                  <a:srgbClr val="256DCA">
                    <a:alpha val="70000"/>
                  </a:srgbClr>
                </a:gs>
                <a:gs pos="67000">
                  <a:sysClr val="window" lastClr="FFFFFF">
                    <a:alpha val="0"/>
                  </a:sysClr>
                </a:gs>
              </a:gsLst>
              <a:lin ang="0" scaled="0"/>
            </a:gradFill>
            <a:prstDash val="solid"/>
            <a:miter lim="800000"/>
          </a:ln>
          <a:effectLst>
            <a:glow rad="101600">
              <a:srgbClr val="256DCA">
                <a:alpha val="8000"/>
              </a:srgbClr>
            </a:glow>
          </a:effectLst>
        </p:spPr>
        <p:txBody>
          <a:bodyPr wrap="none" rtlCol="0" anchor="ctr">
            <a:noAutofit/>
          </a:bodyPr>
          <a:lstStyle/>
          <a:p>
            <a:pPr algn="ctr" defTabSz="914112">
              <a:defRPr/>
            </a:pPr>
            <a:endParaRPr lang="zh-CN" altLang="en-US" sz="900" kern="0" dirty="0">
              <a:solidFill>
                <a:srgbClr val="282828"/>
              </a:solidFill>
              <a:ea typeface="微软雅黑" panose="020B0503020204020204" pitchFamily="34" charset="-122"/>
              <a:cs typeface="Arial" panose="020B0604020202020204" pitchFamily="34" charset="0"/>
            </a:endParaRPr>
          </a:p>
        </p:txBody>
      </p:sp>
      <p:grpSp>
        <p:nvGrpSpPr>
          <p:cNvPr id="42" name="组合 314">
            <a:extLst>
              <a:ext uri="{FF2B5EF4-FFF2-40B4-BE49-F238E27FC236}">
                <a16:creationId xmlns:a16="http://schemas.microsoft.com/office/drawing/2014/main" id="{412D72BB-E7B1-1FA2-A00F-D5AC3CCFBC10}"/>
              </a:ext>
            </a:extLst>
          </p:cNvPr>
          <p:cNvGrpSpPr/>
          <p:nvPr/>
        </p:nvGrpSpPr>
        <p:grpSpPr>
          <a:xfrm>
            <a:off x="7619284" y="4638323"/>
            <a:ext cx="1886318" cy="1306382"/>
            <a:chOff x="7462793" y="2535759"/>
            <a:chExt cx="1733726" cy="1914515"/>
          </a:xfrm>
        </p:grpSpPr>
        <p:sp>
          <p:nvSpPr>
            <p:cNvPr id="43" name="矩形 46">
              <a:extLst>
                <a:ext uri="{FF2B5EF4-FFF2-40B4-BE49-F238E27FC236}">
                  <a16:creationId xmlns:a16="http://schemas.microsoft.com/office/drawing/2014/main" id="{05F6377E-7632-1AD8-C511-4B0AF00B9F3F}"/>
                </a:ext>
              </a:extLst>
            </p:cNvPr>
            <p:cNvSpPr/>
            <p:nvPr/>
          </p:nvSpPr>
          <p:spPr>
            <a:xfrm>
              <a:off x="7817923" y="3890201"/>
              <a:ext cx="1378596" cy="560073"/>
            </a:xfrm>
            <a:prstGeom prst="rect">
              <a:avLst/>
            </a:prstGeom>
          </p:spPr>
          <p:txBody>
            <a:bodyPr wrap="square">
              <a:spAutoFit/>
            </a:bodyPr>
            <a:lstStyle/>
            <a:p>
              <a:pPr algn="ctr" defTabSz="913746">
                <a:defRPr/>
              </a:pPr>
              <a:r>
                <a:rPr lang="en-US" altLang="zh-CN" sz="1000" b="1" dirty="0">
                  <a:solidFill>
                    <a:srgbClr val="282828">
                      <a:lumMod val="75000"/>
                      <a:lumOff val="25000"/>
                    </a:srgbClr>
                  </a:solidFill>
                  <a:cs typeface="+mn-ea"/>
                  <a:sym typeface="+mn-lt"/>
                </a:rPr>
                <a:t>Automatic resource allocation</a:t>
              </a:r>
            </a:p>
          </p:txBody>
        </p:sp>
        <p:sp>
          <p:nvSpPr>
            <p:cNvPr id="44" name="矩形 46">
              <a:extLst>
                <a:ext uri="{FF2B5EF4-FFF2-40B4-BE49-F238E27FC236}">
                  <a16:creationId xmlns:a16="http://schemas.microsoft.com/office/drawing/2014/main" id="{26A0EF06-23DF-FD69-7689-1C6E07812551}"/>
                </a:ext>
              </a:extLst>
            </p:cNvPr>
            <p:cNvSpPr/>
            <p:nvPr/>
          </p:nvSpPr>
          <p:spPr>
            <a:xfrm>
              <a:off x="7865553" y="2535759"/>
              <a:ext cx="1228506" cy="560073"/>
            </a:xfrm>
            <a:prstGeom prst="rect">
              <a:avLst/>
            </a:prstGeom>
          </p:spPr>
          <p:txBody>
            <a:bodyPr wrap="square">
              <a:spAutoFit/>
            </a:bodyPr>
            <a:lstStyle/>
            <a:p>
              <a:pPr algn="ctr" defTabSz="913746">
                <a:defRPr/>
              </a:pPr>
              <a:r>
                <a:rPr lang="en-US" altLang="zh-CN" sz="1000" b="1" dirty="0">
                  <a:solidFill>
                    <a:srgbClr val="282828">
                      <a:lumMod val="75000"/>
                      <a:lumOff val="25000"/>
                    </a:srgbClr>
                  </a:solidFill>
                  <a:cs typeface="+mn-ea"/>
                  <a:sym typeface="+mn-lt"/>
                </a:rPr>
                <a:t>One-stop service subscription</a:t>
              </a:r>
            </a:p>
          </p:txBody>
        </p:sp>
        <p:sp>
          <p:nvSpPr>
            <p:cNvPr id="45" name="矩形 46">
              <a:extLst>
                <a:ext uri="{FF2B5EF4-FFF2-40B4-BE49-F238E27FC236}">
                  <a16:creationId xmlns:a16="http://schemas.microsoft.com/office/drawing/2014/main" id="{5F3106AB-2CDE-5293-0543-F4FA8F17615E}"/>
                </a:ext>
              </a:extLst>
            </p:cNvPr>
            <p:cNvSpPr/>
            <p:nvPr/>
          </p:nvSpPr>
          <p:spPr>
            <a:xfrm>
              <a:off x="7844787" y="3206798"/>
              <a:ext cx="1300707" cy="560073"/>
            </a:xfrm>
            <a:prstGeom prst="rect">
              <a:avLst/>
            </a:prstGeom>
          </p:spPr>
          <p:txBody>
            <a:bodyPr wrap="square">
              <a:spAutoFit/>
            </a:bodyPr>
            <a:lstStyle/>
            <a:p>
              <a:pPr algn="ctr" defTabSz="913746">
                <a:defRPr/>
              </a:pPr>
              <a:r>
                <a:rPr lang="en-US" altLang="zh-CN" sz="1000" b="1" dirty="0">
                  <a:solidFill>
                    <a:srgbClr val="282828">
                      <a:lumMod val="75000"/>
                      <a:lumOff val="25000"/>
                    </a:srgbClr>
                  </a:solidFill>
                  <a:cs typeface="+mn-ea"/>
                  <a:sym typeface="+mn-lt"/>
                </a:rPr>
                <a:t>Flexible service orchestration</a:t>
              </a:r>
            </a:p>
          </p:txBody>
        </p:sp>
        <p:pic>
          <p:nvPicPr>
            <p:cNvPr id="46" name="图片 305">
              <a:extLst>
                <a:ext uri="{FF2B5EF4-FFF2-40B4-BE49-F238E27FC236}">
                  <a16:creationId xmlns:a16="http://schemas.microsoft.com/office/drawing/2014/main" id="{FD329DF0-FE95-0B57-24A0-9134062CA645}"/>
                </a:ext>
              </a:extLst>
            </p:cNvPr>
            <p:cNvPicPr>
              <a:picLocks noChangeAspect="1"/>
            </p:cNvPicPr>
            <p:nvPr/>
          </p:nvPicPr>
          <p:blipFill>
            <a:blip r:embed="rId16" cstate="print">
              <a:lum bright="70000" contrast="-70000"/>
              <a:extLst>
                <a:ext uri="{28A0092B-C50C-407E-A947-70E740481C1C}">
                  <a14:useLocalDpi xmlns:a14="http://schemas.microsoft.com/office/drawing/2010/main" val="0"/>
                </a:ext>
              </a:extLst>
            </a:blip>
            <a:stretch>
              <a:fillRect/>
            </a:stretch>
          </p:blipFill>
          <p:spPr>
            <a:xfrm>
              <a:off x="7462793" y="3878346"/>
              <a:ext cx="362760" cy="362759"/>
            </a:xfrm>
            <a:prstGeom prst="rect">
              <a:avLst/>
            </a:prstGeom>
            <a:solidFill>
              <a:schemeClr val="bg1">
                <a:lumMod val="65000"/>
              </a:schemeClr>
            </a:solidFill>
          </p:spPr>
        </p:pic>
        <p:pic>
          <p:nvPicPr>
            <p:cNvPr id="47" name="图片 306">
              <a:extLst>
                <a:ext uri="{FF2B5EF4-FFF2-40B4-BE49-F238E27FC236}">
                  <a16:creationId xmlns:a16="http://schemas.microsoft.com/office/drawing/2014/main" id="{34156F57-C13B-661F-35B7-E1738DBF2731}"/>
                </a:ext>
              </a:extLst>
            </p:cNvPr>
            <p:cNvPicPr>
              <a:picLocks noChangeAspect="1"/>
            </p:cNvPicPr>
            <p:nvPr/>
          </p:nvPicPr>
          <p:blipFill>
            <a:blip r:embed="rId17" cstate="print">
              <a:lum bright="70000" contrast="-70000"/>
              <a:extLst>
                <a:ext uri="{28A0092B-C50C-407E-A947-70E740481C1C}">
                  <a14:useLocalDpi xmlns:a14="http://schemas.microsoft.com/office/drawing/2010/main" val="0"/>
                </a:ext>
              </a:extLst>
            </a:blip>
            <a:stretch>
              <a:fillRect/>
            </a:stretch>
          </p:blipFill>
          <p:spPr>
            <a:xfrm>
              <a:off x="7462793" y="3332931"/>
              <a:ext cx="362760" cy="362759"/>
            </a:xfrm>
            <a:prstGeom prst="rect">
              <a:avLst/>
            </a:prstGeom>
            <a:solidFill>
              <a:schemeClr val="bg1">
                <a:lumMod val="65000"/>
              </a:schemeClr>
            </a:solidFill>
          </p:spPr>
        </p:pic>
        <p:pic>
          <p:nvPicPr>
            <p:cNvPr id="48" name="图片 307">
              <a:extLst>
                <a:ext uri="{FF2B5EF4-FFF2-40B4-BE49-F238E27FC236}">
                  <a16:creationId xmlns:a16="http://schemas.microsoft.com/office/drawing/2014/main" id="{EA694A08-39ED-ED8F-69EE-3B43E7D375C0}"/>
                </a:ext>
              </a:extLst>
            </p:cNvPr>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7462793" y="2716138"/>
              <a:ext cx="362760" cy="362760"/>
            </a:xfrm>
            <a:prstGeom prst="rect">
              <a:avLst/>
            </a:prstGeom>
            <a:solidFill>
              <a:schemeClr val="bg1">
                <a:lumMod val="65000"/>
              </a:schemeClr>
            </a:solidFill>
          </p:spPr>
        </p:pic>
        <p:sp>
          <p:nvSpPr>
            <p:cNvPr id="49" name="PA-等腰三角形 871">
              <a:extLst>
                <a:ext uri="{FF2B5EF4-FFF2-40B4-BE49-F238E27FC236}">
                  <a16:creationId xmlns:a16="http://schemas.microsoft.com/office/drawing/2014/main" id="{CEFC2E5E-13B2-C862-D1B4-632047A5A774}"/>
                </a:ext>
              </a:extLst>
            </p:cNvPr>
            <p:cNvSpPr/>
            <p:nvPr>
              <p:custDataLst>
                <p:tags r:id="rId7"/>
              </p:custDataLst>
            </p:nvPr>
          </p:nvSpPr>
          <p:spPr>
            <a:xfrm rot="10800000">
              <a:off x="8409126" y="3066317"/>
              <a:ext cx="216000" cy="169256"/>
            </a:xfrm>
            <a:prstGeom prst="triangle">
              <a:avLst/>
            </a:prstGeom>
            <a:solidFill>
              <a:schemeClr val="tx1">
                <a:lumMod val="25000"/>
                <a:lumOff val="75000"/>
              </a:schemeClr>
            </a:solidFill>
            <a:ln w="12700">
              <a:gradFill flip="none" rotWithShape="1">
                <a:gsLst>
                  <a:gs pos="18000">
                    <a:srgbClr val="2426FA">
                      <a:alpha val="0"/>
                    </a:srgbClr>
                  </a:gs>
                  <a:gs pos="94000">
                    <a:srgbClr val="0FDFFF"/>
                  </a:gs>
                </a:gsLst>
                <a:lin ang="16200000" scaled="1"/>
                <a:tileRect/>
              </a:gradFill>
            </a:ln>
            <a:effectLst>
              <a:outerShdw blurRad="1270000" algn="ctr" rotWithShape="0">
                <a:srgbClr val="3397FF">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741" tIns="24370" rIns="48741" bIns="24370" numCol="1" spcCol="0" rtlCol="0" fromWordArt="0" anchor="ctr" anchorCtr="0" forceAA="0" compatLnSpc="1">
              <a:prstTxWarp prst="textNoShape">
                <a:avLst/>
              </a:prstTxWarp>
              <a:noAutofit/>
            </a:bodyPr>
            <a:lstStyle/>
            <a:p>
              <a:pPr algn="ctr" defTabSz="914034">
                <a:defRPr/>
              </a:pPr>
              <a:endParaRPr lang="zh-CN" altLang="en-US" sz="100">
                <a:solidFill>
                  <a:srgbClr val="282828"/>
                </a:solidFill>
              </a:endParaRPr>
            </a:p>
          </p:txBody>
        </p:sp>
        <p:sp>
          <p:nvSpPr>
            <p:cNvPr id="50" name="PA-等腰三角形 871">
              <a:extLst>
                <a:ext uri="{FF2B5EF4-FFF2-40B4-BE49-F238E27FC236}">
                  <a16:creationId xmlns:a16="http://schemas.microsoft.com/office/drawing/2014/main" id="{61862698-E939-B702-F29D-E51C35344667}"/>
                </a:ext>
              </a:extLst>
            </p:cNvPr>
            <p:cNvSpPr/>
            <p:nvPr>
              <p:custDataLst>
                <p:tags r:id="rId8"/>
              </p:custDataLst>
            </p:nvPr>
          </p:nvSpPr>
          <p:spPr>
            <a:xfrm rot="10800000">
              <a:off x="8409126" y="3724503"/>
              <a:ext cx="216000" cy="169256"/>
            </a:xfrm>
            <a:prstGeom prst="triangle">
              <a:avLst/>
            </a:prstGeom>
            <a:solidFill>
              <a:schemeClr val="tx1">
                <a:lumMod val="25000"/>
                <a:lumOff val="75000"/>
              </a:schemeClr>
            </a:solidFill>
            <a:ln w="12700">
              <a:gradFill flip="none" rotWithShape="1">
                <a:gsLst>
                  <a:gs pos="18000">
                    <a:srgbClr val="2426FA">
                      <a:alpha val="0"/>
                    </a:srgbClr>
                  </a:gs>
                  <a:gs pos="94000">
                    <a:srgbClr val="0FDFFF"/>
                  </a:gs>
                </a:gsLst>
                <a:lin ang="16200000" scaled="1"/>
                <a:tileRect/>
              </a:gradFill>
            </a:ln>
            <a:effectLst>
              <a:outerShdw blurRad="1270000" algn="ctr" rotWithShape="0">
                <a:srgbClr val="3397FF">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741" tIns="24370" rIns="48741" bIns="24370" numCol="1" spcCol="0" rtlCol="0" fromWordArt="0" anchor="ctr" anchorCtr="0" forceAA="0" compatLnSpc="1">
              <a:prstTxWarp prst="textNoShape">
                <a:avLst/>
              </a:prstTxWarp>
              <a:noAutofit/>
            </a:bodyPr>
            <a:lstStyle/>
            <a:p>
              <a:pPr algn="ctr" defTabSz="914034">
                <a:defRPr/>
              </a:pPr>
              <a:r>
                <a:rPr lang="zh-CN" altLang="en-US" sz="100" dirty="0">
                  <a:solidFill>
                    <a:srgbClr val="282828"/>
                  </a:solidFill>
                </a:rPr>
                <a:t>、、</a:t>
              </a:r>
            </a:p>
          </p:txBody>
        </p:sp>
      </p:grpSp>
      <p:sp>
        <p:nvSpPr>
          <p:cNvPr id="52" name="文本框 319">
            <a:extLst>
              <a:ext uri="{FF2B5EF4-FFF2-40B4-BE49-F238E27FC236}">
                <a16:creationId xmlns:a16="http://schemas.microsoft.com/office/drawing/2014/main" id="{9963ED8F-6F2A-E836-A90E-37F2A82ED4BB}"/>
              </a:ext>
            </a:extLst>
          </p:cNvPr>
          <p:cNvSpPr txBox="1"/>
          <p:nvPr/>
        </p:nvSpPr>
        <p:spPr>
          <a:xfrm>
            <a:off x="5446464" y="4638322"/>
            <a:ext cx="1606651" cy="1389804"/>
          </a:xfrm>
          <a:prstGeom prst="rect">
            <a:avLst/>
          </a:prstGeom>
          <a:noFill/>
        </p:spPr>
        <p:txBody>
          <a:bodyPr wrap="square" rtlCol="0">
            <a:spAutoFit/>
          </a:bodyPr>
          <a:lstStyle/>
          <a:p>
            <a:pPr marL="285636" indent="-285636" defTabSz="914034">
              <a:lnSpc>
                <a:spcPct val="130000"/>
              </a:lnSpc>
              <a:buClr>
                <a:srgbClr val="666666"/>
              </a:buClr>
              <a:buFont typeface="Arial" panose="020B0604020202020204" pitchFamily="34" charset="0"/>
              <a:buChar char="•"/>
              <a:defRPr/>
            </a:pPr>
            <a:r>
              <a:rPr lang="en-US" altLang="zh-CN" sz="1100" dirty="0">
                <a:solidFill>
                  <a:srgbClr val="282828">
                    <a:lumMod val="75000"/>
                    <a:lumOff val="25000"/>
                  </a:srgbClr>
                </a:solidFill>
                <a:ea typeface="微软雅黑"/>
              </a:rPr>
              <a:t>Scenario Analysis</a:t>
            </a:r>
          </a:p>
          <a:p>
            <a:pPr marL="285636" indent="-285636" defTabSz="914034">
              <a:lnSpc>
                <a:spcPct val="130000"/>
              </a:lnSpc>
              <a:buClr>
                <a:srgbClr val="666666"/>
              </a:buClr>
              <a:buFont typeface="Arial" panose="020B0604020202020204" pitchFamily="34" charset="0"/>
              <a:buChar char="•"/>
              <a:defRPr/>
            </a:pPr>
            <a:r>
              <a:rPr lang="en-US" altLang="zh-CN" sz="1100" dirty="0">
                <a:solidFill>
                  <a:srgbClr val="282828">
                    <a:lumMod val="75000"/>
                    <a:lumOff val="25000"/>
                  </a:srgbClr>
                </a:solidFill>
                <a:ea typeface="微软雅黑"/>
              </a:rPr>
              <a:t>Service Design</a:t>
            </a:r>
          </a:p>
          <a:p>
            <a:pPr marL="285636" indent="-285636" defTabSz="914034">
              <a:lnSpc>
                <a:spcPct val="130000"/>
              </a:lnSpc>
              <a:buClr>
                <a:srgbClr val="666666"/>
              </a:buClr>
              <a:buFont typeface="Arial" panose="020B0604020202020204" pitchFamily="34" charset="0"/>
              <a:buChar char="•"/>
              <a:defRPr/>
            </a:pPr>
            <a:r>
              <a:rPr lang="en-US" altLang="zh-CN" sz="1100" dirty="0">
                <a:solidFill>
                  <a:srgbClr val="282828">
                    <a:lumMod val="75000"/>
                    <a:lumOff val="25000"/>
                  </a:srgbClr>
                </a:solidFill>
                <a:ea typeface="微软雅黑"/>
              </a:rPr>
              <a:t>On-site Survey</a:t>
            </a:r>
          </a:p>
          <a:p>
            <a:pPr marL="285636" indent="-285636" defTabSz="914034">
              <a:lnSpc>
                <a:spcPct val="130000"/>
              </a:lnSpc>
              <a:buClr>
                <a:srgbClr val="666666"/>
              </a:buClr>
              <a:buFont typeface="Arial" panose="020B0604020202020204" pitchFamily="34" charset="0"/>
              <a:buChar char="•"/>
              <a:defRPr/>
            </a:pPr>
            <a:r>
              <a:rPr lang="en-US" altLang="zh-CN" sz="1100" dirty="0">
                <a:solidFill>
                  <a:srgbClr val="282828">
                    <a:lumMod val="75000"/>
                    <a:lumOff val="25000"/>
                  </a:srgbClr>
                </a:solidFill>
                <a:ea typeface="微软雅黑"/>
              </a:rPr>
              <a:t>Installation</a:t>
            </a:r>
          </a:p>
          <a:p>
            <a:pPr marL="285636" indent="-285636" defTabSz="914034">
              <a:lnSpc>
                <a:spcPct val="130000"/>
              </a:lnSpc>
              <a:buClr>
                <a:srgbClr val="666666"/>
              </a:buClr>
              <a:buFont typeface="Arial" panose="020B0604020202020204" pitchFamily="34" charset="0"/>
              <a:buChar char="•"/>
              <a:defRPr/>
            </a:pPr>
            <a:r>
              <a:rPr lang="en-US" altLang="zh-CN" sz="1100" dirty="0">
                <a:solidFill>
                  <a:srgbClr val="282828">
                    <a:lumMod val="75000"/>
                    <a:lumOff val="25000"/>
                  </a:srgbClr>
                </a:solidFill>
                <a:ea typeface="微软雅黑"/>
              </a:rPr>
              <a:t>On-site Service Turn-on &amp; Testing</a:t>
            </a:r>
          </a:p>
        </p:txBody>
      </p:sp>
      <p:sp>
        <p:nvSpPr>
          <p:cNvPr id="53" name="箭头: 右 105">
            <a:extLst>
              <a:ext uri="{FF2B5EF4-FFF2-40B4-BE49-F238E27FC236}">
                <a16:creationId xmlns:a16="http://schemas.microsoft.com/office/drawing/2014/main" id="{F4A0A94D-001F-41AF-4B09-FECA07B45114}"/>
              </a:ext>
            </a:extLst>
          </p:cNvPr>
          <p:cNvSpPr/>
          <p:nvPr/>
        </p:nvSpPr>
        <p:spPr>
          <a:xfrm>
            <a:off x="7099246" y="5010958"/>
            <a:ext cx="321506" cy="648759"/>
          </a:xfrm>
          <a:prstGeom prst="rightArrow">
            <a:avLst/>
          </a:prstGeom>
          <a:solidFill>
            <a:srgbClr val="666666">
              <a:lumMod val="40000"/>
              <a:lumOff val="60000"/>
            </a:srgbClr>
          </a:solidFill>
          <a:ln w="12700" cap="flat" cmpd="sng" algn="ctr">
            <a:noFill/>
            <a:prstDash val="solid"/>
            <a:miter lim="800000"/>
          </a:ln>
          <a:effectLst/>
        </p:spPr>
        <p:txBody>
          <a:bodyPr wrap="none" rtlCol="0" anchor="ctr">
            <a:noAutofit/>
          </a:bodyPr>
          <a:lstStyle/>
          <a:p>
            <a:pPr algn="ctr" defTabSz="914034">
              <a:defRPr/>
            </a:pPr>
            <a:endParaRPr lang="zh-CN" altLang="en-US" sz="1599" kern="0" dirty="0">
              <a:solidFill>
                <a:srgbClr val="282828"/>
              </a:solidFill>
              <a:ea typeface="微软雅黑" panose="020B0503020204020204" pitchFamily="34" charset="-122"/>
            </a:endParaRPr>
          </a:p>
        </p:txBody>
      </p:sp>
      <p:sp>
        <p:nvSpPr>
          <p:cNvPr id="54" name="文本框 317">
            <a:extLst>
              <a:ext uri="{FF2B5EF4-FFF2-40B4-BE49-F238E27FC236}">
                <a16:creationId xmlns:a16="http://schemas.microsoft.com/office/drawing/2014/main" id="{3C8E92D6-CC3D-0149-D266-ABB8D4B155CB}"/>
              </a:ext>
            </a:extLst>
          </p:cNvPr>
          <p:cNvSpPr txBox="1"/>
          <p:nvPr/>
        </p:nvSpPr>
        <p:spPr>
          <a:xfrm>
            <a:off x="7719991" y="5938251"/>
            <a:ext cx="1066719" cy="276891"/>
          </a:xfrm>
          <a:prstGeom prst="rect">
            <a:avLst/>
          </a:prstGeom>
          <a:noFill/>
        </p:spPr>
        <p:txBody>
          <a:bodyPr wrap="none" rtlCol="0">
            <a:noAutofit/>
          </a:bodyPr>
          <a:lstStyle/>
          <a:p>
            <a:pPr algn="ctr" defTabSz="914034">
              <a:defRPr/>
            </a:pPr>
            <a:r>
              <a:rPr lang="en-US" altLang="zh-CN" sz="1200" b="1" dirty="0">
                <a:solidFill>
                  <a:srgbClr val="FFC000"/>
                </a:solidFill>
                <a:ea typeface="微软雅黑" panose="020B0503020204020204" pitchFamily="34" charset="-122"/>
              </a:rPr>
              <a:t>Hours/Minutes</a:t>
            </a:r>
            <a:endParaRPr lang="zh-CN" altLang="en-US" sz="1200" b="1" dirty="0">
              <a:solidFill>
                <a:srgbClr val="FFC000"/>
              </a:solidFill>
              <a:ea typeface="微软雅黑" panose="020B0503020204020204" pitchFamily="34" charset="-122"/>
            </a:endParaRPr>
          </a:p>
        </p:txBody>
      </p:sp>
      <p:sp>
        <p:nvSpPr>
          <p:cNvPr id="55" name="文本框 317">
            <a:extLst>
              <a:ext uri="{FF2B5EF4-FFF2-40B4-BE49-F238E27FC236}">
                <a16:creationId xmlns:a16="http://schemas.microsoft.com/office/drawing/2014/main" id="{37B89D3D-F58B-0636-58C4-9BF3F451EC0E}"/>
              </a:ext>
            </a:extLst>
          </p:cNvPr>
          <p:cNvSpPr txBox="1"/>
          <p:nvPr/>
        </p:nvSpPr>
        <p:spPr>
          <a:xfrm>
            <a:off x="5803900" y="5938251"/>
            <a:ext cx="1189247" cy="276891"/>
          </a:xfrm>
          <a:prstGeom prst="rect">
            <a:avLst/>
          </a:prstGeom>
          <a:noFill/>
        </p:spPr>
        <p:txBody>
          <a:bodyPr wrap="none" rtlCol="0">
            <a:noAutofit/>
          </a:bodyPr>
          <a:lstStyle/>
          <a:p>
            <a:pPr algn="ctr" defTabSz="914034">
              <a:defRPr/>
            </a:pPr>
            <a:r>
              <a:rPr lang="en-US" altLang="zh-CN" sz="1200" b="1" dirty="0">
                <a:solidFill>
                  <a:srgbClr val="FFC000"/>
                </a:solidFill>
                <a:ea typeface="微软雅黑" panose="020B0503020204020204" pitchFamily="34" charset="-122"/>
              </a:rPr>
              <a:t>Months</a:t>
            </a:r>
            <a:endParaRPr lang="zh-CN" altLang="en-US" sz="1200" b="1" dirty="0">
              <a:solidFill>
                <a:srgbClr val="FFC000"/>
              </a:solidFill>
              <a:ea typeface="微软雅黑" panose="020B0503020204020204" pitchFamily="34" charset="-122"/>
            </a:endParaRPr>
          </a:p>
        </p:txBody>
      </p:sp>
      <p:sp>
        <p:nvSpPr>
          <p:cNvPr id="56" name="矩形 172">
            <a:extLst>
              <a:ext uri="{FF2B5EF4-FFF2-40B4-BE49-F238E27FC236}">
                <a16:creationId xmlns:a16="http://schemas.microsoft.com/office/drawing/2014/main" id="{96DF3282-DB35-11EB-37BD-08158A363981}"/>
              </a:ext>
            </a:extLst>
          </p:cNvPr>
          <p:cNvSpPr/>
          <p:nvPr/>
        </p:nvSpPr>
        <p:spPr>
          <a:xfrm>
            <a:off x="5497957" y="3562956"/>
            <a:ext cx="4228243" cy="404323"/>
          </a:xfrm>
          <a:prstGeom prst="rect">
            <a:avLst/>
          </a:prstGeom>
          <a:noFill/>
          <a:ln>
            <a:noFill/>
          </a:ln>
        </p:spPr>
        <p:style>
          <a:lnRef idx="2">
            <a:schemeClr val="accent3">
              <a:shade val="15000"/>
            </a:schemeClr>
          </a:lnRef>
          <a:fillRef idx="1">
            <a:schemeClr val="accent3"/>
          </a:fillRef>
          <a:effectRef idx="0">
            <a:schemeClr val="accent3"/>
          </a:effectRef>
          <a:fontRef idx="minor">
            <a:schemeClr val="lt1"/>
          </a:fontRef>
        </p:style>
        <p:txBody>
          <a:bodyPr wrap="none" lIns="0" tIns="0" rIns="0" bIns="0">
            <a:noAutofit/>
          </a:bodyPr>
          <a:lstStyle/>
          <a:p>
            <a:pPr algn="ctr" defTabSz="914034">
              <a:lnSpc>
                <a:spcPct val="150000"/>
              </a:lnSpc>
              <a:defRPr/>
            </a:pPr>
            <a:r>
              <a:rPr lang="en-US" altLang="zh-CN" sz="1600" b="1" dirty="0">
                <a:solidFill>
                  <a:schemeClr val="tx1"/>
                </a:solidFill>
                <a:ea typeface="微软雅黑" panose="020B0503020204020204" pitchFamily="34" charset="-122"/>
                <a:cs typeface="+mn-ea"/>
                <a:sym typeface="+mn-lt"/>
              </a:rPr>
              <a:t>Business Scenario</a:t>
            </a:r>
          </a:p>
        </p:txBody>
      </p:sp>
      <p:sp>
        <p:nvSpPr>
          <p:cNvPr id="60" name="矩形 158">
            <a:extLst>
              <a:ext uri="{FF2B5EF4-FFF2-40B4-BE49-F238E27FC236}">
                <a16:creationId xmlns:a16="http://schemas.microsoft.com/office/drawing/2014/main" id="{CBDAB4AD-929F-3D1F-532C-DAA9D6775006}"/>
              </a:ext>
            </a:extLst>
          </p:cNvPr>
          <p:cNvSpPr/>
          <p:nvPr/>
        </p:nvSpPr>
        <p:spPr>
          <a:xfrm>
            <a:off x="10433445" y="4508634"/>
            <a:ext cx="1277594" cy="886397"/>
          </a:xfrm>
          <a:prstGeom prst="rect">
            <a:avLst/>
          </a:prstGeom>
        </p:spPr>
        <p:txBody>
          <a:bodyPr wrap="none" lIns="0" tIns="0" rIns="0" bIns="0" anchor="ctr">
            <a:noAutofit/>
          </a:bodyPr>
          <a:lstStyle/>
          <a:p>
            <a:pPr marL="0" marR="0" lvl="0" indent="0" algn="ctr" defTabSz="914112" rtl="0" eaLnBrk="1" fontAlgn="auto" latinLnBrk="0" hangingPunct="1">
              <a:lnSpc>
                <a:spcPct val="120000"/>
              </a:lnSpc>
              <a:spcBef>
                <a:spcPts val="0"/>
              </a:spcBef>
              <a:spcAft>
                <a:spcPts val="0"/>
              </a:spcAft>
              <a:buClrTx/>
              <a:buSzTx/>
              <a:buFontTx/>
              <a:buNone/>
              <a:tabLst/>
              <a:defRPr/>
            </a:pPr>
            <a:r>
              <a:rPr lang="en-US" altLang="zh-CN" sz="1600" b="1" kern="0" dirty="0">
                <a:solidFill>
                  <a:srgbClr val="FFC000"/>
                </a:solidFill>
                <a:effectLst>
                  <a:glow rad="76200">
                    <a:srgbClr val="C7000B">
                      <a:alpha val="16000"/>
                    </a:srgbClr>
                  </a:glow>
                </a:effectLst>
                <a:latin typeface="Arial" panose="020B0604020202020204" pitchFamily="34" charset="0"/>
                <a:ea typeface="微软雅黑"/>
                <a:cs typeface="Arial" panose="020B0604020202020204" pitchFamily="34" charset="0"/>
              </a:rPr>
              <a:t>Intelligence</a:t>
            </a:r>
            <a:endParaRPr kumimoji="0" lang="en-US" altLang="zh-CN" sz="1600" b="1" i="0" u="none" strike="noStrike" kern="0" cap="none" spc="0" normalizeH="0" baseline="0" noProof="0" dirty="0">
              <a:ln>
                <a:noFill/>
              </a:ln>
              <a:solidFill>
                <a:srgbClr val="FFC000"/>
              </a:solidFill>
              <a:effectLst>
                <a:glow rad="76200">
                  <a:srgbClr val="C7000B">
                    <a:alpha val="16000"/>
                  </a:srgbClr>
                </a:glow>
              </a:effectLst>
              <a:uLnTx/>
              <a:uFillTx/>
              <a:latin typeface="Arial" panose="020B0604020202020204" pitchFamily="34" charset="0"/>
              <a:ea typeface="微软雅黑"/>
              <a:cs typeface="Arial" panose="020B0604020202020204" pitchFamily="34" charset="0"/>
            </a:endParaRPr>
          </a:p>
          <a:p>
            <a:pPr marL="0" marR="0" lvl="0" indent="0" algn="ctr" defTabSz="914112" rtl="0" eaLnBrk="1" fontAlgn="auto" latinLnBrk="0" hangingPunct="1">
              <a:lnSpc>
                <a:spcPct val="12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C00000"/>
                </a:solidFill>
                <a:effectLst>
                  <a:glow rad="76200">
                    <a:srgbClr val="C7000B">
                      <a:alpha val="16000"/>
                    </a:srgbClr>
                  </a:glow>
                </a:effectLst>
                <a:uLnTx/>
                <a:uFillTx/>
                <a:latin typeface="Arial" panose="020B0604020202020204" pitchFamily="34" charset="0"/>
                <a:ea typeface="微软雅黑"/>
                <a:cs typeface="Arial" panose="020B0604020202020204" pitchFamily="34" charset="0"/>
              </a:rPr>
              <a:t>AI, Big data &amp; cloud</a:t>
            </a:r>
          </a:p>
        </p:txBody>
      </p:sp>
      <p:sp>
        <p:nvSpPr>
          <p:cNvPr id="61" name="弧形 159">
            <a:extLst>
              <a:ext uri="{FF2B5EF4-FFF2-40B4-BE49-F238E27FC236}">
                <a16:creationId xmlns:a16="http://schemas.microsoft.com/office/drawing/2014/main" id="{A782D852-A8BB-83D9-36D4-538885A28ED0}"/>
              </a:ext>
            </a:extLst>
          </p:cNvPr>
          <p:cNvSpPr/>
          <p:nvPr/>
        </p:nvSpPr>
        <p:spPr>
          <a:xfrm>
            <a:off x="10265914" y="4164442"/>
            <a:ext cx="1682733" cy="1631915"/>
          </a:xfrm>
          <a:prstGeom prst="arc">
            <a:avLst>
              <a:gd name="adj1" fmla="val 13911455"/>
              <a:gd name="adj2" fmla="val 9989671"/>
            </a:avLst>
          </a:prstGeom>
          <a:noFill/>
          <a:ln w="25400" cap="flat" cmpd="sng" algn="ctr">
            <a:gradFill>
              <a:gsLst>
                <a:gs pos="11000">
                  <a:srgbClr val="C7000A">
                    <a:lumMod val="5000"/>
                    <a:lumOff val="95000"/>
                  </a:srgbClr>
                </a:gs>
                <a:gs pos="52000">
                  <a:srgbClr val="06ADE5"/>
                </a:gs>
                <a:gs pos="100000">
                  <a:srgbClr val="3943B8"/>
                </a:gs>
              </a:gsLst>
              <a:lin ang="15000000" scaled="0"/>
            </a:gra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black"/>
              </a:solidFill>
              <a:effectLst/>
              <a:uLnTx/>
              <a:uFillTx/>
              <a:latin typeface="微软雅黑" panose="020F0502020204030204"/>
              <a:ea typeface="微软雅黑"/>
              <a:cs typeface="+mn-cs"/>
            </a:endParaRPr>
          </a:p>
        </p:txBody>
      </p:sp>
      <p:sp>
        <p:nvSpPr>
          <p:cNvPr id="62" name="弧形 160">
            <a:extLst>
              <a:ext uri="{FF2B5EF4-FFF2-40B4-BE49-F238E27FC236}">
                <a16:creationId xmlns:a16="http://schemas.microsoft.com/office/drawing/2014/main" id="{BA06E2A9-933C-816D-558A-B3996E21CD8D}"/>
              </a:ext>
            </a:extLst>
          </p:cNvPr>
          <p:cNvSpPr/>
          <p:nvPr/>
        </p:nvSpPr>
        <p:spPr>
          <a:xfrm>
            <a:off x="10265913" y="4164442"/>
            <a:ext cx="1682733" cy="1631915"/>
          </a:xfrm>
          <a:prstGeom prst="arc">
            <a:avLst>
              <a:gd name="adj1" fmla="val 12651829"/>
              <a:gd name="adj2" fmla="val 13728441"/>
            </a:avLst>
          </a:prstGeom>
          <a:noFill/>
          <a:ln w="38100" cap="flat" cmpd="sng" algn="ctr">
            <a:solidFill>
              <a:srgbClr val="C7000B"/>
            </a:solidFill>
            <a:prstDash val="sys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prstClr val="black"/>
              </a:solidFill>
              <a:effectLst/>
              <a:uLnTx/>
              <a:uFillTx/>
              <a:latin typeface="微软雅黑" panose="020F0502020204030204"/>
              <a:ea typeface="微软雅黑"/>
              <a:cs typeface="+mn-cs"/>
            </a:endParaRPr>
          </a:p>
        </p:txBody>
      </p:sp>
      <p:sp>
        <p:nvSpPr>
          <p:cNvPr id="63" name="弧形 161">
            <a:extLst>
              <a:ext uri="{FF2B5EF4-FFF2-40B4-BE49-F238E27FC236}">
                <a16:creationId xmlns:a16="http://schemas.microsoft.com/office/drawing/2014/main" id="{90C7FED4-96F4-3A0C-84B0-9F4C7B6D61B2}"/>
              </a:ext>
            </a:extLst>
          </p:cNvPr>
          <p:cNvSpPr/>
          <p:nvPr/>
        </p:nvSpPr>
        <p:spPr>
          <a:xfrm>
            <a:off x="10265913" y="4162778"/>
            <a:ext cx="1682732" cy="1631915"/>
          </a:xfrm>
          <a:prstGeom prst="arc">
            <a:avLst>
              <a:gd name="adj1" fmla="val 9678866"/>
              <a:gd name="adj2" fmla="val 12423921"/>
            </a:avLst>
          </a:prstGeom>
          <a:noFill/>
          <a:ln w="25400" cap="flat" cmpd="sng" algn="ctr">
            <a:gradFill>
              <a:gsLst>
                <a:gs pos="11000">
                  <a:srgbClr val="C7000A">
                    <a:lumMod val="5000"/>
                    <a:lumOff val="95000"/>
                  </a:srgbClr>
                </a:gs>
                <a:gs pos="52000">
                  <a:srgbClr val="06ADE5"/>
                </a:gs>
                <a:gs pos="100000">
                  <a:srgbClr val="3943B8"/>
                </a:gs>
              </a:gsLst>
              <a:lin ang="15000000" scaled="0"/>
            </a:gra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black"/>
              </a:solidFill>
              <a:effectLst/>
              <a:uLnTx/>
              <a:uFillTx/>
              <a:latin typeface="微软雅黑" panose="020F0502020204030204"/>
              <a:ea typeface="微软雅黑"/>
              <a:cs typeface="+mn-cs"/>
            </a:endParaRPr>
          </a:p>
        </p:txBody>
      </p:sp>
      <p:grpSp>
        <p:nvGrpSpPr>
          <p:cNvPr id="64" name="组合 279">
            <a:extLst>
              <a:ext uri="{FF2B5EF4-FFF2-40B4-BE49-F238E27FC236}">
                <a16:creationId xmlns:a16="http://schemas.microsoft.com/office/drawing/2014/main" id="{D1FA44B8-F391-9D9D-2F81-6FF41FEB1A68}"/>
              </a:ext>
            </a:extLst>
          </p:cNvPr>
          <p:cNvGrpSpPr>
            <a:grpSpLocks noChangeAspect="1"/>
          </p:cNvGrpSpPr>
          <p:nvPr/>
        </p:nvGrpSpPr>
        <p:grpSpPr>
          <a:xfrm>
            <a:off x="9860131" y="4665378"/>
            <a:ext cx="304781" cy="630042"/>
            <a:chOff x="39095051" y="4659297"/>
            <a:chExt cx="235487" cy="217924"/>
          </a:xfrm>
        </p:grpSpPr>
        <p:sp>
          <p:nvSpPr>
            <p:cNvPr id="65" name="PA-等腰三角形 871">
              <a:extLst>
                <a:ext uri="{FF2B5EF4-FFF2-40B4-BE49-F238E27FC236}">
                  <a16:creationId xmlns:a16="http://schemas.microsoft.com/office/drawing/2014/main" id="{0D521019-95BE-4D3C-30C5-8354AB7AD41B}"/>
                </a:ext>
              </a:extLst>
            </p:cNvPr>
            <p:cNvSpPr/>
            <p:nvPr>
              <p:custDataLst>
                <p:tags r:id="rId5"/>
              </p:custDataLst>
            </p:nvPr>
          </p:nvSpPr>
          <p:spPr>
            <a:xfrm rot="5400000">
              <a:off x="39152883" y="4699566"/>
              <a:ext cx="217924" cy="137386"/>
            </a:xfrm>
            <a:prstGeom prst="triangle">
              <a:avLst/>
            </a:prstGeom>
            <a:gradFill flip="none" rotWithShape="1">
              <a:gsLst>
                <a:gs pos="0">
                  <a:srgbClr val="00FFFF"/>
                </a:gs>
                <a:gs pos="87000">
                  <a:srgbClr val="2426FA">
                    <a:alpha val="0"/>
                  </a:srgbClr>
                </a:gs>
              </a:gsLst>
              <a:lin ang="5400000" scaled="1"/>
              <a:tileRect/>
            </a:gradFill>
            <a:ln w="12700" cap="flat" cmpd="sng" algn="ctr">
              <a:gradFill flip="none" rotWithShape="1">
                <a:gsLst>
                  <a:gs pos="18000">
                    <a:srgbClr val="2426FA">
                      <a:alpha val="0"/>
                    </a:srgbClr>
                  </a:gs>
                  <a:gs pos="94000">
                    <a:srgbClr val="0FDFFF"/>
                  </a:gs>
                </a:gsLst>
                <a:lin ang="16200000" scaled="1"/>
                <a:tileRect/>
              </a:gradFill>
              <a:prstDash val="solid"/>
              <a:miter lim="800000"/>
            </a:ln>
            <a:effectLst>
              <a:outerShdw blurRad="1270000" algn="ctr" rotWithShape="0">
                <a:srgbClr val="3397FF">
                  <a:alpha val="50000"/>
                </a:srgbClr>
              </a:outerShdw>
            </a:effectLst>
          </p:spPr>
          <p:txBody>
            <a:bodyPr rot="0" spcFirstLastPara="0" vertOverflow="overflow" horzOverflow="overflow" vert="horz" wrap="none" lIns="48760" tIns="24380" rIns="48760" bIns="2438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 b="0" i="0" u="none" strike="noStrike" kern="0" cap="none" spc="0" normalizeH="0" baseline="0" noProof="0">
                <a:ln>
                  <a:noFill/>
                </a:ln>
                <a:solidFill>
                  <a:prstClr val="white"/>
                </a:solidFill>
                <a:effectLst/>
                <a:uLnTx/>
                <a:uFillTx/>
                <a:latin typeface="Akkurat Pro" panose="020B0504020101020102" pitchFamily="34" charset="0"/>
                <a:ea typeface="微软雅黑"/>
                <a:cs typeface="+mn-cs"/>
              </a:endParaRPr>
            </a:p>
          </p:txBody>
        </p:sp>
        <p:sp>
          <p:nvSpPr>
            <p:cNvPr id="66" name="PA-等腰三角形 871">
              <a:extLst>
                <a:ext uri="{FF2B5EF4-FFF2-40B4-BE49-F238E27FC236}">
                  <a16:creationId xmlns:a16="http://schemas.microsoft.com/office/drawing/2014/main" id="{3E3B2706-E4D5-2059-943D-217135C26263}"/>
                </a:ext>
              </a:extLst>
            </p:cNvPr>
            <p:cNvSpPr/>
            <p:nvPr>
              <p:custDataLst>
                <p:tags r:id="rId6"/>
              </p:custDataLst>
            </p:nvPr>
          </p:nvSpPr>
          <p:spPr>
            <a:xfrm rot="5400000">
              <a:off x="39054782" y="4699566"/>
              <a:ext cx="217924" cy="137386"/>
            </a:xfrm>
            <a:prstGeom prst="triangle">
              <a:avLst/>
            </a:prstGeom>
            <a:gradFill flip="none" rotWithShape="1">
              <a:gsLst>
                <a:gs pos="0">
                  <a:srgbClr val="00FFFF"/>
                </a:gs>
                <a:gs pos="87000">
                  <a:srgbClr val="2426FA">
                    <a:alpha val="0"/>
                  </a:srgbClr>
                </a:gs>
              </a:gsLst>
              <a:lin ang="5400000" scaled="1"/>
              <a:tileRect/>
            </a:gradFill>
            <a:ln w="12700" cap="flat" cmpd="sng" algn="ctr">
              <a:gradFill flip="none" rotWithShape="1">
                <a:gsLst>
                  <a:gs pos="18000">
                    <a:srgbClr val="2426FA">
                      <a:alpha val="0"/>
                    </a:srgbClr>
                  </a:gs>
                  <a:gs pos="94000">
                    <a:srgbClr val="0FDFFF"/>
                  </a:gs>
                </a:gsLst>
                <a:lin ang="16200000" scaled="1"/>
                <a:tileRect/>
              </a:gradFill>
              <a:prstDash val="solid"/>
              <a:miter lim="800000"/>
            </a:ln>
            <a:effectLst>
              <a:outerShdw blurRad="1270000" algn="ctr" rotWithShape="0">
                <a:srgbClr val="3397FF">
                  <a:alpha val="50000"/>
                </a:srgbClr>
              </a:outerShdw>
            </a:effectLst>
          </p:spPr>
          <p:txBody>
            <a:bodyPr rot="0" spcFirstLastPara="0" vertOverflow="overflow" horzOverflow="overflow" vert="horz" wrap="none" lIns="48760" tIns="24380" rIns="48760" bIns="2438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 b="0" i="0" u="none" strike="noStrike" kern="0" cap="none" spc="0" normalizeH="0" baseline="0" noProof="0" dirty="0">
                <a:ln>
                  <a:noFill/>
                </a:ln>
                <a:solidFill>
                  <a:prstClr val="white"/>
                </a:solidFill>
                <a:effectLst/>
                <a:uLnTx/>
                <a:uFillTx/>
                <a:latin typeface="Akkurat Pro" panose="020B0504020101020102" pitchFamily="34" charset="0"/>
                <a:ea typeface="微软雅黑"/>
                <a:cs typeface="+mn-cs"/>
              </a:endParaRPr>
            </a:p>
          </p:txBody>
        </p:sp>
      </p:grpSp>
      <p:sp>
        <p:nvSpPr>
          <p:cNvPr id="67" name="矩形 158">
            <a:extLst>
              <a:ext uri="{FF2B5EF4-FFF2-40B4-BE49-F238E27FC236}">
                <a16:creationId xmlns:a16="http://schemas.microsoft.com/office/drawing/2014/main" id="{753AB14A-30E5-3248-8509-54B2326F9FB0}"/>
              </a:ext>
            </a:extLst>
          </p:cNvPr>
          <p:cNvSpPr/>
          <p:nvPr/>
        </p:nvSpPr>
        <p:spPr>
          <a:xfrm>
            <a:off x="10516330" y="1707924"/>
            <a:ext cx="1277594" cy="886397"/>
          </a:xfrm>
          <a:prstGeom prst="rect">
            <a:avLst/>
          </a:prstGeom>
        </p:spPr>
        <p:txBody>
          <a:bodyPr wrap="none" lIns="0" tIns="0" rIns="0" bIns="0" anchor="ctr">
            <a:noAutofit/>
          </a:bodyPr>
          <a:lstStyle/>
          <a:p>
            <a:pPr marL="0" marR="0" lvl="0" indent="0" algn="ctr" defTabSz="914112" rtl="0" eaLnBrk="1" fontAlgn="auto" latinLnBrk="0" hangingPunct="1">
              <a:lnSpc>
                <a:spcPct val="120000"/>
              </a:lnSpc>
              <a:spcBef>
                <a:spcPts val="0"/>
              </a:spcBef>
              <a:spcAft>
                <a:spcPts val="0"/>
              </a:spcAft>
              <a:buClrTx/>
              <a:buSzTx/>
              <a:buFontTx/>
              <a:buNone/>
              <a:tabLst/>
              <a:defRPr/>
            </a:pPr>
            <a:r>
              <a:rPr lang="en-US" altLang="zh-CN" sz="1600" b="1" kern="0" dirty="0">
                <a:solidFill>
                  <a:srgbClr val="FFC000"/>
                </a:solidFill>
                <a:effectLst>
                  <a:glow rad="76200">
                    <a:srgbClr val="C7000B">
                      <a:alpha val="16000"/>
                    </a:srgbClr>
                  </a:glow>
                </a:effectLst>
                <a:latin typeface="Arial" panose="020B0604020202020204" pitchFamily="34" charset="0"/>
                <a:ea typeface="微软雅黑"/>
                <a:cs typeface="Arial" panose="020B0604020202020204" pitchFamily="34" charset="0"/>
              </a:rPr>
              <a:t>Autonomy</a:t>
            </a:r>
          </a:p>
          <a:p>
            <a:pPr marL="0" marR="0" lvl="0" indent="0" algn="ctr" defTabSz="914112" rtl="0" eaLnBrk="1" fontAlgn="auto" latinLnBrk="0" hangingPunct="1">
              <a:lnSpc>
                <a:spcPct val="12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C00000"/>
                </a:solidFill>
                <a:effectLst>
                  <a:glow rad="76200">
                    <a:srgbClr val="C7000B">
                      <a:alpha val="16000"/>
                    </a:srgbClr>
                  </a:glow>
                </a:effectLst>
                <a:uLnTx/>
                <a:uFillTx/>
                <a:latin typeface="Arial" panose="020B0604020202020204" pitchFamily="34" charset="0"/>
                <a:ea typeface="微软雅黑"/>
                <a:cs typeface="Arial" panose="020B0604020202020204" pitchFamily="34" charset="0"/>
              </a:rPr>
              <a:t>Autonomous</a:t>
            </a:r>
            <a:r>
              <a:rPr lang="en-US" altLang="zh-CN" sz="1200" b="1" kern="0" dirty="0">
                <a:solidFill>
                  <a:srgbClr val="C00000"/>
                </a:solidFill>
                <a:effectLst>
                  <a:glow rad="76200">
                    <a:srgbClr val="C7000B">
                      <a:alpha val="16000"/>
                    </a:srgbClr>
                  </a:glow>
                </a:effectLst>
                <a:latin typeface="Arial" panose="020B0604020202020204" pitchFamily="34" charset="0"/>
                <a:ea typeface="微软雅黑"/>
                <a:cs typeface="Arial" panose="020B0604020202020204" pitchFamily="34" charset="0"/>
              </a:rPr>
              <a:t> </a:t>
            </a:r>
          </a:p>
          <a:p>
            <a:pPr marL="0" marR="0" lvl="0" indent="0" algn="ctr" defTabSz="914112" rtl="0" eaLnBrk="1" fontAlgn="auto" latinLnBrk="0" hangingPunct="1">
              <a:lnSpc>
                <a:spcPct val="120000"/>
              </a:lnSpc>
              <a:spcBef>
                <a:spcPts val="0"/>
              </a:spcBef>
              <a:spcAft>
                <a:spcPts val="0"/>
              </a:spcAft>
              <a:buClrTx/>
              <a:buSzTx/>
              <a:buFontTx/>
              <a:buNone/>
              <a:tabLst/>
              <a:defRPr/>
            </a:pPr>
            <a:r>
              <a:rPr lang="en-US" altLang="zh-CN" sz="1200" b="1" kern="0" dirty="0">
                <a:solidFill>
                  <a:srgbClr val="C00000"/>
                </a:solidFill>
                <a:effectLst>
                  <a:glow rad="76200">
                    <a:srgbClr val="C7000B">
                      <a:alpha val="16000"/>
                    </a:srgbClr>
                  </a:glow>
                </a:effectLst>
                <a:latin typeface="Arial" panose="020B0604020202020204" pitchFamily="34" charset="0"/>
                <a:ea typeface="微软雅黑"/>
                <a:cs typeface="Arial" panose="020B0604020202020204" pitchFamily="34" charset="0"/>
              </a:rPr>
              <a:t>Network </a:t>
            </a:r>
            <a:endParaRPr kumimoji="0" lang="en-US" altLang="zh-CN" sz="1200" b="1" i="0" u="none" strike="noStrike" kern="0" cap="none" spc="0" normalizeH="0" baseline="0" noProof="0" dirty="0">
              <a:ln>
                <a:noFill/>
              </a:ln>
              <a:solidFill>
                <a:srgbClr val="C00000"/>
              </a:solidFill>
              <a:effectLst>
                <a:glow rad="76200">
                  <a:srgbClr val="C7000B">
                    <a:alpha val="16000"/>
                  </a:srgbClr>
                </a:glow>
              </a:effectLst>
              <a:uLnTx/>
              <a:uFillTx/>
              <a:latin typeface="Arial" panose="020B0604020202020204" pitchFamily="34" charset="0"/>
              <a:ea typeface="微软雅黑"/>
              <a:cs typeface="Arial" panose="020B0604020202020204" pitchFamily="34" charset="0"/>
            </a:endParaRPr>
          </a:p>
        </p:txBody>
      </p:sp>
      <p:sp>
        <p:nvSpPr>
          <p:cNvPr id="68" name="弧形 159">
            <a:extLst>
              <a:ext uri="{FF2B5EF4-FFF2-40B4-BE49-F238E27FC236}">
                <a16:creationId xmlns:a16="http://schemas.microsoft.com/office/drawing/2014/main" id="{8D9E3169-C38D-5902-B631-A996D9A406C4}"/>
              </a:ext>
            </a:extLst>
          </p:cNvPr>
          <p:cNvSpPr/>
          <p:nvPr/>
        </p:nvSpPr>
        <p:spPr>
          <a:xfrm>
            <a:off x="10348799" y="1363732"/>
            <a:ext cx="1682733" cy="1631915"/>
          </a:xfrm>
          <a:prstGeom prst="arc">
            <a:avLst>
              <a:gd name="adj1" fmla="val 13911455"/>
              <a:gd name="adj2" fmla="val 9989671"/>
            </a:avLst>
          </a:prstGeom>
          <a:noFill/>
          <a:ln w="25400" cap="flat" cmpd="sng" algn="ctr">
            <a:gradFill>
              <a:gsLst>
                <a:gs pos="11000">
                  <a:srgbClr val="C7000A">
                    <a:lumMod val="5000"/>
                    <a:lumOff val="95000"/>
                  </a:srgbClr>
                </a:gs>
                <a:gs pos="52000">
                  <a:srgbClr val="06ADE5"/>
                </a:gs>
                <a:gs pos="100000">
                  <a:srgbClr val="3943B8"/>
                </a:gs>
              </a:gsLst>
              <a:lin ang="15000000" scaled="0"/>
            </a:gra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black"/>
              </a:solidFill>
              <a:effectLst/>
              <a:uLnTx/>
              <a:uFillTx/>
              <a:latin typeface="微软雅黑" panose="020F0502020204030204"/>
              <a:ea typeface="微软雅黑"/>
              <a:cs typeface="+mn-cs"/>
            </a:endParaRPr>
          </a:p>
        </p:txBody>
      </p:sp>
      <p:sp>
        <p:nvSpPr>
          <p:cNvPr id="69" name="弧形 160">
            <a:extLst>
              <a:ext uri="{FF2B5EF4-FFF2-40B4-BE49-F238E27FC236}">
                <a16:creationId xmlns:a16="http://schemas.microsoft.com/office/drawing/2014/main" id="{14BD7271-F547-4E54-9833-63A329FCA842}"/>
              </a:ext>
            </a:extLst>
          </p:cNvPr>
          <p:cNvSpPr/>
          <p:nvPr/>
        </p:nvSpPr>
        <p:spPr>
          <a:xfrm>
            <a:off x="10348798" y="1363732"/>
            <a:ext cx="1682733" cy="1631915"/>
          </a:xfrm>
          <a:prstGeom prst="arc">
            <a:avLst>
              <a:gd name="adj1" fmla="val 12651829"/>
              <a:gd name="adj2" fmla="val 13728441"/>
            </a:avLst>
          </a:prstGeom>
          <a:noFill/>
          <a:ln w="38100" cap="flat" cmpd="sng" algn="ctr">
            <a:solidFill>
              <a:srgbClr val="C7000B"/>
            </a:solidFill>
            <a:prstDash val="sys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prstClr val="black"/>
              </a:solidFill>
              <a:effectLst/>
              <a:uLnTx/>
              <a:uFillTx/>
              <a:latin typeface="微软雅黑" panose="020F0502020204030204"/>
              <a:ea typeface="微软雅黑"/>
              <a:cs typeface="+mn-cs"/>
            </a:endParaRPr>
          </a:p>
        </p:txBody>
      </p:sp>
      <p:sp>
        <p:nvSpPr>
          <p:cNvPr id="70" name="弧形 161">
            <a:extLst>
              <a:ext uri="{FF2B5EF4-FFF2-40B4-BE49-F238E27FC236}">
                <a16:creationId xmlns:a16="http://schemas.microsoft.com/office/drawing/2014/main" id="{6EC0C7C8-20D8-B1D9-5CDF-B6B09F5DB3CC}"/>
              </a:ext>
            </a:extLst>
          </p:cNvPr>
          <p:cNvSpPr/>
          <p:nvPr/>
        </p:nvSpPr>
        <p:spPr>
          <a:xfrm>
            <a:off x="10348798" y="1362068"/>
            <a:ext cx="1682732" cy="1631915"/>
          </a:xfrm>
          <a:prstGeom prst="arc">
            <a:avLst>
              <a:gd name="adj1" fmla="val 9678866"/>
              <a:gd name="adj2" fmla="val 12423921"/>
            </a:avLst>
          </a:prstGeom>
          <a:noFill/>
          <a:ln w="25400" cap="flat" cmpd="sng" algn="ctr">
            <a:gradFill>
              <a:gsLst>
                <a:gs pos="11000">
                  <a:srgbClr val="C7000A">
                    <a:lumMod val="5000"/>
                    <a:lumOff val="95000"/>
                  </a:srgbClr>
                </a:gs>
                <a:gs pos="52000">
                  <a:srgbClr val="06ADE5"/>
                </a:gs>
                <a:gs pos="100000">
                  <a:srgbClr val="3943B8"/>
                </a:gs>
              </a:gsLst>
              <a:lin ang="15000000" scaled="0"/>
            </a:gra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black"/>
              </a:solidFill>
              <a:effectLst/>
              <a:uLnTx/>
              <a:uFillTx/>
              <a:latin typeface="微软雅黑" panose="020F0502020204030204"/>
              <a:ea typeface="微软雅黑"/>
              <a:cs typeface="+mn-cs"/>
            </a:endParaRPr>
          </a:p>
        </p:txBody>
      </p:sp>
      <p:grpSp>
        <p:nvGrpSpPr>
          <p:cNvPr id="71" name="组合 279">
            <a:extLst>
              <a:ext uri="{FF2B5EF4-FFF2-40B4-BE49-F238E27FC236}">
                <a16:creationId xmlns:a16="http://schemas.microsoft.com/office/drawing/2014/main" id="{706101FF-B49C-550B-61C2-282F8970CFA0}"/>
              </a:ext>
            </a:extLst>
          </p:cNvPr>
          <p:cNvGrpSpPr>
            <a:grpSpLocks noChangeAspect="1"/>
          </p:cNvGrpSpPr>
          <p:nvPr/>
        </p:nvGrpSpPr>
        <p:grpSpPr>
          <a:xfrm>
            <a:off x="9943016" y="1826568"/>
            <a:ext cx="304781" cy="630042"/>
            <a:chOff x="39095051" y="4659297"/>
            <a:chExt cx="235487" cy="217924"/>
          </a:xfrm>
        </p:grpSpPr>
        <p:sp>
          <p:nvSpPr>
            <p:cNvPr id="72" name="PA-等腰三角形 871">
              <a:extLst>
                <a:ext uri="{FF2B5EF4-FFF2-40B4-BE49-F238E27FC236}">
                  <a16:creationId xmlns:a16="http://schemas.microsoft.com/office/drawing/2014/main" id="{D56D1178-7E37-3963-4051-0B2558F551CA}"/>
                </a:ext>
              </a:extLst>
            </p:cNvPr>
            <p:cNvSpPr/>
            <p:nvPr>
              <p:custDataLst>
                <p:tags r:id="rId3"/>
              </p:custDataLst>
            </p:nvPr>
          </p:nvSpPr>
          <p:spPr>
            <a:xfrm rot="5400000">
              <a:off x="39152883" y="4699566"/>
              <a:ext cx="217924" cy="137386"/>
            </a:xfrm>
            <a:prstGeom prst="triangle">
              <a:avLst/>
            </a:prstGeom>
            <a:gradFill flip="none" rotWithShape="1">
              <a:gsLst>
                <a:gs pos="0">
                  <a:srgbClr val="00FFFF"/>
                </a:gs>
                <a:gs pos="87000">
                  <a:srgbClr val="2426FA">
                    <a:alpha val="0"/>
                  </a:srgbClr>
                </a:gs>
              </a:gsLst>
              <a:lin ang="5400000" scaled="1"/>
              <a:tileRect/>
            </a:gradFill>
            <a:ln w="12700" cap="flat" cmpd="sng" algn="ctr">
              <a:gradFill flip="none" rotWithShape="1">
                <a:gsLst>
                  <a:gs pos="18000">
                    <a:srgbClr val="2426FA">
                      <a:alpha val="0"/>
                    </a:srgbClr>
                  </a:gs>
                  <a:gs pos="94000">
                    <a:srgbClr val="0FDFFF"/>
                  </a:gs>
                </a:gsLst>
                <a:lin ang="16200000" scaled="1"/>
                <a:tileRect/>
              </a:gradFill>
              <a:prstDash val="solid"/>
              <a:miter lim="800000"/>
            </a:ln>
            <a:effectLst>
              <a:outerShdw blurRad="1270000" algn="ctr" rotWithShape="0">
                <a:srgbClr val="3397FF">
                  <a:alpha val="50000"/>
                </a:srgbClr>
              </a:outerShdw>
            </a:effectLst>
          </p:spPr>
          <p:txBody>
            <a:bodyPr rot="0" spcFirstLastPara="0" vertOverflow="overflow" horzOverflow="overflow" vert="horz" wrap="none" lIns="48760" tIns="24380" rIns="48760" bIns="2438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 b="0" i="0" u="none" strike="noStrike" kern="0" cap="none" spc="0" normalizeH="0" baseline="0" noProof="0">
                <a:ln>
                  <a:noFill/>
                </a:ln>
                <a:solidFill>
                  <a:prstClr val="white"/>
                </a:solidFill>
                <a:effectLst/>
                <a:uLnTx/>
                <a:uFillTx/>
                <a:latin typeface="Akkurat Pro" panose="020B0504020101020102" pitchFamily="34" charset="0"/>
                <a:ea typeface="微软雅黑"/>
                <a:cs typeface="+mn-cs"/>
              </a:endParaRPr>
            </a:p>
          </p:txBody>
        </p:sp>
        <p:sp>
          <p:nvSpPr>
            <p:cNvPr id="73" name="PA-等腰三角形 871">
              <a:extLst>
                <a:ext uri="{FF2B5EF4-FFF2-40B4-BE49-F238E27FC236}">
                  <a16:creationId xmlns:a16="http://schemas.microsoft.com/office/drawing/2014/main" id="{6355AC13-DAC5-E820-7496-2B6C73977C04}"/>
                </a:ext>
              </a:extLst>
            </p:cNvPr>
            <p:cNvSpPr/>
            <p:nvPr>
              <p:custDataLst>
                <p:tags r:id="rId4"/>
              </p:custDataLst>
            </p:nvPr>
          </p:nvSpPr>
          <p:spPr>
            <a:xfrm rot="5400000">
              <a:off x="39054782" y="4699566"/>
              <a:ext cx="217924" cy="137386"/>
            </a:xfrm>
            <a:prstGeom prst="triangle">
              <a:avLst/>
            </a:prstGeom>
            <a:gradFill flip="none" rotWithShape="1">
              <a:gsLst>
                <a:gs pos="0">
                  <a:srgbClr val="00FFFF"/>
                </a:gs>
                <a:gs pos="87000">
                  <a:srgbClr val="2426FA">
                    <a:alpha val="0"/>
                  </a:srgbClr>
                </a:gs>
              </a:gsLst>
              <a:lin ang="5400000" scaled="1"/>
              <a:tileRect/>
            </a:gradFill>
            <a:ln w="12700" cap="flat" cmpd="sng" algn="ctr">
              <a:gradFill flip="none" rotWithShape="1">
                <a:gsLst>
                  <a:gs pos="18000">
                    <a:srgbClr val="2426FA">
                      <a:alpha val="0"/>
                    </a:srgbClr>
                  </a:gs>
                  <a:gs pos="94000">
                    <a:srgbClr val="0FDFFF"/>
                  </a:gs>
                </a:gsLst>
                <a:lin ang="16200000" scaled="1"/>
                <a:tileRect/>
              </a:gradFill>
              <a:prstDash val="solid"/>
              <a:miter lim="800000"/>
            </a:ln>
            <a:effectLst>
              <a:outerShdw blurRad="1270000" algn="ctr" rotWithShape="0">
                <a:srgbClr val="3397FF">
                  <a:alpha val="50000"/>
                </a:srgbClr>
              </a:outerShdw>
            </a:effectLst>
          </p:spPr>
          <p:txBody>
            <a:bodyPr rot="0" spcFirstLastPara="0" vertOverflow="overflow" horzOverflow="overflow" vert="horz" wrap="none" lIns="48760" tIns="24380" rIns="48760" bIns="2438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 b="0" i="0" u="none" strike="noStrike" kern="0" cap="none" spc="0" normalizeH="0" baseline="0" noProof="0" dirty="0">
                <a:ln>
                  <a:noFill/>
                </a:ln>
                <a:solidFill>
                  <a:prstClr val="white"/>
                </a:solidFill>
                <a:effectLst/>
                <a:uLnTx/>
                <a:uFillTx/>
                <a:latin typeface="Akkurat Pro" panose="020B0504020101020102" pitchFamily="34" charset="0"/>
                <a:ea typeface="微软雅黑"/>
                <a:cs typeface="+mn-cs"/>
              </a:endParaRPr>
            </a:p>
          </p:txBody>
        </p:sp>
      </p:grpSp>
      <p:grpSp>
        <p:nvGrpSpPr>
          <p:cNvPr id="74" name="组合 279">
            <a:extLst>
              <a:ext uri="{FF2B5EF4-FFF2-40B4-BE49-F238E27FC236}">
                <a16:creationId xmlns:a16="http://schemas.microsoft.com/office/drawing/2014/main" id="{9ADB84D5-A0BE-C9B9-7BE7-721CD33CCBFD}"/>
              </a:ext>
            </a:extLst>
          </p:cNvPr>
          <p:cNvGrpSpPr>
            <a:grpSpLocks noChangeAspect="1"/>
          </p:cNvGrpSpPr>
          <p:nvPr/>
        </p:nvGrpSpPr>
        <p:grpSpPr>
          <a:xfrm>
            <a:off x="9942970" y="3356724"/>
            <a:ext cx="304781" cy="630042"/>
            <a:chOff x="39095051" y="4659297"/>
            <a:chExt cx="235487" cy="217924"/>
          </a:xfrm>
        </p:grpSpPr>
        <p:sp>
          <p:nvSpPr>
            <p:cNvPr id="75" name="PA-等腰三角形 871">
              <a:extLst>
                <a:ext uri="{FF2B5EF4-FFF2-40B4-BE49-F238E27FC236}">
                  <a16:creationId xmlns:a16="http://schemas.microsoft.com/office/drawing/2014/main" id="{289BF6BC-428A-5B98-C885-E58364AD7A82}"/>
                </a:ext>
              </a:extLst>
            </p:cNvPr>
            <p:cNvSpPr/>
            <p:nvPr>
              <p:custDataLst>
                <p:tags r:id="rId1"/>
              </p:custDataLst>
            </p:nvPr>
          </p:nvSpPr>
          <p:spPr>
            <a:xfrm rot="5400000">
              <a:off x="39152883" y="4699566"/>
              <a:ext cx="217924" cy="137386"/>
            </a:xfrm>
            <a:prstGeom prst="triangle">
              <a:avLst/>
            </a:prstGeom>
            <a:gradFill flip="none" rotWithShape="1">
              <a:gsLst>
                <a:gs pos="0">
                  <a:srgbClr val="00FFFF"/>
                </a:gs>
                <a:gs pos="87000">
                  <a:srgbClr val="2426FA">
                    <a:alpha val="0"/>
                  </a:srgbClr>
                </a:gs>
              </a:gsLst>
              <a:lin ang="5400000" scaled="1"/>
              <a:tileRect/>
            </a:gradFill>
            <a:ln w="12700" cap="flat" cmpd="sng" algn="ctr">
              <a:gradFill flip="none" rotWithShape="1">
                <a:gsLst>
                  <a:gs pos="18000">
                    <a:srgbClr val="2426FA">
                      <a:alpha val="0"/>
                    </a:srgbClr>
                  </a:gs>
                  <a:gs pos="94000">
                    <a:srgbClr val="0FDFFF"/>
                  </a:gs>
                </a:gsLst>
                <a:lin ang="16200000" scaled="1"/>
                <a:tileRect/>
              </a:gradFill>
              <a:prstDash val="solid"/>
              <a:miter lim="800000"/>
            </a:ln>
            <a:effectLst>
              <a:outerShdw blurRad="1270000" algn="ctr" rotWithShape="0">
                <a:srgbClr val="3397FF">
                  <a:alpha val="50000"/>
                </a:srgbClr>
              </a:outerShdw>
            </a:effectLst>
          </p:spPr>
          <p:txBody>
            <a:bodyPr rot="0" spcFirstLastPara="0" vertOverflow="overflow" horzOverflow="overflow" vert="horz" wrap="none" lIns="48760" tIns="24380" rIns="48760" bIns="2438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 b="0" i="0" u="none" strike="noStrike" kern="0" cap="none" spc="0" normalizeH="0" baseline="0" noProof="0">
                <a:ln>
                  <a:noFill/>
                </a:ln>
                <a:solidFill>
                  <a:prstClr val="white"/>
                </a:solidFill>
                <a:effectLst/>
                <a:uLnTx/>
                <a:uFillTx/>
                <a:latin typeface="Akkurat Pro" panose="020B0504020101020102" pitchFamily="34" charset="0"/>
                <a:ea typeface="微软雅黑"/>
                <a:cs typeface="+mn-cs"/>
              </a:endParaRPr>
            </a:p>
          </p:txBody>
        </p:sp>
        <p:sp>
          <p:nvSpPr>
            <p:cNvPr id="76" name="PA-等腰三角形 871">
              <a:extLst>
                <a:ext uri="{FF2B5EF4-FFF2-40B4-BE49-F238E27FC236}">
                  <a16:creationId xmlns:a16="http://schemas.microsoft.com/office/drawing/2014/main" id="{41638AB9-AC63-3032-89D8-3ECF3FA0AAA3}"/>
                </a:ext>
              </a:extLst>
            </p:cNvPr>
            <p:cNvSpPr/>
            <p:nvPr>
              <p:custDataLst>
                <p:tags r:id="rId2"/>
              </p:custDataLst>
            </p:nvPr>
          </p:nvSpPr>
          <p:spPr>
            <a:xfrm rot="5400000">
              <a:off x="39054782" y="4699566"/>
              <a:ext cx="217924" cy="137386"/>
            </a:xfrm>
            <a:prstGeom prst="triangle">
              <a:avLst/>
            </a:prstGeom>
            <a:gradFill flip="none" rotWithShape="1">
              <a:gsLst>
                <a:gs pos="0">
                  <a:srgbClr val="00FFFF"/>
                </a:gs>
                <a:gs pos="87000">
                  <a:srgbClr val="2426FA">
                    <a:alpha val="0"/>
                  </a:srgbClr>
                </a:gs>
              </a:gsLst>
              <a:lin ang="5400000" scaled="1"/>
              <a:tileRect/>
            </a:gradFill>
            <a:ln w="12700" cap="flat" cmpd="sng" algn="ctr">
              <a:gradFill flip="none" rotWithShape="1">
                <a:gsLst>
                  <a:gs pos="18000">
                    <a:srgbClr val="2426FA">
                      <a:alpha val="0"/>
                    </a:srgbClr>
                  </a:gs>
                  <a:gs pos="94000">
                    <a:srgbClr val="0FDFFF"/>
                  </a:gs>
                </a:gsLst>
                <a:lin ang="16200000" scaled="1"/>
                <a:tileRect/>
              </a:gradFill>
              <a:prstDash val="solid"/>
              <a:miter lim="800000"/>
            </a:ln>
            <a:effectLst>
              <a:outerShdw blurRad="1270000" algn="ctr" rotWithShape="0">
                <a:srgbClr val="3397FF">
                  <a:alpha val="50000"/>
                </a:srgbClr>
              </a:outerShdw>
            </a:effectLst>
          </p:spPr>
          <p:txBody>
            <a:bodyPr rot="0" spcFirstLastPara="0" vertOverflow="overflow" horzOverflow="overflow" vert="horz" wrap="none" lIns="48760" tIns="24380" rIns="48760" bIns="2438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 b="0" i="0" u="none" strike="noStrike" kern="0" cap="none" spc="0" normalizeH="0" baseline="0" noProof="0" dirty="0">
                <a:ln>
                  <a:noFill/>
                </a:ln>
                <a:solidFill>
                  <a:prstClr val="white"/>
                </a:solidFill>
                <a:effectLst/>
                <a:uLnTx/>
                <a:uFillTx/>
                <a:latin typeface="Akkurat Pro" panose="020B0504020101020102" pitchFamily="34" charset="0"/>
                <a:ea typeface="微软雅黑"/>
                <a:cs typeface="+mn-cs"/>
              </a:endParaRPr>
            </a:p>
          </p:txBody>
        </p:sp>
      </p:grpSp>
    </p:spTree>
    <p:extLst>
      <p:ext uri="{BB962C8B-B14F-4D97-AF65-F5344CB8AC3E}">
        <p14:creationId xmlns:p14="http://schemas.microsoft.com/office/powerpoint/2010/main" val="3348643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BB8F1-D95D-7164-F23F-FB3F97E6E2C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5CE53FD-0CDC-C65C-6A3F-AB5B299CF01B}"/>
              </a:ext>
            </a:extLst>
          </p:cNvPr>
          <p:cNvSpPr>
            <a:spLocks noGrp="1"/>
          </p:cNvSpPr>
          <p:nvPr>
            <p:ph type="title"/>
          </p:nvPr>
        </p:nvSpPr>
        <p:spPr>
          <a:xfrm>
            <a:off x="838199" y="365126"/>
            <a:ext cx="11110445" cy="806450"/>
          </a:xfrm>
        </p:spPr>
        <p:txBody>
          <a:bodyPr anchor="t">
            <a:normAutofit/>
          </a:bodyPr>
          <a:lstStyle/>
          <a:p>
            <a:r>
              <a:rPr lang="en-US" dirty="0"/>
              <a:t>Building Autonomous Network for Broadband</a:t>
            </a:r>
          </a:p>
        </p:txBody>
      </p:sp>
      <p:sp>
        <p:nvSpPr>
          <p:cNvPr id="25" name="文本框 12">
            <a:extLst>
              <a:ext uri="{FF2B5EF4-FFF2-40B4-BE49-F238E27FC236}">
                <a16:creationId xmlns:a16="http://schemas.microsoft.com/office/drawing/2014/main" id="{20488D79-0CA0-D1AF-A47B-15AFA1D74487}"/>
              </a:ext>
            </a:extLst>
          </p:cNvPr>
          <p:cNvSpPr txBox="1"/>
          <p:nvPr/>
        </p:nvSpPr>
        <p:spPr>
          <a:xfrm>
            <a:off x="6298637" y="945826"/>
            <a:ext cx="5791762" cy="338554"/>
          </a:xfrm>
          <a:prstGeom prst="rect">
            <a:avLst/>
          </a:prstGeom>
          <a:noFill/>
        </p:spPr>
        <p:txBody>
          <a:bodyPr wrap="square" rtlCol="0">
            <a:spAutoFit/>
          </a:bodyPr>
          <a:lstStyle/>
          <a:p>
            <a:r>
              <a:rPr lang="en-US" altLang="zh-CN" sz="16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Generic Autonomous Network Level Classification Criteria </a:t>
            </a:r>
            <a:endParaRPr lang="zh-CN" altLang="en-US" sz="16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1" name="箭头: 虚尾 61">
            <a:extLst>
              <a:ext uri="{FF2B5EF4-FFF2-40B4-BE49-F238E27FC236}">
                <a16:creationId xmlns:a16="http://schemas.microsoft.com/office/drawing/2014/main" id="{20360558-4EBC-83CC-F50F-380BB113573A}"/>
              </a:ext>
            </a:extLst>
          </p:cNvPr>
          <p:cNvSpPr/>
          <p:nvPr/>
        </p:nvSpPr>
        <p:spPr>
          <a:xfrm>
            <a:off x="5498799" y="4698320"/>
            <a:ext cx="6388402" cy="215001"/>
          </a:xfrm>
          <a:prstGeom prst="stripedRightArrow">
            <a:avLst>
              <a:gd name="adj1" fmla="val 59190"/>
              <a:gd name="adj2" fmla="val 71741"/>
            </a:avLst>
          </a:prstGeom>
          <a:solidFill>
            <a:srgbClr val="F9ECC4"/>
          </a:solidFill>
          <a:ln w="12700" cap="flat" cmpd="sng" algn="ctr">
            <a:noFill/>
            <a:prstDash val="solid"/>
            <a:miter lim="800000"/>
          </a:ln>
          <a:effectLst/>
        </p:spPr>
        <p:txBody>
          <a:bodyPr rtlCol="0" anchor="ctr"/>
          <a:lstStyle/>
          <a:p>
            <a:pPr algn="ctr" defTabSz="914034">
              <a:defRPr/>
            </a:pPr>
            <a:endParaRPr lang="zh-CN" altLang="en-US" sz="1200" kern="0" dirty="0">
              <a:solidFill>
                <a:srgbClr val="C00000"/>
              </a:solidFill>
              <a:latin typeface="等线 Light" panose="02010600030101010101" pitchFamily="2" charset="-122"/>
              <a:ea typeface="等线 Light" panose="02010600030101010101" pitchFamily="2" charset="-122"/>
            </a:endParaRPr>
          </a:p>
        </p:txBody>
      </p:sp>
      <p:sp>
        <p:nvSpPr>
          <p:cNvPr id="77" name="文本框 95">
            <a:extLst>
              <a:ext uri="{FF2B5EF4-FFF2-40B4-BE49-F238E27FC236}">
                <a16:creationId xmlns:a16="http://schemas.microsoft.com/office/drawing/2014/main" id="{C41F8393-548C-8F93-395F-66F6A248A203}"/>
              </a:ext>
            </a:extLst>
          </p:cNvPr>
          <p:cNvSpPr txBox="1"/>
          <p:nvPr/>
        </p:nvSpPr>
        <p:spPr>
          <a:xfrm>
            <a:off x="6076713" y="5173727"/>
            <a:ext cx="831013" cy="310919"/>
          </a:xfrm>
          <a:prstGeom prst="rect">
            <a:avLst/>
          </a:prstGeom>
          <a:noFill/>
        </p:spPr>
        <p:txBody>
          <a:bodyPr wrap="square" rtlCol="0">
            <a:spAutoFit/>
          </a:bodyPr>
          <a:lstStyle/>
          <a:p>
            <a:pPr algn="ctr" defTabSz="914034">
              <a:lnSpc>
                <a:spcPct val="110000"/>
              </a:lnSpc>
              <a:defRPr/>
            </a:pPr>
            <a:r>
              <a:rPr lang="en-US" altLang="zh-CN" sz="1400" b="1" dirty="0">
                <a:solidFill>
                  <a:schemeClr val="accent5"/>
                </a:solidFill>
                <a:latin typeface="Arial" panose="020B0604020202020204" pitchFamily="34" charset="0"/>
                <a:ea typeface="等线" panose="02010600030101010101" pitchFamily="2" charset="-122"/>
              </a:rPr>
              <a:t>-2021 </a:t>
            </a:r>
          </a:p>
        </p:txBody>
      </p:sp>
      <p:sp>
        <p:nvSpPr>
          <p:cNvPr id="78" name="文本框 96">
            <a:extLst>
              <a:ext uri="{FF2B5EF4-FFF2-40B4-BE49-F238E27FC236}">
                <a16:creationId xmlns:a16="http://schemas.microsoft.com/office/drawing/2014/main" id="{84B48A44-4832-C0F4-0E03-A9899239E9D4}"/>
              </a:ext>
            </a:extLst>
          </p:cNvPr>
          <p:cNvSpPr txBox="1"/>
          <p:nvPr/>
        </p:nvSpPr>
        <p:spPr>
          <a:xfrm>
            <a:off x="8214692" y="5173730"/>
            <a:ext cx="890962" cy="310919"/>
          </a:xfrm>
          <a:prstGeom prst="rect">
            <a:avLst/>
          </a:prstGeom>
          <a:noFill/>
        </p:spPr>
        <p:txBody>
          <a:bodyPr wrap="square" rtlCol="0">
            <a:spAutoFit/>
          </a:bodyPr>
          <a:lstStyle/>
          <a:p>
            <a:pPr algn="ctr" defTabSz="914034" eaLnBrk="0" fontAlgn="base" hangingPunct="0">
              <a:lnSpc>
                <a:spcPct val="110000"/>
              </a:lnSpc>
              <a:spcBef>
                <a:spcPct val="0"/>
              </a:spcBef>
              <a:spcAft>
                <a:spcPct val="0"/>
              </a:spcAft>
              <a:defRPr/>
            </a:pPr>
            <a:r>
              <a:rPr lang="en-US" altLang="zh-CN" sz="1400" b="1" dirty="0">
                <a:solidFill>
                  <a:schemeClr val="accent5"/>
                </a:solidFill>
                <a:latin typeface="Arial" panose="020B0604020202020204" pitchFamily="34" charset="0"/>
                <a:ea typeface="等线" panose="02010600030101010101" pitchFamily="2" charset="-122"/>
              </a:rPr>
              <a:t>-2023</a:t>
            </a:r>
            <a:endParaRPr lang="en-US" altLang="zh-CN" sz="1400" b="1" kern="0" dirty="0">
              <a:solidFill>
                <a:schemeClr val="accent5"/>
              </a:solidFill>
              <a:latin typeface="Arial" panose="020B0604020202020204" pitchFamily="34" charset="0"/>
              <a:ea typeface="微软雅黑" panose="020B0503020204020204" pitchFamily="34" charset="-122"/>
            </a:endParaRPr>
          </a:p>
        </p:txBody>
      </p:sp>
      <p:sp>
        <p:nvSpPr>
          <p:cNvPr id="79" name="文本框 97">
            <a:extLst>
              <a:ext uri="{FF2B5EF4-FFF2-40B4-BE49-F238E27FC236}">
                <a16:creationId xmlns:a16="http://schemas.microsoft.com/office/drawing/2014/main" id="{DEF55C43-CF84-B8BA-EE28-48A875DB34DC}"/>
              </a:ext>
            </a:extLst>
          </p:cNvPr>
          <p:cNvSpPr txBox="1"/>
          <p:nvPr/>
        </p:nvSpPr>
        <p:spPr>
          <a:xfrm>
            <a:off x="10551077" y="5194750"/>
            <a:ext cx="719719" cy="310919"/>
          </a:xfrm>
          <a:prstGeom prst="rect">
            <a:avLst/>
          </a:prstGeom>
          <a:noFill/>
        </p:spPr>
        <p:txBody>
          <a:bodyPr wrap="square" rtlCol="0">
            <a:spAutoFit/>
          </a:bodyPr>
          <a:lstStyle/>
          <a:p>
            <a:pPr algn="ctr" defTabSz="914034" eaLnBrk="0" fontAlgn="base" hangingPunct="0">
              <a:lnSpc>
                <a:spcPct val="110000"/>
              </a:lnSpc>
              <a:spcBef>
                <a:spcPct val="0"/>
              </a:spcBef>
              <a:spcAft>
                <a:spcPct val="0"/>
              </a:spcAft>
              <a:defRPr/>
            </a:pPr>
            <a:r>
              <a:rPr lang="en-US" altLang="zh-CN" sz="1400" b="1" dirty="0">
                <a:solidFill>
                  <a:schemeClr val="accent5"/>
                </a:solidFill>
                <a:latin typeface="Arial" panose="020B0604020202020204" pitchFamily="34" charset="0"/>
                <a:ea typeface="等线" panose="02010600030101010101" pitchFamily="2" charset="-122"/>
              </a:rPr>
              <a:t>-2025</a:t>
            </a:r>
            <a:endParaRPr lang="en-US" altLang="zh-CN" sz="1400" b="1" kern="0" dirty="0">
              <a:solidFill>
                <a:schemeClr val="accent5"/>
              </a:solidFill>
              <a:latin typeface="Arial" panose="020B0604020202020204" pitchFamily="34" charset="0"/>
              <a:ea typeface="微软雅黑" panose="020B0503020204020204" pitchFamily="34" charset="-122"/>
            </a:endParaRPr>
          </a:p>
        </p:txBody>
      </p:sp>
      <p:sp>
        <p:nvSpPr>
          <p:cNvPr id="80" name="文本框 98">
            <a:extLst>
              <a:ext uri="{FF2B5EF4-FFF2-40B4-BE49-F238E27FC236}">
                <a16:creationId xmlns:a16="http://schemas.microsoft.com/office/drawing/2014/main" id="{1FFE204A-2DC4-4B3B-0F89-0A1F1B948C14}"/>
              </a:ext>
            </a:extLst>
          </p:cNvPr>
          <p:cNvSpPr txBox="1"/>
          <p:nvPr/>
        </p:nvSpPr>
        <p:spPr>
          <a:xfrm>
            <a:off x="5742633" y="5418364"/>
            <a:ext cx="1974567" cy="547714"/>
          </a:xfrm>
          <a:prstGeom prst="rect">
            <a:avLst/>
          </a:prstGeom>
          <a:noFill/>
        </p:spPr>
        <p:txBody>
          <a:bodyPr wrap="square" rtlCol="0">
            <a:spAutoFit/>
          </a:bodyPr>
          <a:lstStyle/>
          <a:p>
            <a:pPr defTabSz="914034">
              <a:lnSpc>
                <a:spcPct val="110000"/>
              </a:lnSpc>
              <a:defRPr/>
            </a:pPr>
            <a:r>
              <a:rPr sz="1399" b="1" dirty="0">
                <a:solidFill>
                  <a:srgbClr val="002060"/>
                </a:solidFill>
                <a:latin typeface="Arial" panose="020B0604020202020204" pitchFamily="34" charset="0"/>
              </a:rPr>
              <a:t>Self-monitoring</a:t>
            </a:r>
            <a:endParaRPr lang="en-US" sz="1399" b="1" dirty="0">
              <a:solidFill>
                <a:srgbClr val="002060"/>
              </a:solidFill>
              <a:latin typeface="Arial" panose="020B0604020202020204" pitchFamily="34" charset="0"/>
            </a:endParaRPr>
          </a:p>
          <a:p>
            <a:pPr defTabSz="914034">
              <a:lnSpc>
                <a:spcPct val="110000"/>
              </a:lnSpc>
              <a:defRPr/>
            </a:pPr>
            <a:r>
              <a:rPr lang="en-US" altLang="zh-CN" sz="1399" b="1" dirty="0">
                <a:solidFill>
                  <a:srgbClr val="002060"/>
                </a:solidFill>
                <a:latin typeface="Arial" panose="020B0604020202020204" pitchFamily="34" charset="0"/>
                <a:ea typeface="等线" panose="02010600030101010101" pitchFamily="2" charset="-122"/>
              </a:rPr>
              <a:t>S</a:t>
            </a:r>
            <a:r>
              <a:rPr sz="1399" b="1" dirty="0">
                <a:solidFill>
                  <a:srgbClr val="002060"/>
                </a:solidFill>
                <a:latin typeface="Arial" panose="020B0604020202020204" pitchFamily="34" charset="0"/>
              </a:rPr>
              <a:t>elf-configuration</a:t>
            </a:r>
            <a:endParaRPr lang="en-US" altLang="zh-CN" sz="1399" b="1" kern="0" dirty="0">
              <a:solidFill>
                <a:srgbClr val="002060"/>
              </a:solidFill>
              <a:latin typeface="Arial" panose="020B0604020202020204" pitchFamily="34" charset="0"/>
              <a:ea typeface="微软雅黑" panose="020B0503020204020204" pitchFamily="34" charset="-122"/>
            </a:endParaRPr>
          </a:p>
        </p:txBody>
      </p:sp>
      <p:sp>
        <p:nvSpPr>
          <p:cNvPr id="81" name="文本框 108">
            <a:extLst>
              <a:ext uri="{FF2B5EF4-FFF2-40B4-BE49-F238E27FC236}">
                <a16:creationId xmlns:a16="http://schemas.microsoft.com/office/drawing/2014/main" id="{D2C74E99-E9D3-0B60-7609-0CB3D3736432}"/>
              </a:ext>
            </a:extLst>
          </p:cNvPr>
          <p:cNvSpPr txBox="1"/>
          <p:nvPr/>
        </p:nvSpPr>
        <p:spPr>
          <a:xfrm>
            <a:off x="8083427" y="5418364"/>
            <a:ext cx="1681753" cy="566052"/>
          </a:xfrm>
          <a:prstGeom prst="rect">
            <a:avLst/>
          </a:prstGeom>
          <a:noFill/>
        </p:spPr>
        <p:txBody>
          <a:bodyPr wrap="square" rtlCol="0">
            <a:spAutoFit/>
          </a:bodyPr>
          <a:lstStyle/>
          <a:p>
            <a:pPr defTabSz="914034" eaLnBrk="0" fontAlgn="base" hangingPunct="0">
              <a:lnSpc>
                <a:spcPct val="110000"/>
              </a:lnSpc>
              <a:spcBef>
                <a:spcPct val="0"/>
              </a:spcBef>
              <a:spcAft>
                <a:spcPct val="0"/>
              </a:spcAft>
              <a:defRPr/>
            </a:pPr>
            <a:r>
              <a:rPr sz="1399" b="1" dirty="0">
                <a:solidFill>
                  <a:srgbClr val="002060"/>
                </a:solidFill>
                <a:latin typeface="Arial" panose="020B0604020202020204" pitchFamily="34" charset="0"/>
              </a:rPr>
              <a:t>Self-analysis</a:t>
            </a:r>
            <a:endParaRPr lang="en-US" sz="1399" b="1" dirty="0">
              <a:solidFill>
                <a:srgbClr val="002060"/>
              </a:solidFill>
              <a:latin typeface="Arial" panose="020B0604020202020204" pitchFamily="34" charset="0"/>
            </a:endParaRPr>
          </a:p>
          <a:p>
            <a:pPr defTabSz="914034" eaLnBrk="0" fontAlgn="base" hangingPunct="0">
              <a:lnSpc>
                <a:spcPct val="110000"/>
              </a:lnSpc>
              <a:spcBef>
                <a:spcPct val="0"/>
              </a:spcBef>
              <a:spcAft>
                <a:spcPct val="0"/>
              </a:spcAft>
              <a:defRPr/>
            </a:pPr>
            <a:r>
              <a:rPr lang="en-US" altLang="zh-CN" sz="1399" b="1" dirty="0">
                <a:solidFill>
                  <a:srgbClr val="002060"/>
                </a:solidFill>
                <a:latin typeface="Arial" panose="020B0604020202020204" pitchFamily="34" charset="0"/>
                <a:ea typeface="等线" panose="02010600030101010101" pitchFamily="2" charset="-122"/>
              </a:rPr>
              <a:t>S</a:t>
            </a:r>
            <a:r>
              <a:rPr sz="1399" b="1" dirty="0">
                <a:solidFill>
                  <a:srgbClr val="002060"/>
                </a:solidFill>
                <a:latin typeface="Arial" panose="020B0604020202020204" pitchFamily="34" charset="0"/>
              </a:rPr>
              <a:t>elf-diagnosis</a:t>
            </a:r>
            <a:endParaRPr lang="en-US" altLang="zh-CN" sz="1399" b="1" kern="0" dirty="0">
              <a:solidFill>
                <a:srgbClr val="002060"/>
              </a:solidFill>
              <a:latin typeface="Arial" panose="020B0604020202020204" pitchFamily="34" charset="0"/>
              <a:ea typeface="微软雅黑" panose="020B0503020204020204" pitchFamily="34" charset="-122"/>
            </a:endParaRPr>
          </a:p>
        </p:txBody>
      </p:sp>
      <p:sp>
        <p:nvSpPr>
          <p:cNvPr id="82" name="文本框 109">
            <a:extLst>
              <a:ext uri="{FF2B5EF4-FFF2-40B4-BE49-F238E27FC236}">
                <a16:creationId xmlns:a16="http://schemas.microsoft.com/office/drawing/2014/main" id="{8A40FC55-363F-7C37-6E40-E65526A9CD52}"/>
              </a:ext>
            </a:extLst>
          </p:cNvPr>
          <p:cNvSpPr txBox="1"/>
          <p:nvPr/>
        </p:nvSpPr>
        <p:spPr>
          <a:xfrm>
            <a:off x="10131407" y="5418364"/>
            <a:ext cx="2210013" cy="784574"/>
          </a:xfrm>
          <a:prstGeom prst="rect">
            <a:avLst/>
          </a:prstGeom>
          <a:noFill/>
        </p:spPr>
        <p:txBody>
          <a:bodyPr wrap="square" rtlCol="0">
            <a:spAutoFit/>
          </a:bodyPr>
          <a:lstStyle/>
          <a:p>
            <a:pPr defTabSz="914034" eaLnBrk="0" fontAlgn="base" hangingPunct="0">
              <a:lnSpc>
                <a:spcPct val="110000"/>
              </a:lnSpc>
              <a:spcBef>
                <a:spcPct val="0"/>
              </a:spcBef>
              <a:spcAft>
                <a:spcPct val="0"/>
              </a:spcAft>
              <a:defRPr/>
            </a:pPr>
            <a:r>
              <a:rPr sz="1399" b="1" dirty="0">
                <a:solidFill>
                  <a:srgbClr val="002060"/>
                </a:solidFill>
                <a:latin typeface="Arial" panose="020B0604020202020204" pitchFamily="34" charset="0"/>
              </a:rPr>
              <a:t>Self-optimization</a:t>
            </a:r>
            <a:endParaRPr lang="en-US" sz="1399" b="1" dirty="0">
              <a:solidFill>
                <a:srgbClr val="002060"/>
              </a:solidFill>
              <a:latin typeface="Arial" panose="020B0604020202020204" pitchFamily="34" charset="0"/>
            </a:endParaRPr>
          </a:p>
          <a:p>
            <a:pPr defTabSz="914034" eaLnBrk="0" fontAlgn="base" hangingPunct="0">
              <a:lnSpc>
                <a:spcPct val="110000"/>
              </a:lnSpc>
              <a:spcBef>
                <a:spcPct val="0"/>
              </a:spcBef>
              <a:spcAft>
                <a:spcPct val="0"/>
              </a:spcAft>
              <a:defRPr/>
            </a:pPr>
            <a:r>
              <a:rPr lang="en-US" sz="1399" b="1" dirty="0">
                <a:solidFill>
                  <a:srgbClr val="002060"/>
                </a:solidFill>
                <a:latin typeface="Arial" panose="020B0604020202020204" pitchFamily="34" charset="0"/>
              </a:rPr>
              <a:t>S</a:t>
            </a:r>
            <a:r>
              <a:rPr sz="1399" b="1" dirty="0">
                <a:solidFill>
                  <a:srgbClr val="002060"/>
                </a:solidFill>
                <a:latin typeface="Arial" panose="020B0604020202020204" pitchFamily="34" charset="0"/>
              </a:rPr>
              <a:t>elf-healing prediction</a:t>
            </a:r>
            <a:r>
              <a:rPr lang="en-US" sz="1399" b="1" dirty="0">
                <a:solidFill>
                  <a:srgbClr val="002060"/>
                </a:solidFill>
                <a:latin typeface="Arial" panose="020B0604020202020204" pitchFamily="34" charset="0"/>
              </a:rPr>
              <a:t> </a:t>
            </a:r>
            <a:r>
              <a:rPr sz="1399" b="1" dirty="0">
                <a:solidFill>
                  <a:srgbClr val="002060"/>
                </a:solidFill>
                <a:latin typeface="Arial" panose="020B0604020202020204" pitchFamily="34" charset="0"/>
              </a:rPr>
              <a:t>and prevention</a:t>
            </a:r>
            <a:endParaRPr lang="en-US" altLang="zh-CN" sz="1399" b="1" kern="0" dirty="0">
              <a:solidFill>
                <a:srgbClr val="002060"/>
              </a:solidFill>
              <a:latin typeface="Arial" panose="020B0604020202020204" pitchFamily="34" charset="0"/>
              <a:ea typeface="微软雅黑" panose="020B0503020204020204" pitchFamily="34" charset="-122"/>
            </a:endParaRPr>
          </a:p>
        </p:txBody>
      </p:sp>
      <p:pic>
        <p:nvPicPr>
          <p:cNvPr id="83" name="图片 113">
            <a:extLst>
              <a:ext uri="{FF2B5EF4-FFF2-40B4-BE49-F238E27FC236}">
                <a16:creationId xmlns:a16="http://schemas.microsoft.com/office/drawing/2014/main" id="{0C69692E-8AE9-D1A9-FF8E-A8BAA8341817}"/>
              </a:ext>
            </a:extLst>
          </p:cNvPr>
          <p:cNvPicPr>
            <a:picLocks noChangeAspect="1"/>
          </p:cNvPicPr>
          <p:nvPr/>
        </p:nvPicPr>
        <p:blipFill>
          <a:blip r:embed="rId3"/>
          <a:stretch>
            <a:fillRect/>
          </a:stretch>
        </p:blipFill>
        <p:spPr>
          <a:xfrm>
            <a:off x="5727792" y="1225489"/>
            <a:ext cx="6362607" cy="2337090"/>
          </a:xfrm>
          <a:prstGeom prst="rect">
            <a:avLst/>
          </a:prstGeom>
        </p:spPr>
      </p:pic>
      <p:sp>
        <p:nvSpPr>
          <p:cNvPr id="84" name="文本框 114">
            <a:extLst>
              <a:ext uri="{FF2B5EF4-FFF2-40B4-BE49-F238E27FC236}">
                <a16:creationId xmlns:a16="http://schemas.microsoft.com/office/drawing/2014/main" id="{E35ABDAD-E5C5-72C0-CE94-B2F6C66B330D}"/>
              </a:ext>
            </a:extLst>
          </p:cNvPr>
          <p:cNvSpPr txBox="1"/>
          <p:nvPr/>
        </p:nvSpPr>
        <p:spPr>
          <a:xfrm>
            <a:off x="6009627" y="3931202"/>
            <a:ext cx="6369269" cy="338554"/>
          </a:xfrm>
          <a:prstGeom prst="rect">
            <a:avLst/>
          </a:prstGeom>
          <a:noFill/>
        </p:spPr>
        <p:txBody>
          <a:bodyPr wrap="square" rtlCol="0">
            <a:spAutoFit/>
          </a:bodyPr>
          <a:lstStyle/>
          <a:p>
            <a:r>
              <a:rPr lang="en-US" altLang="zh-CN" sz="16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Industrial Consensus on Autonomous Network Evolution</a:t>
            </a:r>
            <a:endParaRPr lang="zh-CN" altLang="en-US" sz="16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6" name="Picture 5">
            <a:extLst>
              <a:ext uri="{FF2B5EF4-FFF2-40B4-BE49-F238E27FC236}">
                <a16:creationId xmlns:a16="http://schemas.microsoft.com/office/drawing/2014/main" id="{09E2019C-FB75-896B-20B1-E757C106F420}"/>
              </a:ext>
            </a:extLst>
          </p:cNvPr>
          <p:cNvPicPr>
            <a:picLocks noChangeAspect="1"/>
          </p:cNvPicPr>
          <p:nvPr/>
        </p:nvPicPr>
        <p:blipFill rotWithShape="1">
          <a:blip r:embed="rId4"/>
          <a:srcRect l="12968"/>
          <a:stretch/>
        </p:blipFill>
        <p:spPr>
          <a:xfrm>
            <a:off x="304799" y="1804485"/>
            <a:ext cx="5071608" cy="4253434"/>
          </a:xfrm>
          <a:prstGeom prst="rect">
            <a:avLst/>
          </a:prstGeom>
        </p:spPr>
      </p:pic>
      <p:sp>
        <p:nvSpPr>
          <p:cNvPr id="87" name="文本框 12">
            <a:extLst>
              <a:ext uri="{FF2B5EF4-FFF2-40B4-BE49-F238E27FC236}">
                <a16:creationId xmlns:a16="http://schemas.microsoft.com/office/drawing/2014/main" id="{54B63BF5-A038-966F-C525-5F92C656D242}"/>
              </a:ext>
            </a:extLst>
          </p:cNvPr>
          <p:cNvSpPr txBox="1"/>
          <p:nvPr/>
        </p:nvSpPr>
        <p:spPr>
          <a:xfrm>
            <a:off x="1485900" y="1171576"/>
            <a:ext cx="2668786" cy="584775"/>
          </a:xfrm>
          <a:prstGeom prst="rect">
            <a:avLst/>
          </a:prstGeom>
          <a:noFill/>
        </p:spPr>
        <p:txBody>
          <a:bodyPr wrap="square" rtlCol="0">
            <a:spAutoFit/>
          </a:bodyPr>
          <a:lstStyle/>
          <a:p>
            <a:r>
              <a:rPr lang="en-US" altLang="zh-CN" sz="1600" dirty="0">
                <a:solidFill>
                  <a:srgbClr val="00B0F0"/>
                </a:solidFill>
                <a:ea typeface="微软雅黑" panose="020B0503020204020204" pitchFamily="34" charset="-122"/>
                <a:cs typeface="Times New Roman" panose="02020603050405020304" pitchFamily="18" charset="0"/>
              </a:rPr>
              <a:t>Closed-loop Operation</a:t>
            </a:r>
          </a:p>
          <a:p>
            <a:r>
              <a:rPr lang="en-US" altLang="zh-CN" sz="1600" dirty="0">
                <a:solidFill>
                  <a:srgbClr val="00B0F0"/>
                </a:solidFill>
                <a:ea typeface="微软雅黑" panose="020B0503020204020204" pitchFamily="34" charset="-122"/>
                <a:cs typeface="Times New Roman" panose="02020603050405020304" pitchFamily="18" charset="0"/>
              </a:rPr>
              <a:t>AI-embedded</a:t>
            </a:r>
            <a:endParaRPr lang="zh-CN" altLang="en-US" sz="1600" dirty="0">
              <a:solidFill>
                <a:srgbClr val="00B0F0"/>
              </a:solidFill>
              <a:ea typeface="微软雅黑" panose="020B0503020204020204" pitchFamily="34" charset="-122"/>
              <a:cs typeface="Times New Roman" panose="02020603050405020304" pitchFamily="18" charset="0"/>
            </a:endParaRPr>
          </a:p>
        </p:txBody>
      </p:sp>
      <p:grpSp>
        <p:nvGrpSpPr>
          <p:cNvPr id="95" name="Group 94">
            <a:extLst>
              <a:ext uri="{FF2B5EF4-FFF2-40B4-BE49-F238E27FC236}">
                <a16:creationId xmlns:a16="http://schemas.microsoft.com/office/drawing/2014/main" id="{6F388757-CFE5-A34B-BE96-03B3F3A66871}"/>
              </a:ext>
            </a:extLst>
          </p:cNvPr>
          <p:cNvGrpSpPr/>
          <p:nvPr/>
        </p:nvGrpSpPr>
        <p:grpSpPr>
          <a:xfrm>
            <a:off x="6179606" y="4440463"/>
            <a:ext cx="719719" cy="668671"/>
            <a:chOff x="10348798" y="1362068"/>
            <a:chExt cx="1682734" cy="1633579"/>
          </a:xfrm>
        </p:grpSpPr>
        <p:sp>
          <p:nvSpPr>
            <p:cNvPr id="92" name="弧形 159">
              <a:extLst>
                <a:ext uri="{FF2B5EF4-FFF2-40B4-BE49-F238E27FC236}">
                  <a16:creationId xmlns:a16="http://schemas.microsoft.com/office/drawing/2014/main" id="{D5207258-E63E-772E-80C6-6CD8052619BA}"/>
                </a:ext>
              </a:extLst>
            </p:cNvPr>
            <p:cNvSpPr/>
            <p:nvPr/>
          </p:nvSpPr>
          <p:spPr>
            <a:xfrm>
              <a:off x="10348799" y="1363732"/>
              <a:ext cx="1682733" cy="1631915"/>
            </a:xfrm>
            <a:prstGeom prst="arc">
              <a:avLst>
                <a:gd name="adj1" fmla="val 13911455"/>
                <a:gd name="adj2" fmla="val 9989671"/>
              </a:avLst>
            </a:prstGeom>
            <a:noFill/>
            <a:ln w="25400" cap="flat" cmpd="sng" algn="ctr">
              <a:gradFill>
                <a:gsLst>
                  <a:gs pos="11000">
                    <a:srgbClr val="C7000A">
                      <a:lumMod val="5000"/>
                      <a:lumOff val="95000"/>
                    </a:srgbClr>
                  </a:gs>
                  <a:gs pos="52000">
                    <a:srgbClr val="06ADE5"/>
                  </a:gs>
                  <a:gs pos="100000">
                    <a:srgbClr val="3943B8"/>
                  </a:gs>
                </a:gsLst>
                <a:lin ang="15000000" scaled="0"/>
              </a:gra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black"/>
                </a:solidFill>
                <a:effectLst/>
                <a:uLnTx/>
                <a:uFillTx/>
                <a:latin typeface="微软雅黑" panose="020F0502020204030204"/>
                <a:ea typeface="微软雅黑"/>
                <a:cs typeface="+mn-cs"/>
              </a:endParaRPr>
            </a:p>
          </p:txBody>
        </p:sp>
        <p:sp>
          <p:nvSpPr>
            <p:cNvPr id="93" name="弧形 160">
              <a:extLst>
                <a:ext uri="{FF2B5EF4-FFF2-40B4-BE49-F238E27FC236}">
                  <a16:creationId xmlns:a16="http://schemas.microsoft.com/office/drawing/2014/main" id="{94353BF4-86BB-1CCF-8691-B89CC0526118}"/>
                </a:ext>
              </a:extLst>
            </p:cNvPr>
            <p:cNvSpPr/>
            <p:nvPr/>
          </p:nvSpPr>
          <p:spPr>
            <a:xfrm>
              <a:off x="10348798" y="1363732"/>
              <a:ext cx="1682733" cy="1631915"/>
            </a:xfrm>
            <a:prstGeom prst="arc">
              <a:avLst>
                <a:gd name="adj1" fmla="val 12651829"/>
                <a:gd name="adj2" fmla="val 13728441"/>
              </a:avLst>
            </a:prstGeom>
            <a:noFill/>
            <a:ln w="38100" cap="flat" cmpd="sng" algn="ctr">
              <a:solidFill>
                <a:srgbClr val="C7000B"/>
              </a:solidFill>
              <a:prstDash val="sys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prstClr val="black"/>
                </a:solidFill>
                <a:effectLst/>
                <a:uLnTx/>
                <a:uFillTx/>
                <a:latin typeface="微软雅黑" panose="020F0502020204030204"/>
                <a:ea typeface="微软雅黑"/>
                <a:cs typeface="+mn-cs"/>
              </a:endParaRPr>
            </a:p>
          </p:txBody>
        </p:sp>
        <p:sp>
          <p:nvSpPr>
            <p:cNvPr id="94" name="弧形 161">
              <a:extLst>
                <a:ext uri="{FF2B5EF4-FFF2-40B4-BE49-F238E27FC236}">
                  <a16:creationId xmlns:a16="http://schemas.microsoft.com/office/drawing/2014/main" id="{6DCC1BB8-4640-AAFA-207A-551DAB86DEA5}"/>
                </a:ext>
              </a:extLst>
            </p:cNvPr>
            <p:cNvSpPr/>
            <p:nvPr/>
          </p:nvSpPr>
          <p:spPr>
            <a:xfrm>
              <a:off x="10348798" y="1362068"/>
              <a:ext cx="1682732" cy="1631915"/>
            </a:xfrm>
            <a:prstGeom prst="arc">
              <a:avLst>
                <a:gd name="adj1" fmla="val 9678866"/>
                <a:gd name="adj2" fmla="val 12423921"/>
              </a:avLst>
            </a:prstGeom>
            <a:noFill/>
            <a:ln w="25400" cap="flat" cmpd="sng" algn="ctr">
              <a:gradFill>
                <a:gsLst>
                  <a:gs pos="11000">
                    <a:srgbClr val="C7000A">
                      <a:lumMod val="5000"/>
                      <a:lumOff val="95000"/>
                    </a:srgbClr>
                  </a:gs>
                  <a:gs pos="52000">
                    <a:srgbClr val="06ADE5"/>
                  </a:gs>
                  <a:gs pos="100000">
                    <a:srgbClr val="3943B8"/>
                  </a:gs>
                </a:gsLst>
                <a:lin ang="15000000" scaled="0"/>
              </a:gra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black"/>
                </a:solidFill>
                <a:effectLst/>
                <a:uLnTx/>
                <a:uFillTx/>
                <a:latin typeface="微软雅黑" panose="020F0502020204030204"/>
                <a:ea typeface="微软雅黑"/>
                <a:cs typeface="+mn-cs"/>
              </a:endParaRPr>
            </a:p>
          </p:txBody>
        </p:sp>
      </p:grpSp>
      <p:sp>
        <p:nvSpPr>
          <p:cNvPr id="96" name="TextBox 95">
            <a:extLst>
              <a:ext uri="{FF2B5EF4-FFF2-40B4-BE49-F238E27FC236}">
                <a16:creationId xmlns:a16="http://schemas.microsoft.com/office/drawing/2014/main" id="{0066DE06-C112-E2C2-E3BB-3321DF133D8F}"/>
              </a:ext>
            </a:extLst>
          </p:cNvPr>
          <p:cNvSpPr txBox="1"/>
          <p:nvPr/>
        </p:nvSpPr>
        <p:spPr>
          <a:xfrm>
            <a:off x="6298637" y="4611845"/>
            <a:ext cx="539723" cy="369332"/>
          </a:xfrm>
          <a:prstGeom prst="rect">
            <a:avLst/>
          </a:prstGeom>
          <a:noFill/>
        </p:spPr>
        <p:txBody>
          <a:bodyPr wrap="square" rtlCol="0">
            <a:spAutoFit/>
          </a:bodyPr>
          <a:lstStyle/>
          <a:p>
            <a:r>
              <a:rPr lang="en-US" b="1" dirty="0">
                <a:solidFill>
                  <a:srgbClr val="00B050"/>
                </a:solidFill>
              </a:rPr>
              <a:t>L2</a:t>
            </a:r>
          </a:p>
        </p:txBody>
      </p:sp>
      <p:grpSp>
        <p:nvGrpSpPr>
          <p:cNvPr id="97" name="Group 96">
            <a:extLst>
              <a:ext uri="{FF2B5EF4-FFF2-40B4-BE49-F238E27FC236}">
                <a16:creationId xmlns:a16="http://schemas.microsoft.com/office/drawing/2014/main" id="{55D4411E-6796-EA86-5378-137E88C36EE3}"/>
              </a:ext>
            </a:extLst>
          </p:cNvPr>
          <p:cNvGrpSpPr/>
          <p:nvPr/>
        </p:nvGrpSpPr>
        <p:grpSpPr>
          <a:xfrm>
            <a:off x="8313684" y="4440463"/>
            <a:ext cx="719719" cy="668671"/>
            <a:chOff x="10348798" y="1362068"/>
            <a:chExt cx="1682734" cy="1633579"/>
          </a:xfrm>
        </p:grpSpPr>
        <p:sp>
          <p:nvSpPr>
            <p:cNvPr id="98" name="弧形 159">
              <a:extLst>
                <a:ext uri="{FF2B5EF4-FFF2-40B4-BE49-F238E27FC236}">
                  <a16:creationId xmlns:a16="http://schemas.microsoft.com/office/drawing/2014/main" id="{026790BD-FFFF-35E7-1CF6-75AB394C677B}"/>
                </a:ext>
              </a:extLst>
            </p:cNvPr>
            <p:cNvSpPr/>
            <p:nvPr/>
          </p:nvSpPr>
          <p:spPr>
            <a:xfrm>
              <a:off x="10348799" y="1363732"/>
              <a:ext cx="1682733" cy="1631915"/>
            </a:xfrm>
            <a:prstGeom prst="arc">
              <a:avLst>
                <a:gd name="adj1" fmla="val 13911455"/>
                <a:gd name="adj2" fmla="val 9989671"/>
              </a:avLst>
            </a:prstGeom>
            <a:noFill/>
            <a:ln w="25400" cap="flat" cmpd="sng" algn="ctr">
              <a:gradFill>
                <a:gsLst>
                  <a:gs pos="11000">
                    <a:srgbClr val="C7000A">
                      <a:lumMod val="5000"/>
                      <a:lumOff val="95000"/>
                    </a:srgbClr>
                  </a:gs>
                  <a:gs pos="52000">
                    <a:srgbClr val="06ADE5"/>
                  </a:gs>
                  <a:gs pos="100000">
                    <a:srgbClr val="3943B8"/>
                  </a:gs>
                </a:gsLst>
                <a:lin ang="15000000" scaled="0"/>
              </a:gra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black"/>
                </a:solidFill>
                <a:effectLst/>
                <a:uLnTx/>
                <a:uFillTx/>
                <a:latin typeface="微软雅黑" panose="020F0502020204030204"/>
                <a:ea typeface="微软雅黑"/>
                <a:cs typeface="+mn-cs"/>
              </a:endParaRPr>
            </a:p>
          </p:txBody>
        </p:sp>
        <p:sp>
          <p:nvSpPr>
            <p:cNvPr id="99" name="弧形 160">
              <a:extLst>
                <a:ext uri="{FF2B5EF4-FFF2-40B4-BE49-F238E27FC236}">
                  <a16:creationId xmlns:a16="http://schemas.microsoft.com/office/drawing/2014/main" id="{060411B7-6DA8-F74D-6FFB-F18439640D7B}"/>
                </a:ext>
              </a:extLst>
            </p:cNvPr>
            <p:cNvSpPr/>
            <p:nvPr/>
          </p:nvSpPr>
          <p:spPr>
            <a:xfrm>
              <a:off x="10348798" y="1363732"/>
              <a:ext cx="1682733" cy="1631915"/>
            </a:xfrm>
            <a:prstGeom prst="arc">
              <a:avLst>
                <a:gd name="adj1" fmla="val 12651829"/>
                <a:gd name="adj2" fmla="val 13728441"/>
              </a:avLst>
            </a:prstGeom>
            <a:noFill/>
            <a:ln w="38100" cap="flat" cmpd="sng" algn="ctr">
              <a:solidFill>
                <a:srgbClr val="C7000B"/>
              </a:solidFill>
              <a:prstDash val="sys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prstClr val="black"/>
                </a:solidFill>
                <a:effectLst/>
                <a:uLnTx/>
                <a:uFillTx/>
                <a:latin typeface="微软雅黑" panose="020F0502020204030204"/>
                <a:ea typeface="微软雅黑"/>
                <a:cs typeface="+mn-cs"/>
              </a:endParaRPr>
            </a:p>
          </p:txBody>
        </p:sp>
        <p:sp>
          <p:nvSpPr>
            <p:cNvPr id="100" name="弧形 161">
              <a:extLst>
                <a:ext uri="{FF2B5EF4-FFF2-40B4-BE49-F238E27FC236}">
                  <a16:creationId xmlns:a16="http://schemas.microsoft.com/office/drawing/2014/main" id="{9A892569-080F-C45F-E296-94B23B43D7CF}"/>
                </a:ext>
              </a:extLst>
            </p:cNvPr>
            <p:cNvSpPr/>
            <p:nvPr/>
          </p:nvSpPr>
          <p:spPr>
            <a:xfrm>
              <a:off x="10348798" y="1362068"/>
              <a:ext cx="1682732" cy="1631915"/>
            </a:xfrm>
            <a:prstGeom prst="arc">
              <a:avLst>
                <a:gd name="adj1" fmla="val 9678866"/>
                <a:gd name="adj2" fmla="val 12423921"/>
              </a:avLst>
            </a:prstGeom>
            <a:noFill/>
            <a:ln w="25400" cap="flat" cmpd="sng" algn="ctr">
              <a:gradFill>
                <a:gsLst>
                  <a:gs pos="11000">
                    <a:srgbClr val="C7000A">
                      <a:lumMod val="5000"/>
                      <a:lumOff val="95000"/>
                    </a:srgbClr>
                  </a:gs>
                  <a:gs pos="52000">
                    <a:srgbClr val="06ADE5"/>
                  </a:gs>
                  <a:gs pos="100000">
                    <a:srgbClr val="3943B8"/>
                  </a:gs>
                </a:gsLst>
                <a:lin ang="15000000" scaled="0"/>
              </a:gra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black"/>
                </a:solidFill>
                <a:effectLst/>
                <a:uLnTx/>
                <a:uFillTx/>
                <a:latin typeface="微软雅黑" panose="020F0502020204030204"/>
                <a:ea typeface="微软雅黑"/>
                <a:cs typeface="+mn-cs"/>
              </a:endParaRPr>
            </a:p>
          </p:txBody>
        </p:sp>
      </p:grpSp>
      <p:sp>
        <p:nvSpPr>
          <p:cNvPr id="101" name="TextBox 100">
            <a:extLst>
              <a:ext uri="{FF2B5EF4-FFF2-40B4-BE49-F238E27FC236}">
                <a16:creationId xmlns:a16="http://schemas.microsoft.com/office/drawing/2014/main" id="{54A45C34-84DE-C9BF-D1FA-1CFB3421A4B7}"/>
              </a:ext>
            </a:extLst>
          </p:cNvPr>
          <p:cNvSpPr txBox="1"/>
          <p:nvPr/>
        </p:nvSpPr>
        <p:spPr>
          <a:xfrm>
            <a:off x="8432715" y="4611845"/>
            <a:ext cx="539723" cy="369332"/>
          </a:xfrm>
          <a:prstGeom prst="rect">
            <a:avLst/>
          </a:prstGeom>
          <a:noFill/>
        </p:spPr>
        <p:txBody>
          <a:bodyPr wrap="square" rtlCol="0">
            <a:spAutoFit/>
          </a:bodyPr>
          <a:lstStyle/>
          <a:p>
            <a:r>
              <a:rPr lang="en-US" b="1" dirty="0">
                <a:solidFill>
                  <a:srgbClr val="00B050"/>
                </a:solidFill>
              </a:rPr>
              <a:t>L3</a:t>
            </a:r>
          </a:p>
        </p:txBody>
      </p:sp>
      <p:grpSp>
        <p:nvGrpSpPr>
          <p:cNvPr id="102" name="Group 101">
            <a:extLst>
              <a:ext uri="{FF2B5EF4-FFF2-40B4-BE49-F238E27FC236}">
                <a16:creationId xmlns:a16="http://schemas.microsoft.com/office/drawing/2014/main" id="{ABD48A58-AF17-16A5-2FE7-8C6EFF27DDC5}"/>
              </a:ext>
            </a:extLst>
          </p:cNvPr>
          <p:cNvGrpSpPr/>
          <p:nvPr/>
        </p:nvGrpSpPr>
        <p:grpSpPr>
          <a:xfrm>
            <a:off x="10550171" y="4440463"/>
            <a:ext cx="719719" cy="668671"/>
            <a:chOff x="10348798" y="1362068"/>
            <a:chExt cx="1682734" cy="1633579"/>
          </a:xfrm>
        </p:grpSpPr>
        <p:sp>
          <p:nvSpPr>
            <p:cNvPr id="103" name="弧形 159">
              <a:extLst>
                <a:ext uri="{FF2B5EF4-FFF2-40B4-BE49-F238E27FC236}">
                  <a16:creationId xmlns:a16="http://schemas.microsoft.com/office/drawing/2014/main" id="{DDA6C068-BDE2-5301-3EC2-AC5635A07F4E}"/>
                </a:ext>
              </a:extLst>
            </p:cNvPr>
            <p:cNvSpPr/>
            <p:nvPr/>
          </p:nvSpPr>
          <p:spPr>
            <a:xfrm>
              <a:off x="10348799" y="1363732"/>
              <a:ext cx="1682733" cy="1631915"/>
            </a:xfrm>
            <a:prstGeom prst="arc">
              <a:avLst>
                <a:gd name="adj1" fmla="val 13911455"/>
                <a:gd name="adj2" fmla="val 9989671"/>
              </a:avLst>
            </a:prstGeom>
            <a:noFill/>
            <a:ln w="25400" cap="flat" cmpd="sng" algn="ctr">
              <a:gradFill>
                <a:gsLst>
                  <a:gs pos="11000">
                    <a:srgbClr val="C7000A">
                      <a:lumMod val="5000"/>
                      <a:lumOff val="95000"/>
                    </a:srgbClr>
                  </a:gs>
                  <a:gs pos="52000">
                    <a:srgbClr val="06ADE5"/>
                  </a:gs>
                  <a:gs pos="100000">
                    <a:srgbClr val="3943B8"/>
                  </a:gs>
                </a:gsLst>
                <a:lin ang="15000000" scaled="0"/>
              </a:gra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black"/>
                </a:solidFill>
                <a:effectLst/>
                <a:uLnTx/>
                <a:uFillTx/>
                <a:latin typeface="微软雅黑" panose="020F0502020204030204"/>
                <a:ea typeface="微软雅黑"/>
                <a:cs typeface="+mn-cs"/>
              </a:endParaRPr>
            </a:p>
          </p:txBody>
        </p:sp>
        <p:sp>
          <p:nvSpPr>
            <p:cNvPr id="104" name="弧形 160">
              <a:extLst>
                <a:ext uri="{FF2B5EF4-FFF2-40B4-BE49-F238E27FC236}">
                  <a16:creationId xmlns:a16="http://schemas.microsoft.com/office/drawing/2014/main" id="{86959BC4-E742-9D6A-9AD6-A14E92193045}"/>
                </a:ext>
              </a:extLst>
            </p:cNvPr>
            <p:cNvSpPr/>
            <p:nvPr/>
          </p:nvSpPr>
          <p:spPr>
            <a:xfrm>
              <a:off x="10348798" y="1363732"/>
              <a:ext cx="1682733" cy="1631915"/>
            </a:xfrm>
            <a:prstGeom prst="arc">
              <a:avLst>
                <a:gd name="adj1" fmla="val 12651829"/>
                <a:gd name="adj2" fmla="val 13728441"/>
              </a:avLst>
            </a:prstGeom>
            <a:noFill/>
            <a:ln w="38100" cap="flat" cmpd="sng" algn="ctr">
              <a:solidFill>
                <a:srgbClr val="C7000B"/>
              </a:solidFill>
              <a:prstDash val="sys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prstClr val="black"/>
                </a:solidFill>
                <a:effectLst/>
                <a:uLnTx/>
                <a:uFillTx/>
                <a:latin typeface="微软雅黑" panose="020F0502020204030204"/>
                <a:ea typeface="微软雅黑"/>
                <a:cs typeface="+mn-cs"/>
              </a:endParaRPr>
            </a:p>
          </p:txBody>
        </p:sp>
        <p:sp>
          <p:nvSpPr>
            <p:cNvPr id="105" name="弧形 161">
              <a:extLst>
                <a:ext uri="{FF2B5EF4-FFF2-40B4-BE49-F238E27FC236}">
                  <a16:creationId xmlns:a16="http://schemas.microsoft.com/office/drawing/2014/main" id="{72E7193E-95BA-F1C4-9E2B-3ABAB2E6DA9D}"/>
                </a:ext>
              </a:extLst>
            </p:cNvPr>
            <p:cNvSpPr/>
            <p:nvPr/>
          </p:nvSpPr>
          <p:spPr>
            <a:xfrm>
              <a:off x="10348798" y="1362068"/>
              <a:ext cx="1682732" cy="1631915"/>
            </a:xfrm>
            <a:prstGeom prst="arc">
              <a:avLst>
                <a:gd name="adj1" fmla="val 9678866"/>
                <a:gd name="adj2" fmla="val 12423921"/>
              </a:avLst>
            </a:prstGeom>
            <a:noFill/>
            <a:ln w="25400" cap="flat" cmpd="sng" algn="ctr">
              <a:gradFill>
                <a:gsLst>
                  <a:gs pos="11000">
                    <a:srgbClr val="C7000A">
                      <a:lumMod val="5000"/>
                      <a:lumOff val="95000"/>
                    </a:srgbClr>
                  </a:gs>
                  <a:gs pos="52000">
                    <a:srgbClr val="06ADE5"/>
                  </a:gs>
                  <a:gs pos="100000">
                    <a:srgbClr val="3943B8"/>
                  </a:gs>
                </a:gsLst>
                <a:lin ang="15000000" scaled="0"/>
              </a:gra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black"/>
                </a:solidFill>
                <a:effectLst/>
                <a:uLnTx/>
                <a:uFillTx/>
                <a:latin typeface="微软雅黑" panose="020F0502020204030204"/>
                <a:ea typeface="微软雅黑"/>
                <a:cs typeface="+mn-cs"/>
              </a:endParaRPr>
            </a:p>
          </p:txBody>
        </p:sp>
      </p:grpSp>
      <p:sp>
        <p:nvSpPr>
          <p:cNvPr id="106" name="TextBox 105">
            <a:extLst>
              <a:ext uri="{FF2B5EF4-FFF2-40B4-BE49-F238E27FC236}">
                <a16:creationId xmlns:a16="http://schemas.microsoft.com/office/drawing/2014/main" id="{10C83C56-82D1-79C0-561E-70231F234421}"/>
              </a:ext>
            </a:extLst>
          </p:cNvPr>
          <p:cNvSpPr txBox="1"/>
          <p:nvPr/>
        </p:nvSpPr>
        <p:spPr>
          <a:xfrm>
            <a:off x="10669202" y="4611845"/>
            <a:ext cx="539723" cy="369332"/>
          </a:xfrm>
          <a:prstGeom prst="rect">
            <a:avLst/>
          </a:prstGeom>
          <a:noFill/>
        </p:spPr>
        <p:txBody>
          <a:bodyPr wrap="square" rtlCol="0">
            <a:spAutoFit/>
          </a:bodyPr>
          <a:lstStyle/>
          <a:p>
            <a:r>
              <a:rPr lang="en-US" b="1" dirty="0">
                <a:solidFill>
                  <a:srgbClr val="00B050"/>
                </a:solidFill>
              </a:rPr>
              <a:t>L4</a:t>
            </a:r>
          </a:p>
        </p:txBody>
      </p:sp>
    </p:spTree>
    <p:extLst>
      <p:ext uri="{BB962C8B-B14F-4D97-AF65-F5344CB8AC3E}">
        <p14:creationId xmlns:p14="http://schemas.microsoft.com/office/powerpoint/2010/main" val="2987895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7EB5D1-1231-6980-67C8-5605A50B2F1C}"/>
              </a:ext>
            </a:extLst>
          </p:cNvPr>
          <p:cNvSpPr>
            <a:spLocks noGrp="1"/>
          </p:cNvSpPr>
          <p:nvPr>
            <p:ph type="title"/>
          </p:nvPr>
        </p:nvSpPr>
        <p:spPr>
          <a:xfrm>
            <a:off x="838200" y="365126"/>
            <a:ext cx="11353800" cy="562460"/>
          </a:xfrm>
        </p:spPr>
        <p:txBody>
          <a:bodyPr>
            <a:normAutofit fontScale="90000"/>
          </a:bodyPr>
          <a:lstStyle/>
          <a:p>
            <a:r>
              <a:rPr lang="en-US" dirty="0"/>
              <a:t>Cloud-Native Digitalized Foundation w/ AI for Autonomous Network</a:t>
            </a:r>
          </a:p>
        </p:txBody>
      </p:sp>
      <p:sp>
        <p:nvSpPr>
          <p:cNvPr id="6" name="Content Placeholder 5">
            <a:extLst>
              <a:ext uri="{FF2B5EF4-FFF2-40B4-BE49-F238E27FC236}">
                <a16:creationId xmlns:a16="http://schemas.microsoft.com/office/drawing/2014/main" id="{8129864A-28AA-CF08-259B-86C5219A5C02}"/>
              </a:ext>
            </a:extLst>
          </p:cNvPr>
          <p:cNvSpPr>
            <a:spLocks noGrp="1"/>
          </p:cNvSpPr>
          <p:nvPr>
            <p:ph idx="1"/>
          </p:nvPr>
        </p:nvSpPr>
        <p:spPr>
          <a:xfrm>
            <a:off x="838200" y="5757863"/>
            <a:ext cx="10515600" cy="419100"/>
          </a:xfrm>
        </p:spPr>
        <p:txBody>
          <a:bodyPr>
            <a:normAutofit lnSpcReduction="10000"/>
          </a:bodyPr>
          <a:lstStyle/>
          <a:p>
            <a:r>
              <a:rPr lang="en-US" dirty="0"/>
              <a:t>d</a:t>
            </a:r>
          </a:p>
          <a:p>
            <a:pPr lvl="1"/>
            <a:endParaRPr lang="en-US" dirty="0"/>
          </a:p>
        </p:txBody>
      </p:sp>
      <p:pic>
        <p:nvPicPr>
          <p:cNvPr id="266" name="Picture 8" descr="图片 61">
            <a:extLst>
              <a:ext uri="{FF2B5EF4-FFF2-40B4-BE49-F238E27FC236}">
                <a16:creationId xmlns:a16="http://schemas.microsoft.com/office/drawing/2014/main" id="{08C9ED65-4D19-CF38-E459-AF68089E5A46}"/>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698747" y="4566792"/>
            <a:ext cx="7843466" cy="1894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7" name="圆角矩形 265">
            <a:extLst>
              <a:ext uri="{FF2B5EF4-FFF2-40B4-BE49-F238E27FC236}">
                <a16:creationId xmlns:a16="http://schemas.microsoft.com/office/drawing/2014/main" id="{F1EE34B8-834D-A314-6ADE-3299A678C865}"/>
              </a:ext>
            </a:extLst>
          </p:cNvPr>
          <p:cNvSpPr/>
          <p:nvPr/>
        </p:nvSpPr>
        <p:spPr>
          <a:xfrm>
            <a:off x="3638421" y="4878361"/>
            <a:ext cx="7887021" cy="1575386"/>
          </a:xfrm>
          <a:prstGeom prst="roundRect">
            <a:avLst>
              <a:gd name="adj" fmla="val 4539"/>
            </a:avLst>
          </a:prstGeom>
          <a:gradFill>
            <a:gsLst>
              <a:gs pos="98230">
                <a:sysClr val="window" lastClr="FFFFFF">
                  <a:alpha val="5000"/>
                </a:sysClr>
              </a:gs>
              <a:gs pos="0">
                <a:sysClr val="window" lastClr="FFFFFF">
                  <a:alpha val="8000"/>
                </a:sysClr>
              </a:gs>
              <a:gs pos="63000">
                <a:srgbClr val="FFFFFF">
                  <a:alpha val="0"/>
                </a:srgbClr>
              </a:gs>
              <a:gs pos="38000">
                <a:sysClr val="window" lastClr="FFFFFF">
                  <a:alpha val="0"/>
                </a:sysClr>
              </a:gs>
            </a:gsLst>
            <a:lin ang="5400000" scaled="1"/>
          </a:gradFill>
          <a:ln w="9525" cap="flat" cmpd="sng" algn="ctr">
            <a:gradFill>
              <a:gsLst>
                <a:gs pos="100000">
                  <a:sysClr val="windowText" lastClr="000000">
                    <a:lumMod val="50000"/>
                    <a:lumOff val="50000"/>
                  </a:sysClr>
                </a:gs>
                <a:gs pos="0">
                  <a:sysClr val="windowText" lastClr="000000">
                    <a:lumMod val="50000"/>
                    <a:lumOff val="50000"/>
                  </a:sysClr>
                </a:gs>
                <a:gs pos="76000">
                  <a:sysClr val="windowText" lastClr="000000">
                    <a:lumMod val="75000"/>
                    <a:lumOff val="25000"/>
                    <a:alpha val="63000"/>
                  </a:sysClr>
                </a:gs>
                <a:gs pos="25000">
                  <a:sysClr val="window" lastClr="FFFFFF">
                    <a:alpha val="20000"/>
                  </a:sysClr>
                </a:gs>
              </a:gsLst>
              <a:lin ang="5400000" scaled="1"/>
            </a:gradFill>
            <a:prstDash val="solid"/>
          </a:ln>
          <a:effectLst/>
        </p:spPr>
        <p:txBody>
          <a:bodyPr wrap="square" lIns="0" tIns="0" rIns="0" bIns="0" rtlCol="0" anchor="ctr" anchorCtr="0">
            <a:noAutofit/>
          </a:bodyPr>
          <a:lstStyle/>
          <a:p>
            <a:pPr marL="0" marR="0" lvl="0" indent="0" algn="ctr" defTabSz="913303"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dirty="0">
              <a:ln>
                <a:noFill/>
              </a:ln>
              <a:solidFill>
                <a:prstClr val="white"/>
              </a:solidFill>
              <a:effectLst/>
              <a:uLnTx/>
              <a:uFillTx/>
              <a:ea typeface="微软雅黑"/>
              <a:cs typeface="Arial" panose="020B0604020202020204" pitchFamily="34" charset="0"/>
            </a:endParaRPr>
          </a:p>
        </p:txBody>
      </p:sp>
      <p:pic>
        <p:nvPicPr>
          <p:cNvPr id="268" name="图片 3">
            <a:extLst>
              <a:ext uri="{FF2B5EF4-FFF2-40B4-BE49-F238E27FC236}">
                <a16:creationId xmlns:a16="http://schemas.microsoft.com/office/drawing/2014/main" id="{2DA7FBEF-1A43-33BC-266F-77818120310E}"/>
              </a:ext>
            </a:extLst>
          </p:cNvPr>
          <p:cNvPicPr>
            <a:picLocks noChangeAspect="1"/>
          </p:cNvPicPr>
          <p:nvPr/>
        </p:nvPicPr>
        <p:blipFill>
          <a:blip r:embed="rId12">
            <a:duotone>
              <a:srgbClr val="4F81BD">
                <a:shade val="45000"/>
                <a:satMod val="135000"/>
              </a:srgbClr>
              <a:prstClr val="white"/>
            </a:duotone>
            <a:extLst>
              <a:ext uri="{BEBA8EAE-BF5A-486C-A8C5-ECC9F3942E4B}">
                <a14:imgProps xmlns:a14="http://schemas.microsoft.com/office/drawing/2010/main">
                  <a14:imgLayer r:embed="rId13">
                    <a14:imgEffect>
                      <a14:brightnessContrast bright="40000" contrast="-40000"/>
                    </a14:imgEffect>
                  </a14:imgLayer>
                </a14:imgProps>
              </a:ext>
            </a:extLst>
          </a:blip>
          <a:stretch>
            <a:fillRect/>
          </a:stretch>
        </p:blipFill>
        <p:spPr>
          <a:xfrm>
            <a:off x="3367803" y="1969271"/>
            <a:ext cx="8484950" cy="2786847"/>
          </a:xfrm>
          <a:prstGeom prst="rect">
            <a:avLst/>
          </a:prstGeom>
          <a:ln>
            <a:noFill/>
          </a:ln>
        </p:spPr>
      </p:pic>
      <p:grpSp>
        <p:nvGrpSpPr>
          <p:cNvPr id="269" name="组合 107">
            <a:extLst>
              <a:ext uri="{FF2B5EF4-FFF2-40B4-BE49-F238E27FC236}">
                <a16:creationId xmlns:a16="http://schemas.microsoft.com/office/drawing/2014/main" id="{B03C2170-9956-A1D4-1D6B-EBD06BF6E41E}"/>
              </a:ext>
            </a:extLst>
          </p:cNvPr>
          <p:cNvGrpSpPr/>
          <p:nvPr/>
        </p:nvGrpSpPr>
        <p:grpSpPr>
          <a:xfrm>
            <a:off x="3678877" y="1782843"/>
            <a:ext cx="7832825" cy="451383"/>
            <a:chOff x="0" y="0"/>
            <a:chExt cx="9641316" cy="333895"/>
          </a:xfrm>
        </p:grpSpPr>
        <p:sp>
          <p:nvSpPr>
            <p:cNvPr id="270" name="梯形 108">
              <a:extLst>
                <a:ext uri="{FF2B5EF4-FFF2-40B4-BE49-F238E27FC236}">
                  <a16:creationId xmlns:a16="http://schemas.microsoft.com/office/drawing/2014/main" id="{07F03050-1B08-4BAD-382D-B9CFBA58A5DE}"/>
                </a:ext>
              </a:extLst>
            </p:cNvPr>
            <p:cNvSpPr/>
            <p:nvPr/>
          </p:nvSpPr>
          <p:spPr>
            <a:xfrm>
              <a:off x="-1" y="-1"/>
              <a:ext cx="9641318" cy="31493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719" y="0"/>
                  </a:lnTo>
                  <a:lnTo>
                    <a:pt x="20881" y="0"/>
                  </a:lnTo>
                  <a:lnTo>
                    <a:pt x="21600" y="21600"/>
                  </a:lnTo>
                  <a:close/>
                </a:path>
              </a:pathLst>
            </a:custGeom>
            <a:gradFill flip="none" rotWithShape="1">
              <a:gsLst>
                <a:gs pos="0">
                  <a:sysClr val="window" lastClr="FFFFFF">
                    <a:alpha val="20000"/>
                  </a:sysClr>
                </a:gs>
                <a:gs pos="100000">
                  <a:sysClr val="window" lastClr="FFFFFF">
                    <a:alpha val="0"/>
                  </a:sysClr>
                </a:gs>
              </a:gsLst>
              <a:lin ang="16200000" scaled="0"/>
            </a:gradFill>
            <a:ln w="12700" cap="flat">
              <a:noFill/>
              <a:miter lim="400000"/>
            </a:ln>
            <a:effectLst/>
          </p:spPr>
          <p:txBody>
            <a:bodyPr wrap="square" lIns="59962" tIns="31180" rIns="59962" bIns="31180" numCol="1" anchor="t">
              <a:noAutofit/>
            </a:bodyPr>
            <a:lstStyle/>
            <a:p>
              <a:pPr marL="0" marR="0" lvl="0" indent="0" algn="l" defTabSz="1289480" rtl="0" eaLnBrk="1" fontAlgn="ctr" latinLnBrk="0" hangingPunct="1">
                <a:lnSpc>
                  <a:spcPct val="100000"/>
                </a:lnSpc>
                <a:spcBef>
                  <a:spcPts val="0"/>
                </a:spcBef>
                <a:spcAft>
                  <a:spcPts val="0"/>
                </a:spcAft>
                <a:buClrTx/>
                <a:buSzTx/>
                <a:buFontTx/>
                <a:buNone/>
                <a:tabLst/>
                <a:defRPr sz="2000">
                  <a:latin typeface="Arial"/>
                  <a:ea typeface="Huawei Sans"/>
                  <a:cs typeface="Huawei Sans"/>
                  <a:sym typeface="Huawei Sans"/>
                </a:defRPr>
              </a:pPr>
              <a:endParaRPr kumimoji="0" lang="en-US" sz="1200" b="0" i="0" u="none" strike="noStrike" kern="0" cap="none" spc="0" normalizeH="0" baseline="0" noProof="0" dirty="0">
                <a:ln>
                  <a:noFill/>
                </a:ln>
                <a:solidFill>
                  <a:prstClr val="black"/>
                </a:solidFill>
                <a:effectLst/>
                <a:uLnTx/>
                <a:uFillTx/>
                <a:cs typeface="Arial" panose="020B0604020202020204" pitchFamily="34" charset="0"/>
                <a:sym typeface="Huawei Sans"/>
              </a:endParaRPr>
            </a:p>
          </p:txBody>
        </p:sp>
        <p:sp>
          <p:nvSpPr>
            <p:cNvPr id="271" name="Shape 263">
              <a:extLst>
                <a:ext uri="{FF2B5EF4-FFF2-40B4-BE49-F238E27FC236}">
                  <a16:creationId xmlns:a16="http://schemas.microsoft.com/office/drawing/2014/main" id="{2E5007C9-D423-59D0-3AF3-AB1866A111D1}"/>
                </a:ext>
              </a:extLst>
            </p:cNvPr>
            <p:cNvSpPr/>
            <p:nvPr/>
          </p:nvSpPr>
          <p:spPr>
            <a:xfrm>
              <a:off x="-1" y="314999"/>
              <a:ext cx="9641318" cy="18897"/>
            </a:xfrm>
            <a:prstGeom prst="rect">
              <a:avLst/>
            </a:prstGeom>
            <a:solidFill>
              <a:srgbClr val="FFFFFF">
                <a:alpha val="20000"/>
              </a:srgbClr>
            </a:solidFill>
            <a:ln w="12700" cap="flat">
              <a:noFill/>
              <a:miter lim="400000"/>
            </a:ln>
            <a:effectLst/>
          </p:spPr>
          <p:txBody>
            <a:bodyPr wrap="square" lIns="59962" tIns="31180" rIns="59962" bIns="31180" numCol="1" anchor="t">
              <a:noAutofit/>
            </a:bodyPr>
            <a:lstStyle/>
            <a:p>
              <a:pPr marL="0" marR="0" lvl="0" indent="0" algn="l" defTabSz="1289480" rtl="0" eaLnBrk="1" fontAlgn="ctr" latinLnBrk="0" hangingPunct="1">
                <a:lnSpc>
                  <a:spcPct val="100000"/>
                </a:lnSpc>
                <a:spcBef>
                  <a:spcPts val="0"/>
                </a:spcBef>
                <a:spcAft>
                  <a:spcPts val="0"/>
                </a:spcAft>
                <a:buClrTx/>
                <a:buSzTx/>
                <a:buFontTx/>
                <a:buNone/>
                <a:tabLst/>
                <a:defRPr sz="2000">
                  <a:latin typeface="Arial"/>
                  <a:ea typeface="Huawei Sans"/>
                  <a:cs typeface="Huawei Sans"/>
                  <a:sym typeface="Huawei Sans"/>
                </a:defRPr>
              </a:pPr>
              <a:endParaRPr kumimoji="0" lang="en-US" sz="1200" b="0" i="0" u="none" strike="noStrike" kern="0" cap="none" spc="0" normalizeH="0" baseline="0" noProof="0" dirty="0">
                <a:ln>
                  <a:noFill/>
                </a:ln>
                <a:solidFill>
                  <a:prstClr val="black"/>
                </a:solidFill>
                <a:effectLst/>
                <a:uLnTx/>
                <a:uFillTx/>
                <a:cs typeface="Arial" panose="020B0604020202020204" pitchFamily="34" charset="0"/>
                <a:sym typeface="Huawei Sans"/>
              </a:endParaRPr>
            </a:p>
          </p:txBody>
        </p:sp>
      </p:grpSp>
      <p:sp>
        <p:nvSpPr>
          <p:cNvPr id="272" name="PA-任意多边形 97">
            <a:extLst>
              <a:ext uri="{FF2B5EF4-FFF2-40B4-BE49-F238E27FC236}">
                <a16:creationId xmlns:a16="http://schemas.microsoft.com/office/drawing/2014/main" id="{7BFA8D4C-0A9F-2E58-5A77-CBFFFA3058E5}"/>
              </a:ext>
            </a:extLst>
          </p:cNvPr>
          <p:cNvSpPr>
            <a:spLocks/>
          </p:cNvSpPr>
          <p:nvPr>
            <p:custDataLst>
              <p:tags r:id="rId1"/>
            </p:custDataLst>
          </p:nvPr>
        </p:nvSpPr>
        <p:spPr bwMode="auto">
          <a:xfrm>
            <a:off x="3944727" y="5097635"/>
            <a:ext cx="1615610" cy="1029585"/>
          </a:xfrm>
          <a:custGeom>
            <a:avLst/>
            <a:gdLst>
              <a:gd name="T0" fmla="*/ 0 w 4186518"/>
              <a:gd name="T1" fmla="*/ 302166 h 3460376"/>
              <a:gd name="T2" fmla="*/ 1924826 w 4186518"/>
              <a:gd name="T3" fmla="*/ 0 h 3460376"/>
              <a:gd name="T4" fmla="*/ 3064853 w 4186518"/>
              <a:gd name="T5" fmla="*/ 181300 h 3460376"/>
              <a:gd name="T6" fmla="*/ 3064853 w 4186518"/>
              <a:gd name="T7" fmla="*/ 71624 h 3460376"/>
              <a:gd name="T8" fmla="*/ 3329205 w 4186518"/>
              <a:gd name="T9" fmla="*/ 71624 h 3460376"/>
              <a:gd name="T10" fmla="*/ 3329205 w 4186518"/>
              <a:gd name="T11" fmla="*/ 212636 h 3460376"/>
              <a:gd name="T12" fmla="*/ 3857913 w 4186518"/>
              <a:gd name="T13" fmla="*/ 304404 h 3460376"/>
              <a:gd name="T14" fmla="*/ 3857913 w 4186518"/>
              <a:gd name="T15" fmla="*/ 342455 h 3460376"/>
              <a:gd name="T16" fmla="*/ 3593559 w 4186518"/>
              <a:gd name="T17" fmla="*/ 342455 h 3460376"/>
              <a:gd name="T18" fmla="*/ 3593559 w 4186518"/>
              <a:gd name="T19" fmla="*/ 863970 h 3460376"/>
              <a:gd name="T20" fmla="*/ 264354 w 4186518"/>
              <a:gd name="T21" fmla="*/ 863970 h 3460376"/>
              <a:gd name="T22" fmla="*/ 272615 w 4186518"/>
              <a:gd name="T23" fmla="*/ 342455 h 3460376"/>
              <a:gd name="T24" fmla="*/ 0 w 4186518"/>
              <a:gd name="T25" fmla="*/ 342455 h 3460376"/>
              <a:gd name="T26" fmla="*/ 0 w 4186518"/>
              <a:gd name="T27" fmla="*/ 302166 h 34603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186518" h="3460376">
                <a:moveTo>
                  <a:pt x="0" y="1210235"/>
                </a:moveTo>
                <a:lnTo>
                  <a:pt x="2088776" y="0"/>
                </a:lnTo>
                <a:lnTo>
                  <a:pt x="3325906" y="726141"/>
                </a:lnTo>
                <a:lnTo>
                  <a:pt x="3325906" y="286871"/>
                </a:lnTo>
                <a:lnTo>
                  <a:pt x="3612776" y="286871"/>
                </a:lnTo>
                <a:lnTo>
                  <a:pt x="3612776" y="851647"/>
                </a:lnTo>
                <a:lnTo>
                  <a:pt x="4186518" y="1219200"/>
                </a:lnTo>
                <a:lnTo>
                  <a:pt x="4186518" y="1371600"/>
                </a:lnTo>
                <a:lnTo>
                  <a:pt x="3899647" y="1371600"/>
                </a:lnTo>
                <a:lnTo>
                  <a:pt x="3899647" y="3460376"/>
                </a:lnTo>
                <a:lnTo>
                  <a:pt x="286871" y="3460376"/>
                </a:lnTo>
                <a:lnTo>
                  <a:pt x="295835" y="1371600"/>
                </a:lnTo>
                <a:lnTo>
                  <a:pt x="0" y="1371600"/>
                </a:lnTo>
                <a:lnTo>
                  <a:pt x="0" y="1210235"/>
                </a:lnTo>
                <a:close/>
              </a:path>
            </a:pathLst>
          </a:custGeom>
          <a:noFill/>
          <a:ln w="57150">
            <a:solidFill>
              <a:srgbClr val="4F81BD">
                <a:lumMod val="25000"/>
              </a:srgbClr>
            </a:solidFill>
            <a:round/>
            <a:headEnd/>
            <a:tailEnd/>
          </a:ln>
        </p:spPr>
        <p:txBody>
          <a:bodyPr/>
          <a:lstStyle/>
          <a:p>
            <a:pPr marL="0" marR="0" lvl="0" indent="0" algn="l" defTabSz="386962"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a:ln>
                <a:noFill/>
              </a:ln>
              <a:solidFill>
                <a:prstClr val="white"/>
              </a:solidFill>
              <a:effectLst/>
              <a:uLnTx/>
              <a:uFillTx/>
              <a:ea typeface="微软雅黑"/>
              <a:cs typeface="+mn-cs"/>
            </a:endParaRPr>
          </a:p>
        </p:txBody>
      </p:sp>
      <p:grpSp>
        <p:nvGrpSpPr>
          <p:cNvPr id="273" name="组合 8">
            <a:extLst>
              <a:ext uri="{FF2B5EF4-FFF2-40B4-BE49-F238E27FC236}">
                <a16:creationId xmlns:a16="http://schemas.microsoft.com/office/drawing/2014/main" id="{926B6949-5584-80A1-3F76-15ACCD5394C0}"/>
              </a:ext>
            </a:extLst>
          </p:cNvPr>
          <p:cNvGrpSpPr/>
          <p:nvPr/>
        </p:nvGrpSpPr>
        <p:grpSpPr>
          <a:xfrm>
            <a:off x="4732976" y="5777269"/>
            <a:ext cx="525363" cy="398055"/>
            <a:chOff x="4595482" y="4339002"/>
            <a:chExt cx="782968" cy="782968"/>
          </a:xfrm>
        </p:grpSpPr>
        <p:sp>
          <p:nvSpPr>
            <p:cNvPr id="274" name="PA-椭圆 183" descr="e7d195523061f1c0d3ba7f298e59d031c9c3f97027ed136f882110EF8F17BAD1F2C348D17C7856EF46CB4678CC9E44EE1ABA681E3133328A7B4D22AAF822B2429426B2355AA8CC4431B8568D2CF3B73A387D185874753CA8C1E635F392138512C85AF4E9143A0375E29F076C6746BEBA8E043112D32A8EAC65D2E14E2EC471FC7EF55FC1A46D8669">
              <a:extLst>
                <a:ext uri="{FF2B5EF4-FFF2-40B4-BE49-F238E27FC236}">
                  <a16:creationId xmlns:a16="http://schemas.microsoft.com/office/drawing/2014/main" id="{0024870C-6852-5CB9-5C3C-AE5130A4269B}"/>
                </a:ext>
              </a:extLst>
            </p:cNvPr>
            <p:cNvSpPr/>
            <p:nvPr>
              <p:custDataLst>
                <p:tags r:id="rId7"/>
              </p:custDataLst>
            </p:nvPr>
          </p:nvSpPr>
          <p:spPr>
            <a:xfrm>
              <a:off x="4595482" y="4339002"/>
              <a:ext cx="782968" cy="782968"/>
            </a:xfrm>
            <a:prstGeom prst="ellipse">
              <a:avLst/>
            </a:prstGeom>
            <a:gradFill flip="none" rotWithShape="1">
              <a:gsLst>
                <a:gs pos="56000">
                  <a:srgbClr val="203864">
                    <a:lumMod val="94000"/>
                    <a:lumOff val="6000"/>
                    <a:alpha val="30000"/>
                  </a:srgbClr>
                </a:gs>
                <a:gs pos="5000">
                  <a:srgbClr val="4BACC6">
                    <a:lumMod val="50000"/>
                    <a:alpha val="0"/>
                  </a:srgbClr>
                </a:gs>
                <a:gs pos="100000">
                  <a:srgbClr val="00B0F0">
                    <a:alpha val="10000"/>
                  </a:srgbClr>
                </a:gs>
              </a:gsLst>
              <a:lin ang="5400000" scaled="1"/>
              <a:tileRect/>
            </a:gradFill>
            <a:ln w="6350" cap="flat" cmpd="sng" algn="ctr">
              <a:solidFill>
                <a:srgbClr val="656565"/>
              </a:solidFill>
              <a:prstDash val="solid"/>
              <a:miter lim="800000"/>
            </a:ln>
            <a:effectLst/>
            <a:scene3d>
              <a:camera prst="perspectiveRelaxedModerately">
                <a:rot lat="18590636" lon="0" rev="0"/>
              </a:camera>
              <a:lightRig rig="threePt" dir="t"/>
            </a:scene3d>
            <a:sp3d prstMaterial="matte"/>
          </p:spPr>
          <p:txBody>
            <a:bodyPr lIns="53502" tIns="26751" rIns="53502" bIns="26751" rtlCol="0" anchor="ctr"/>
            <a:lstStyle/>
            <a:p>
              <a:pPr marL="0" marR="0" lvl="0" indent="0" algn="l" defTabSz="387093"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white"/>
                </a:solidFill>
                <a:effectLst/>
                <a:uLnTx/>
                <a:uFillTx/>
                <a:ea typeface="微软雅黑"/>
                <a:cs typeface="+mn-cs"/>
                <a:sym typeface="Huawei Sans" panose="020C0503030203020204" pitchFamily="34" charset="0"/>
              </a:endParaRPr>
            </a:p>
          </p:txBody>
        </p:sp>
        <p:sp>
          <p:nvSpPr>
            <p:cNvPr id="275" name="PA-椭圆 183" descr="e7d195523061f1c0d3ba7f298e59d031c9c3f97027ed136f882110EF8F17BAD1F2C348D17C7856EF46CB4678CC9E44EE1ABA681E3133328A7B4D22AAF822B2429426B2355AA8CC4431B8568D2CF3B73A387D185874753CA8C1E635F392138512C85AF4E9143A0375E29F076C6746BEBA8E043112D32A8EAC65D2E14E2EC471FC7EF55FC1A46D8669">
              <a:extLst>
                <a:ext uri="{FF2B5EF4-FFF2-40B4-BE49-F238E27FC236}">
                  <a16:creationId xmlns:a16="http://schemas.microsoft.com/office/drawing/2014/main" id="{A9F483A2-6750-002E-2DF7-DCB8AECF1C8D}"/>
                </a:ext>
              </a:extLst>
            </p:cNvPr>
            <p:cNvSpPr/>
            <p:nvPr>
              <p:custDataLst>
                <p:tags r:id="rId8"/>
              </p:custDataLst>
            </p:nvPr>
          </p:nvSpPr>
          <p:spPr>
            <a:xfrm>
              <a:off x="4679522" y="4412459"/>
              <a:ext cx="614887" cy="614887"/>
            </a:xfrm>
            <a:prstGeom prst="ellipse">
              <a:avLst/>
            </a:prstGeom>
            <a:gradFill flip="none" rotWithShape="1">
              <a:gsLst>
                <a:gs pos="56000">
                  <a:srgbClr val="203864">
                    <a:lumMod val="94000"/>
                    <a:lumOff val="6000"/>
                    <a:alpha val="30000"/>
                  </a:srgbClr>
                </a:gs>
                <a:gs pos="0">
                  <a:srgbClr val="4BACC6">
                    <a:lumMod val="50000"/>
                    <a:alpha val="0"/>
                  </a:srgbClr>
                </a:gs>
                <a:gs pos="100000">
                  <a:srgbClr val="00B0F0">
                    <a:alpha val="10000"/>
                  </a:srgbClr>
                </a:gs>
              </a:gsLst>
              <a:lin ang="5400000" scaled="1"/>
              <a:tileRect/>
            </a:gradFill>
            <a:ln w="6350" cap="flat" cmpd="sng" algn="ctr">
              <a:solidFill>
                <a:srgbClr val="656565"/>
              </a:solidFill>
              <a:prstDash val="solid"/>
              <a:miter lim="800000"/>
            </a:ln>
            <a:effectLst/>
            <a:scene3d>
              <a:camera prst="perspectiveRelaxedModerately">
                <a:rot lat="18590636" lon="0" rev="0"/>
              </a:camera>
              <a:lightRig rig="threePt" dir="t"/>
            </a:scene3d>
            <a:sp3d prstMaterial="matte"/>
          </p:spPr>
          <p:txBody>
            <a:bodyPr lIns="53502" tIns="26751" rIns="53502" bIns="26751" rtlCol="0" anchor="ctr"/>
            <a:lstStyle/>
            <a:p>
              <a:pPr marL="0" marR="0" lvl="0" indent="0" algn="l" defTabSz="387093"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white"/>
                </a:solidFill>
                <a:effectLst/>
                <a:uLnTx/>
                <a:uFillTx/>
                <a:ea typeface="微软雅黑"/>
                <a:cs typeface="+mn-cs"/>
                <a:sym typeface="Huawei Sans" panose="020C0503030203020204" pitchFamily="34" charset="0"/>
              </a:endParaRPr>
            </a:p>
          </p:txBody>
        </p:sp>
      </p:grpSp>
      <p:sp>
        <p:nvSpPr>
          <p:cNvPr id="276" name="wifi-sign_3859">
            <a:extLst>
              <a:ext uri="{FF2B5EF4-FFF2-40B4-BE49-F238E27FC236}">
                <a16:creationId xmlns:a16="http://schemas.microsoft.com/office/drawing/2014/main" id="{10DA5FAA-A0E6-3130-5D34-73A2DDDFB6E9}"/>
              </a:ext>
            </a:extLst>
          </p:cNvPr>
          <p:cNvSpPr>
            <a:spLocks noChangeAspect="1"/>
          </p:cNvSpPr>
          <p:nvPr/>
        </p:nvSpPr>
        <p:spPr bwMode="auto">
          <a:xfrm flipH="1">
            <a:off x="4662377" y="5314943"/>
            <a:ext cx="142354" cy="159106"/>
          </a:xfrm>
          <a:custGeom>
            <a:avLst/>
            <a:gdLst>
              <a:gd name="connsiteX0" fmla="*/ 0 w 551492"/>
              <a:gd name="connsiteY0" fmla="*/ 472175 h 550871"/>
              <a:gd name="connsiteX1" fmla="*/ 78696 w 551492"/>
              <a:gd name="connsiteY1" fmla="*/ 550871 h 550871"/>
              <a:gd name="connsiteX2" fmla="*/ 0 w 551492"/>
              <a:gd name="connsiteY2" fmla="*/ 550871 h 550871"/>
              <a:gd name="connsiteX3" fmla="*/ 0 w 551492"/>
              <a:gd name="connsiteY3" fmla="*/ 314783 h 550871"/>
              <a:gd name="connsiteX4" fmla="*/ 236295 w 551492"/>
              <a:gd name="connsiteY4" fmla="*/ 550871 h 550871"/>
              <a:gd name="connsiteX5" fmla="*/ 157530 w 551492"/>
              <a:gd name="connsiteY5" fmla="*/ 550871 h 550871"/>
              <a:gd name="connsiteX6" fmla="*/ 0 w 551492"/>
              <a:gd name="connsiteY6" fmla="*/ 393479 h 550871"/>
              <a:gd name="connsiteX7" fmla="*/ 0 w 551492"/>
              <a:gd name="connsiteY7" fmla="*/ 157392 h 550871"/>
              <a:gd name="connsiteX8" fmla="*/ 393893 w 551492"/>
              <a:gd name="connsiteY8" fmla="*/ 550871 h 550871"/>
              <a:gd name="connsiteX9" fmla="*/ 315115 w 551492"/>
              <a:gd name="connsiteY9" fmla="*/ 550871 h 550871"/>
              <a:gd name="connsiteX10" fmla="*/ 0 w 551492"/>
              <a:gd name="connsiteY10" fmla="*/ 236088 h 550871"/>
              <a:gd name="connsiteX11" fmla="*/ 0 w 551492"/>
              <a:gd name="connsiteY11" fmla="*/ 0 h 550871"/>
              <a:gd name="connsiteX12" fmla="*/ 551492 w 551492"/>
              <a:gd name="connsiteY12" fmla="*/ 550871 h 550871"/>
              <a:gd name="connsiteX13" fmla="*/ 472708 w 551492"/>
              <a:gd name="connsiteY13" fmla="*/ 550871 h 550871"/>
              <a:gd name="connsiteX14" fmla="*/ 0 w 551492"/>
              <a:gd name="connsiteY14" fmla="*/ 78696 h 55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1492" h="550871">
                <a:moveTo>
                  <a:pt x="0" y="472175"/>
                </a:moveTo>
                <a:cubicBezTo>
                  <a:pt x="43864" y="472175"/>
                  <a:pt x="78696" y="507008"/>
                  <a:pt x="78696" y="550871"/>
                </a:cubicBezTo>
                <a:lnTo>
                  <a:pt x="0" y="550871"/>
                </a:lnTo>
                <a:close/>
                <a:moveTo>
                  <a:pt x="0" y="314783"/>
                </a:moveTo>
                <a:cubicBezTo>
                  <a:pt x="130414" y="314783"/>
                  <a:pt x="236295" y="420571"/>
                  <a:pt x="236295" y="550871"/>
                </a:cubicBezTo>
                <a:lnTo>
                  <a:pt x="157530" y="550871"/>
                </a:lnTo>
                <a:cubicBezTo>
                  <a:pt x="157530" y="463144"/>
                  <a:pt x="86513" y="393479"/>
                  <a:pt x="0" y="393479"/>
                </a:cubicBezTo>
                <a:close/>
                <a:moveTo>
                  <a:pt x="0" y="157392"/>
                </a:moveTo>
                <a:cubicBezTo>
                  <a:pt x="216964" y="157392"/>
                  <a:pt x="393893" y="334135"/>
                  <a:pt x="393893" y="550871"/>
                </a:cubicBezTo>
                <a:lnTo>
                  <a:pt x="315115" y="550871"/>
                </a:lnTo>
                <a:cubicBezTo>
                  <a:pt x="315115" y="376708"/>
                  <a:pt x="173055" y="236088"/>
                  <a:pt x="0" y="236088"/>
                </a:cubicBezTo>
                <a:close/>
                <a:moveTo>
                  <a:pt x="0" y="0"/>
                </a:moveTo>
                <a:cubicBezTo>
                  <a:pt x="303515" y="0"/>
                  <a:pt x="551492" y="246408"/>
                  <a:pt x="551492" y="550871"/>
                </a:cubicBezTo>
                <a:lnTo>
                  <a:pt x="472708" y="550871"/>
                </a:lnTo>
                <a:cubicBezTo>
                  <a:pt x="472708" y="290272"/>
                  <a:pt x="260893" y="78696"/>
                  <a:pt x="0" y="78696"/>
                </a:cubicBezTo>
                <a:close/>
              </a:path>
            </a:pathLst>
          </a:custGeom>
          <a:solidFill>
            <a:sysClr val="window" lastClr="FFFFFF"/>
          </a:solidFill>
          <a:ln w="6350" cap="flat" cmpd="sng" algn="ctr">
            <a:solidFill>
              <a:srgbClr val="656565"/>
            </a:solidFill>
            <a:prstDash val="solid"/>
            <a:miter lim="800000"/>
          </a:ln>
          <a:effectLst/>
        </p:spPr>
        <p:txBody>
          <a:bodyPr/>
          <a:lstStyle/>
          <a:p>
            <a:endParaRPr lang="en-US"/>
          </a:p>
        </p:txBody>
      </p:sp>
      <p:cxnSp>
        <p:nvCxnSpPr>
          <p:cNvPr id="277" name="PA-直接连接符 521">
            <a:extLst>
              <a:ext uri="{FF2B5EF4-FFF2-40B4-BE49-F238E27FC236}">
                <a16:creationId xmlns:a16="http://schemas.microsoft.com/office/drawing/2014/main" id="{B4F7BBB7-6172-6AD3-45C6-90589A688AC4}"/>
              </a:ext>
            </a:extLst>
          </p:cNvPr>
          <p:cNvCxnSpPr/>
          <p:nvPr>
            <p:custDataLst>
              <p:tags r:id="rId2"/>
            </p:custDataLst>
          </p:nvPr>
        </p:nvCxnSpPr>
        <p:spPr bwMode="auto">
          <a:xfrm flipH="1">
            <a:off x="6634160" y="6008569"/>
            <a:ext cx="400703" cy="159603"/>
          </a:xfrm>
          <a:prstGeom prst="line">
            <a:avLst/>
          </a:prstGeom>
          <a:noFill/>
          <a:ln w="19050">
            <a:solidFill>
              <a:srgbClr val="FFC000">
                <a:alpha val="44000"/>
              </a:srgbClr>
            </a:solidFill>
            <a:round/>
            <a:headEnd/>
            <a:tailEnd/>
          </a:ln>
        </p:spPr>
      </p:cxnSp>
      <p:cxnSp>
        <p:nvCxnSpPr>
          <p:cNvPr id="278" name="PA-直接连接符 522">
            <a:extLst>
              <a:ext uri="{FF2B5EF4-FFF2-40B4-BE49-F238E27FC236}">
                <a16:creationId xmlns:a16="http://schemas.microsoft.com/office/drawing/2014/main" id="{5969E173-9ED0-367B-CBAA-5CF9BD410C97}"/>
              </a:ext>
            </a:extLst>
          </p:cNvPr>
          <p:cNvCxnSpPr/>
          <p:nvPr>
            <p:custDataLst>
              <p:tags r:id="rId3"/>
            </p:custDataLst>
          </p:nvPr>
        </p:nvCxnSpPr>
        <p:spPr bwMode="auto">
          <a:xfrm flipH="1" flipV="1">
            <a:off x="6634713" y="5733925"/>
            <a:ext cx="427898" cy="152881"/>
          </a:xfrm>
          <a:prstGeom prst="line">
            <a:avLst/>
          </a:prstGeom>
          <a:noFill/>
          <a:ln w="19050">
            <a:solidFill>
              <a:srgbClr val="FFC000">
                <a:alpha val="44000"/>
              </a:srgbClr>
            </a:solidFill>
            <a:round/>
            <a:headEnd/>
            <a:tailEnd/>
          </a:ln>
        </p:spPr>
      </p:cxnSp>
      <p:cxnSp>
        <p:nvCxnSpPr>
          <p:cNvPr id="279" name="PA-直接连接符 173">
            <a:extLst>
              <a:ext uri="{FF2B5EF4-FFF2-40B4-BE49-F238E27FC236}">
                <a16:creationId xmlns:a16="http://schemas.microsoft.com/office/drawing/2014/main" id="{A2908D5D-5127-1435-694A-40498AC0971D}"/>
              </a:ext>
            </a:extLst>
          </p:cNvPr>
          <p:cNvCxnSpPr>
            <a:cxnSpLocks/>
          </p:cNvCxnSpPr>
          <p:nvPr>
            <p:custDataLst>
              <p:tags r:id="rId4"/>
            </p:custDataLst>
          </p:nvPr>
        </p:nvCxnSpPr>
        <p:spPr>
          <a:xfrm flipH="1" flipV="1">
            <a:off x="5134990" y="5943114"/>
            <a:ext cx="1835344" cy="5439"/>
          </a:xfrm>
          <a:prstGeom prst="line">
            <a:avLst/>
          </a:prstGeom>
          <a:noFill/>
          <a:ln w="19050" cap="flat" cmpd="sng" algn="ctr">
            <a:solidFill>
              <a:srgbClr val="FFC000">
                <a:alpha val="44000"/>
              </a:srgbClr>
            </a:solidFill>
            <a:prstDash val="solid"/>
            <a:miter lim="800000"/>
          </a:ln>
          <a:effectLst>
            <a:outerShdw blurRad="50800" dist="38100" dir="5400000" algn="t" rotWithShape="0">
              <a:prstClr val="black">
                <a:alpha val="40000"/>
              </a:prstClr>
            </a:outerShdw>
          </a:effectLst>
        </p:spPr>
      </p:cxnSp>
      <p:cxnSp>
        <p:nvCxnSpPr>
          <p:cNvPr id="280" name="PA-直接连接符 173">
            <a:extLst>
              <a:ext uri="{FF2B5EF4-FFF2-40B4-BE49-F238E27FC236}">
                <a16:creationId xmlns:a16="http://schemas.microsoft.com/office/drawing/2014/main" id="{82D18141-556D-B3B8-DFC2-31C62058B3DA}"/>
              </a:ext>
            </a:extLst>
          </p:cNvPr>
          <p:cNvCxnSpPr>
            <a:cxnSpLocks/>
          </p:cNvCxnSpPr>
          <p:nvPr>
            <p:custDataLst>
              <p:tags r:id="rId5"/>
            </p:custDataLst>
          </p:nvPr>
        </p:nvCxnSpPr>
        <p:spPr>
          <a:xfrm flipH="1" flipV="1">
            <a:off x="7480891" y="5924784"/>
            <a:ext cx="1798620" cy="11561"/>
          </a:xfrm>
          <a:prstGeom prst="line">
            <a:avLst/>
          </a:prstGeom>
          <a:noFill/>
          <a:ln w="19050" cap="flat" cmpd="sng" algn="ctr">
            <a:solidFill>
              <a:srgbClr val="FFC000">
                <a:alpha val="44000"/>
              </a:srgbClr>
            </a:solidFill>
            <a:prstDash val="solid"/>
            <a:miter lim="800000"/>
          </a:ln>
          <a:effectLst>
            <a:outerShdw blurRad="50800" dist="38100" dir="5400000" algn="t" rotWithShape="0">
              <a:prstClr val="black">
                <a:alpha val="40000"/>
              </a:prstClr>
            </a:outerShdw>
          </a:effectLst>
        </p:spPr>
      </p:cxnSp>
      <p:pic>
        <p:nvPicPr>
          <p:cNvPr id="281" name="Picture 2" descr="C:\Users\x00350110\AppData\Roaming\eSpace_Desktop\UserData\x00350110\imagefiles\originalImgfiles\fullImage72376704f09ed095618b9b57b9c8006c9b9e5a5e.jpg">
            <a:extLst>
              <a:ext uri="{FF2B5EF4-FFF2-40B4-BE49-F238E27FC236}">
                <a16:creationId xmlns:a16="http://schemas.microsoft.com/office/drawing/2014/main" id="{98DEC64F-8417-5F89-A648-C2137B2C95FC}"/>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6958287" y="5615178"/>
            <a:ext cx="596951" cy="432798"/>
          </a:xfrm>
          <a:prstGeom prst="rect">
            <a:avLst/>
          </a:prstGeom>
          <a:noFill/>
          <a:extLst>
            <a:ext uri="{909E8E84-426E-40DD-AFC4-6F175D3DCCD1}">
              <a14:hiddenFill xmlns:a14="http://schemas.microsoft.com/office/drawing/2010/main">
                <a:solidFill>
                  <a:srgbClr val="FFFFFF"/>
                </a:solidFill>
              </a14:hiddenFill>
            </a:ext>
          </a:extLst>
        </p:spPr>
      </p:pic>
      <p:sp>
        <p:nvSpPr>
          <p:cNvPr id="282" name="矩形 17">
            <a:extLst>
              <a:ext uri="{FF2B5EF4-FFF2-40B4-BE49-F238E27FC236}">
                <a16:creationId xmlns:a16="http://schemas.microsoft.com/office/drawing/2014/main" id="{1D466501-FBF5-60C8-48A4-2433F0E68A0B}"/>
              </a:ext>
            </a:extLst>
          </p:cNvPr>
          <p:cNvSpPr/>
          <p:nvPr/>
        </p:nvSpPr>
        <p:spPr>
          <a:xfrm>
            <a:off x="7133838" y="6150831"/>
            <a:ext cx="498855" cy="261610"/>
          </a:xfrm>
          <a:prstGeom prst="rect">
            <a:avLst/>
          </a:prstGeom>
        </p:spPr>
        <p:txBody>
          <a:bodyPr wrap="none">
            <a:spAutoFit/>
          </a:bodyPr>
          <a:lstStyle/>
          <a:p>
            <a:pPr marL="0" marR="0" lvl="0" indent="0" algn="ctr" defTabSz="914112" rtl="0" eaLnBrk="1" fontAlgn="auto" latinLnBrk="0" hangingPunct="1">
              <a:lnSpc>
                <a:spcPct val="100000"/>
              </a:lnSpc>
              <a:spcBef>
                <a:spcPts val="0"/>
              </a:spcBef>
              <a:spcAft>
                <a:spcPts val="0"/>
              </a:spcAft>
              <a:buClr>
                <a:srgbClr val="0070C0">
                  <a:lumMod val="60000"/>
                  <a:lumOff val="40000"/>
                </a:srgbClr>
              </a:buClr>
              <a:buSzTx/>
              <a:buFontTx/>
              <a:buNone/>
              <a:tabLst/>
              <a:defRPr/>
            </a:pPr>
            <a:r>
              <a:rPr kumimoji="0" lang="en-US" altLang="zh-CN" sz="1100" b="0" i="0" u="none" strike="noStrike" kern="1200" cap="none" spc="0" normalizeH="0" baseline="0" noProof="0" dirty="0">
                <a:ln>
                  <a:noFill/>
                </a:ln>
                <a:solidFill>
                  <a:srgbClr val="C00000"/>
                </a:solidFill>
                <a:effectLst/>
                <a:uLnTx/>
                <a:uFillTx/>
                <a:ea typeface="微软雅黑"/>
                <a:cs typeface="Arial" panose="020B0604020202020204" pitchFamily="34" charset="0"/>
              </a:rPr>
              <a:t>ODN</a:t>
            </a:r>
          </a:p>
        </p:txBody>
      </p:sp>
      <p:sp>
        <p:nvSpPr>
          <p:cNvPr id="283" name="矩形 18">
            <a:extLst>
              <a:ext uri="{FF2B5EF4-FFF2-40B4-BE49-F238E27FC236}">
                <a16:creationId xmlns:a16="http://schemas.microsoft.com/office/drawing/2014/main" id="{BFD064B6-AB1F-0500-1E14-96892977D781}"/>
              </a:ext>
            </a:extLst>
          </p:cNvPr>
          <p:cNvSpPr/>
          <p:nvPr/>
        </p:nvSpPr>
        <p:spPr>
          <a:xfrm>
            <a:off x="4759153" y="6133463"/>
            <a:ext cx="546946" cy="261610"/>
          </a:xfrm>
          <a:prstGeom prst="rect">
            <a:avLst/>
          </a:prstGeom>
        </p:spPr>
        <p:txBody>
          <a:bodyPr wrap="none">
            <a:spAutoFit/>
          </a:bodyPr>
          <a:lstStyle/>
          <a:p>
            <a:pPr marL="0" marR="0" lvl="0" indent="0" algn="ctr" defTabSz="914112"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C00000"/>
                </a:solidFill>
                <a:effectLst/>
                <a:uLnTx/>
                <a:uFillTx/>
                <a:ea typeface="微软雅黑"/>
                <a:cs typeface="Arial" panose="020B0604020202020204" pitchFamily="34" charset="0"/>
              </a:rPr>
              <a:t>FTTR</a:t>
            </a:r>
          </a:p>
        </p:txBody>
      </p:sp>
      <p:sp>
        <p:nvSpPr>
          <p:cNvPr id="284" name="Freeform 149">
            <a:extLst>
              <a:ext uri="{FF2B5EF4-FFF2-40B4-BE49-F238E27FC236}">
                <a16:creationId xmlns:a16="http://schemas.microsoft.com/office/drawing/2014/main" id="{0F8E9ABC-EDE2-4AB6-C236-DABFBF127639}"/>
              </a:ext>
            </a:extLst>
          </p:cNvPr>
          <p:cNvSpPr>
            <a:spLocks noChangeAspect="1" noEditPoints="1"/>
          </p:cNvSpPr>
          <p:nvPr/>
        </p:nvSpPr>
        <p:spPr bwMode="auto">
          <a:xfrm>
            <a:off x="4247928" y="5844320"/>
            <a:ext cx="267452" cy="203655"/>
          </a:xfrm>
          <a:custGeom>
            <a:avLst/>
            <a:gdLst>
              <a:gd name="T0" fmla="*/ 29 w 101"/>
              <a:gd name="T1" fmla="*/ 3 h 77"/>
              <a:gd name="T2" fmla="*/ 21 w 101"/>
              <a:gd name="T3" fmla="*/ 7 h 77"/>
              <a:gd name="T4" fmla="*/ 8 w 101"/>
              <a:gd name="T5" fmla="*/ 3 h 77"/>
              <a:gd name="T6" fmla="*/ 3 w 101"/>
              <a:gd name="T7" fmla="*/ 31 h 77"/>
              <a:gd name="T8" fmla="*/ 0 w 101"/>
              <a:gd name="T9" fmla="*/ 72 h 77"/>
              <a:gd name="T10" fmla="*/ 32 w 101"/>
              <a:gd name="T11" fmla="*/ 49 h 77"/>
              <a:gd name="T12" fmla="*/ 64 w 101"/>
              <a:gd name="T13" fmla="*/ 45 h 77"/>
              <a:gd name="T14" fmla="*/ 85 w 101"/>
              <a:gd name="T15" fmla="*/ 77 h 77"/>
              <a:gd name="T16" fmla="*/ 97 w 101"/>
              <a:gd name="T17" fmla="*/ 38 h 77"/>
              <a:gd name="T18" fmla="*/ 78 w 101"/>
              <a:gd name="T19" fmla="*/ 12 h 77"/>
              <a:gd name="T20" fmla="*/ 38 w 101"/>
              <a:gd name="T21" fmla="*/ 19 h 77"/>
              <a:gd name="T22" fmla="*/ 51 w 101"/>
              <a:gd name="T23" fmla="*/ 30 h 77"/>
              <a:gd name="T24" fmla="*/ 59 w 101"/>
              <a:gd name="T25" fmla="*/ 34 h 77"/>
              <a:gd name="T26" fmla="*/ 51 w 101"/>
              <a:gd name="T27" fmla="*/ 30 h 77"/>
              <a:gd name="T28" fmla="*/ 49 w 101"/>
              <a:gd name="T29" fmla="*/ 30 h 77"/>
              <a:gd name="T30" fmla="*/ 42 w 101"/>
              <a:gd name="T31" fmla="*/ 34 h 77"/>
              <a:gd name="T32" fmla="*/ 80 w 101"/>
              <a:gd name="T33" fmla="*/ 33 h 77"/>
              <a:gd name="T34" fmla="*/ 82 w 101"/>
              <a:gd name="T35" fmla="*/ 41 h 77"/>
              <a:gd name="T36" fmla="*/ 80 w 101"/>
              <a:gd name="T37" fmla="*/ 33 h 77"/>
              <a:gd name="T38" fmla="*/ 76 w 101"/>
              <a:gd name="T39" fmla="*/ 30 h 77"/>
              <a:gd name="T40" fmla="*/ 68 w 101"/>
              <a:gd name="T41" fmla="*/ 32 h 77"/>
              <a:gd name="T42" fmla="*/ 76 w 101"/>
              <a:gd name="T43" fmla="*/ 18 h 77"/>
              <a:gd name="T44" fmla="*/ 78 w 101"/>
              <a:gd name="T45" fmla="*/ 26 h 77"/>
              <a:gd name="T46" fmla="*/ 76 w 101"/>
              <a:gd name="T47" fmla="*/ 18 h 77"/>
              <a:gd name="T48" fmla="*/ 90 w 101"/>
              <a:gd name="T49" fmla="*/ 26 h 77"/>
              <a:gd name="T50" fmla="*/ 83 w 101"/>
              <a:gd name="T51" fmla="*/ 28 h 77"/>
              <a:gd name="T52" fmla="*/ 32 w 101"/>
              <a:gd name="T53" fmla="*/ 25 h 77"/>
              <a:gd name="T54" fmla="*/ 25 w 101"/>
              <a:gd name="T55" fmla="*/ 30 h 77"/>
              <a:gd name="T56" fmla="*/ 26 w 101"/>
              <a:gd name="T57" fmla="*/ 39 h 77"/>
              <a:gd name="T58" fmla="*/ 21 w 101"/>
              <a:gd name="T59" fmla="*/ 33 h 77"/>
              <a:gd name="T60" fmla="*/ 11 w 101"/>
              <a:gd name="T61" fmla="*/ 33 h 77"/>
              <a:gd name="T62" fmla="*/ 17 w 101"/>
              <a:gd name="T63" fmla="*/ 28 h 77"/>
              <a:gd name="T64" fmla="*/ 17 w 101"/>
              <a:gd name="T65" fmla="*/ 19 h 77"/>
              <a:gd name="T66" fmla="*/ 22 w 101"/>
              <a:gd name="T67" fmla="*/ 25 h 77"/>
              <a:gd name="T68" fmla="*/ 92 w 101"/>
              <a:gd name="T69" fmla="*/ 3 h 77"/>
              <a:gd name="T70" fmla="*/ 78 w 101"/>
              <a:gd name="T71" fmla="*/ 7 h 77"/>
              <a:gd name="T72" fmla="*/ 71 w 101"/>
              <a:gd name="T73" fmla="*/ 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 h="77">
                <a:moveTo>
                  <a:pt x="8" y="3"/>
                </a:moveTo>
                <a:cubicBezTo>
                  <a:pt x="15" y="0"/>
                  <a:pt x="22" y="0"/>
                  <a:pt x="29" y="3"/>
                </a:cubicBezTo>
                <a:cubicBezTo>
                  <a:pt x="29" y="9"/>
                  <a:pt x="29" y="9"/>
                  <a:pt x="29" y="9"/>
                </a:cubicBezTo>
                <a:cubicBezTo>
                  <a:pt x="26" y="8"/>
                  <a:pt x="24" y="7"/>
                  <a:pt x="21" y="7"/>
                </a:cubicBezTo>
                <a:cubicBezTo>
                  <a:pt x="16" y="7"/>
                  <a:pt x="11" y="9"/>
                  <a:pt x="8" y="13"/>
                </a:cubicBezTo>
                <a:cubicBezTo>
                  <a:pt x="8" y="3"/>
                  <a:pt x="8" y="3"/>
                  <a:pt x="8" y="3"/>
                </a:cubicBezTo>
                <a:close/>
                <a:moveTo>
                  <a:pt x="23" y="11"/>
                </a:moveTo>
                <a:cubicBezTo>
                  <a:pt x="12" y="11"/>
                  <a:pt x="3" y="20"/>
                  <a:pt x="3" y="31"/>
                </a:cubicBezTo>
                <a:cubicBezTo>
                  <a:pt x="3" y="33"/>
                  <a:pt x="3" y="35"/>
                  <a:pt x="4" y="37"/>
                </a:cubicBezTo>
                <a:cubicBezTo>
                  <a:pt x="1" y="48"/>
                  <a:pt x="0" y="59"/>
                  <a:pt x="0" y="72"/>
                </a:cubicBezTo>
                <a:cubicBezTo>
                  <a:pt x="5" y="77"/>
                  <a:pt x="10" y="77"/>
                  <a:pt x="15" y="77"/>
                </a:cubicBezTo>
                <a:cubicBezTo>
                  <a:pt x="22" y="69"/>
                  <a:pt x="27" y="60"/>
                  <a:pt x="32" y="49"/>
                </a:cubicBezTo>
                <a:cubicBezTo>
                  <a:pt x="34" y="48"/>
                  <a:pt x="36" y="47"/>
                  <a:pt x="37" y="45"/>
                </a:cubicBezTo>
                <a:cubicBezTo>
                  <a:pt x="64" y="45"/>
                  <a:pt x="64" y="45"/>
                  <a:pt x="64" y="45"/>
                </a:cubicBezTo>
                <a:cubicBezTo>
                  <a:pt x="65" y="46"/>
                  <a:pt x="66" y="48"/>
                  <a:pt x="68" y="49"/>
                </a:cubicBezTo>
                <a:cubicBezTo>
                  <a:pt x="73" y="60"/>
                  <a:pt x="79" y="69"/>
                  <a:pt x="85" y="77"/>
                </a:cubicBezTo>
                <a:cubicBezTo>
                  <a:pt x="90" y="77"/>
                  <a:pt x="95" y="77"/>
                  <a:pt x="100" y="72"/>
                </a:cubicBezTo>
                <a:cubicBezTo>
                  <a:pt x="101" y="59"/>
                  <a:pt x="100" y="48"/>
                  <a:pt x="97" y="38"/>
                </a:cubicBezTo>
                <a:cubicBezTo>
                  <a:pt x="97" y="36"/>
                  <a:pt x="98" y="34"/>
                  <a:pt x="98" y="32"/>
                </a:cubicBezTo>
                <a:cubicBezTo>
                  <a:pt x="98" y="21"/>
                  <a:pt x="89" y="12"/>
                  <a:pt x="78" y="12"/>
                </a:cubicBezTo>
                <a:cubicBezTo>
                  <a:pt x="72" y="12"/>
                  <a:pt x="66" y="15"/>
                  <a:pt x="63" y="19"/>
                </a:cubicBezTo>
                <a:cubicBezTo>
                  <a:pt x="38" y="19"/>
                  <a:pt x="38" y="19"/>
                  <a:pt x="38" y="19"/>
                </a:cubicBezTo>
                <a:cubicBezTo>
                  <a:pt x="35" y="15"/>
                  <a:pt x="29" y="11"/>
                  <a:pt x="23" y="11"/>
                </a:cubicBezTo>
                <a:close/>
                <a:moveTo>
                  <a:pt x="51" y="30"/>
                </a:moveTo>
                <a:cubicBezTo>
                  <a:pt x="59" y="30"/>
                  <a:pt x="59" y="30"/>
                  <a:pt x="59" y="30"/>
                </a:cubicBezTo>
                <a:cubicBezTo>
                  <a:pt x="59" y="34"/>
                  <a:pt x="59" y="34"/>
                  <a:pt x="59" y="34"/>
                </a:cubicBezTo>
                <a:cubicBezTo>
                  <a:pt x="51" y="34"/>
                  <a:pt x="51" y="34"/>
                  <a:pt x="51" y="34"/>
                </a:cubicBezTo>
                <a:cubicBezTo>
                  <a:pt x="51" y="30"/>
                  <a:pt x="51" y="30"/>
                  <a:pt x="51" y="30"/>
                </a:cubicBezTo>
                <a:close/>
                <a:moveTo>
                  <a:pt x="42" y="30"/>
                </a:moveTo>
                <a:cubicBezTo>
                  <a:pt x="49" y="30"/>
                  <a:pt x="49" y="30"/>
                  <a:pt x="49" y="30"/>
                </a:cubicBezTo>
                <a:cubicBezTo>
                  <a:pt x="49" y="34"/>
                  <a:pt x="49" y="34"/>
                  <a:pt x="49" y="34"/>
                </a:cubicBezTo>
                <a:cubicBezTo>
                  <a:pt x="42" y="34"/>
                  <a:pt x="42" y="34"/>
                  <a:pt x="42" y="34"/>
                </a:cubicBezTo>
                <a:cubicBezTo>
                  <a:pt x="42" y="30"/>
                  <a:pt x="42" y="30"/>
                  <a:pt x="42" y="30"/>
                </a:cubicBezTo>
                <a:close/>
                <a:moveTo>
                  <a:pt x="80" y="33"/>
                </a:moveTo>
                <a:cubicBezTo>
                  <a:pt x="82" y="33"/>
                  <a:pt x="84" y="34"/>
                  <a:pt x="85" y="36"/>
                </a:cubicBezTo>
                <a:cubicBezTo>
                  <a:pt x="85" y="38"/>
                  <a:pt x="84" y="40"/>
                  <a:pt x="82" y="41"/>
                </a:cubicBezTo>
                <a:cubicBezTo>
                  <a:pt x="80" y="41"/>
                  <a:pt x="78" y="40"/>
                  <a:pt x="77" y="38"/>
                </a:cubicBezTo>
                <a:cubicBezTo>
                  <a:pt x="77" y="36"/>
                  <a:pt x="78" y="34"/>
                  <a:pt x="80" y="33"/>
                </a:cubicBezTo>
                <a:close/>
                <a:moveTo>
                  <a:pt x="71" y="27"/>
                </a:moveTo>
                <a:cubicBezTo>
                  <a:pt x="73" y="26"/>
                  <a:pt x="75" y="28"/>
                  <a:pt x="76" y="30"/>
                </a:cubicBezTo>
                <a:cubicBezTo>
                  <a:pt x="76" y="32"/>
                  <a:pt x="75" y="34"/>
                  <a:pt x="73" y="35"/>
                </a:cubicBezTo>
                <a:cubicBezTo>
                  <a:pt x="70" y="35"/>
                  <a:pt x="68" y="34"/>
                  <a:pt x="68" y="32"/>
                </a:cubicBezTo>
                <a:cubicBezTo>
                  <a:pt x="67" y="29"/>
                  <a:pt x="69" y="27"/>
                  <a:pt x="71" y="27"/>
                </a:cubicBezTo>
                <a:close/>
                <a:moveTo>
                  <a:pt x="76" y="18"/>
                </a:moveTo>
                <a:cubicBezTo>
                  <a:pt x="79" y="17"/>
                  <a:pt x="81" y="19"/>
                  <a:pt x="81" y="21"/>
                </a:cubicBezTo>
                <a:cubicBezTo>
                  <a:pt x="82" y="23"/>
                  <a:pt x="80" y="25"/>
                  <a:pt x="78" y="26"/>
                </a:cubicBezTo>
                <a:cubicBezTo>
                  <a:pt x="76" y="26"/>
                  <a:pt x="74" y="25"/>
                  <a:pt x="73" y="23"/>
                </a:cubicBezTo>
                <a:cubicBezTo>
                  <a:pt x="73" y="21"/>
                  <a:pt x="74" y="18"/>
                  <a:pt x="76" y="18"/>
                </a:cubicBezTo>
                <a:close/>
                <a:moveTo>
                  <a:pt x="86" y="23"/>
                </a:moveTo>
                <a:cubicBezTo>
                  <a:pt x="88" y="23"/>
                  <a:pt x="90" y="24"/>
                  <a:pt x="90" y="26"/>
                </a:cubicBezTo>
                <a:cubicBezTo>
                  <a:pt x="91" y="28"/>
                  <a:pt x="89" y="30"/>
                  <a:pt x="87" y="31"/>
                </a:cubicBezTo>
                <a:cubicBezTo>
                  <a:pt x="85" y="31"/>
                  <a:pt x="83" y="30"/>
                  <a:pt x="83" y="28"/>
                </a:cubicBezTo>
                <a:cubicBezTo>
                  <a:pt x="82" y="26"/>
                  <a:pt x="84" y="24"/>
                  <a:pt x="86" y="23"/>
                </a:cubicBezTo>
                <a:close/>
                <a:moveTo>
                  <a:pt x="32" y="25"/>
                </a:moveTo>
                <a:cubicBezTo>
                  <a:pt x="31" y="36"/>
                  <a:pt x="31" y="36"/>
                  <a:pt x="31" y="36"/>
                </a:cubicBezTo>
                <a:cubicBezTo>
                  <a:pt x="25" y="30"/>
                  <a:pt x="25" y="30"/>
                  <a:pt x="25" y="30"/>
                </a:cubicBezTo>
                <a:cubicBezTo>
                  <a:pt x="32" y="25"/>
                  <a:pt x="32" y="25"/>
                  <a:pt x="32" y="25"/>
                </a:cubicBezTo>
                <a:close/>
                <a:moveTo>
                  <a:pt x="26" y="39"/>
                </a:moveTo>
                <a:cubicBezTo>
                  <a:pt x="14" y="38"/>
                  <a:pt x="14" y="38"/>
                  <a:pt x="14" y="38"/>
                </a:cubicBezTo>
                <a:cubicBezTo>
                  <a:pt x="21" y="33"/>
                  <a:pt x="21" y="33"/>
                  <a:pt x="21" y="33"/>
                </a:cubicBezTo>
                <a:cubicBezTo>
                  <a:pt x="26" y="39"/>
                  <a:pt x="26" y="39"/>
                  <a:pt x="26" y="39"/>
                </a:cubicBezTo>
                <a:close/>
                <a:moveTo>
                  <a:pt x="11" y="33"/>
                </a:moveTo>
                <a:cubicBezTo>
                  <a:pt x="13" y="22"/>
                  <a:pt x="13" y="22"/>
                  <a:pt x="13" y="22"/>
                </a:cubicBezTo>
                <a:cubicBezTo>
                  <a:pt x="17" y="28"/>
                  <a:pt x="17" y="28"/>
                  <a:pt x="17" y="28"/>
                </a:cubicBezTo>
                <a:cubicBezTo>
                  <a:pt x="11" y="33"/>
                  <a:pt x="11" y="33"/>
                  <a:pt x="11" y="33"/>
                </a:cubicBezTo>
                <a:close/>
                <a:moveTo>
                  <a:pt x="17" y="19"/>
                </a:moveTo>
                <a:cubicBezTo>
                  <a:pt x="28" y="20"/>
                  <a:pt x="28" y="20"/>
                  <a:pt x="28" y="20"/>
                </a:cubicBezTo>
                <a:cubicBezTo>
                  <a:pt x="22" y="25"/>
                  <a:pt x="22" y="25"/>
                  <a:pt x="22" y="25"/>
                </a:cubicBezTo>
                <a:cubicBezTo>
                  <a:pt x="17" y="19"/>
                  <a:pt x="17" y="19"/>
                  <a:pt x="17" y="19"/>
                </a:cubicBezTo>
                <a:close/>
                <a:moveTo>
                  <a:pt x="92" y="3"/>
                </a:moveTo>
                <a:cubicBezTo>
                  <a:pt x="92" y="13"/>
                  <a:pt x="92" y="13"/>
                  <a:pt x="92" y="13"/>
                </a:cubicBezTo>
                <a:cubicBezTo>
                  <a:pt x="88" y="9"/>
                  <a:pt x="83" y="7"/>
                  <a:pt x="78" y="7"/>
                </a:cubicBezTo>
                <a:cubicBezTo>
                  <a:pt x="76" y="7"/>
                  <a:pt x="73" y="8"/>
                  <a:pt x="71" y="9"/>
                </a:cubicBezTo>
                <a:cubicBezTo>
                  <a:pt x="71" y="3"/>
                  <a:pt x="71" y="3"/>
                  <a:pt x="71" y="3"/>
                </a:cubicBezTo>
                <a:cubicBezTo>
                  <a:pt x="78" y="0"/>
                  <a:pt x="85" y="0"/>
                  <a:pt x="92" y="3"/>
                </a:cubicBezTo>
                <a:close/>
              </a:path>
            </a:pathLst>
          </a:custGeom>
          <a:solidFill>
            <a:srgbClr val="92D050">
              <a:alpha val="30000"/>
            </a:srgbClr>
          </a:solidFill>
          <a:ln>
            <a:noFill/>
          </a:ln>
        </p:spPr>
        <p:txBody>
          <a:bodyPr vert="horz" wrap="square" lIns="28449" tIns="14224" rIns="28449" bIns="14224" numCol="1" anchor="t" anchorCtr="0" compatLnSpc="1">
            <a:prstTxWarp prst="textNoShape">
              <a:avLst/>
            </a:prstTxWarp>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500" b="0" i="0" u="none" strike="noStrike" kern="1200" cap="none" spc="0" normalizeH="0" baseline="0" noProof="0">
              <a:ln>
                <a:noFill/>
              </a:ln>
              <a:solidFill>
                <a:prstClr val="black"/>
              </a:solidFill>
              <a:effectLst/>
              <a:uLnTx/>
              <a:uFillTx/>
              <a:ea typeface="微软雅黑"/>
              <a:cs typeface="Arial" panose="020B0604020202020204" pitchFamily="34" charset="0"/>
            </a:endParaRPr>
          </a:p>
        </p:txBody>
      </p:sp>
      <p:grpSp>
        <p:nvGrpSpPr>
          <p:cNvPr id="285" name="Group 4">
            <a:extLst>
              <a:ext uri="{FF2B5EF4-FFF2-40B4-BE49-F238E27FC236}">
                <a16:creationId xmlns:a16="http://schemas.microsoft.com/office/drawing/2014/main" id="{874E8019-D76E-D7E6-AC1B-432F0071C08F}"/>
              </a:ext>
            </a:extLst>
          </p:cNvPr>
          <p:cNvGrpSpPr>
            <a:grpSpLocks noChangeAspect="1"/>
          </p:cNvGrpSpPr>
          <p:nvPr/>
        </p:nvGrpSpPr>
        <p:grpSpPr bwMode="auto">
          <a:xfrm>
            <a:off x="4276286" y="5574183"/>
            <a:ext cx="230280" cy="223370"/>
            <a:chOff x="12713" y="518"/>
            <a:chExt cx="488" cy="520"/>
          </a:xfrm>
          <a:solidFill>
            <a:srgbClr val="00B0F0">
              <a:alpha val="30000"/>
            </a:srgbClr>
          </a:solidFill>
        </p:grpSpPr>
        <p:sp>
          <p:nvSpPr>
            <p:cNvPr id="286" name="Freeform 5">
              <a:extLst>
                <a:ext uri="{FF2B5EF4-FFF2-40B4-BE49-F238E27FC236}">
                  <a16:creationId xmlns:a16="http://schemas.microsoft.com/office/drawing/2014/main" id="{390FA1C3-186E-017B-E3F6-9529E3A09198}"/>
                </a:ext>
              </a:extLst>
            </p:cNvPr>
            <p:cNvSpPr>
              <a:spLocks/>
            </p:cNvSpPr>
            <p:nvPr/>
          </p:nvSpPr>
          <p:spPr bwMode="auto">
            <a:xfrm>
              <a:off x="12713" y="694"/>
              <a:ext cx="160" cy="101"/>
            </a:xfrm>
            <a:custGeom>
              <a:avLst/>
              <a:gdLst>
                <a:gd name="T0" fmla="*/ 59 w 59"/>
                <a:gd name="T1" fmla="*/ 0 h 37"/>
                <a:gd name="T2" fmla="*/ 9 w 59"/>
                <a:gd name="T3" fmla="*/ 0 h 37"/>
                <a:gd name="T4" fmla="*/ 2 w 59"/>
                <a:gd name="T5" fmla="*/ 6 h 37"/>
                <a:gd name="T6" fmla="*/ 0 w 59"/>
                <a:gd name="T7" fmla="*/ 18 h 37"/>
                <a:gd name="T8" fmla="*/ 2 w 59"/>
                <a:gd name="T9" fmla="*/ 31 h 37"/>
                <a:gd name="T10" fmla="*/ 9 w 59"/>
                <a:gd name="T11" fmla="*/ 37 h 37"/>
                <a:gd name="T12" fmla="*/ 59 w 59"/>
                <a:gd name="T13" fmla="*/ 37 h 37"/>
                <a:gd name="T14" fmla="*/ 59 w 59"/>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7">
                  <a:moveTo>
                    <a:pt x="59" y="0"/>
                  </a:moveTo>
                  <a:cubicBezTo>
                    <a:pt x="9" y="0"/>
                    <a:pt x="9" y="0"/>
                    <a:pt x="9" y="0"/>
                  </a:cubicBezTo>
                  <a:cubicBezTo>
                    <a:pt x="6" y="0"/>
                    <a:pt x="2" y="2"/>
                    <a:pt x="2" y="6"/>
                  </a:cubicBezTo>
                  <a:cubicBezTo>
                    <a:pt x="1" y="9"/>
                    <a:pt x="0" y="13"/>
                    <a:pt x="0" y="18"/>
                  </a:cubicBezTo>
                  <a:cubicBezTo>
                    <a:pt x="0" y="23"/>
                    <a:pt x="1" y="27"/>
                    <a:pt x="2" y="31"/>
                  </a:cubicBezTo>
                  <a:cubicBezTo>
                    <a:pt x="2" y="34"/>
                    <a:pt x="6" y="37"/>
                    <a:pt x="9" y="37"/>
                  </a:cubicBezTo>
                  <a:cubicBezTo>
                    <a:pt x="59" y="37"/>
                    <a:pt x="59" y="37"/>
                    <a:pt x="59" y="37"/>
                  </a:cubicBezTo>
                  <a:lnTo>
                    <a:pt x="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02502" tIns="101251" rIns="202502" bIns="101251" numCol="1" anchor="t" anchorCtr="0" compatLnSpc="1">
              <a:prstTxWarp prst="textNoShape">
                <a:avLst/>
              </a:prstTxWarp>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marL="0" marR="0" lvl="0" indent="0" algn="l" defTabSz="2700136"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srgbClr val="1D1D1A"/>
                </a:solidFill>
                <a:effectLst/>
                <a:uLnTx/>
                <a:uFillTx/>
                <a:ea typeface="微软雅黑"/>
                <a:cs typeface="+mn-cs"/>
              </a:endParaRPr>
            </a:p>
          </p:txBody>
        </p:sp>
        <p:sp>
          <p:nvSpPr>
            <p:cNvPr id="287" name="Freeform 6">
              <a:extLst>
                <a:ext uri="{FF2B5EF4-FFF2-40B4-BE49-F238E27FC236}">
                  <a16:creationId xmlns:a16="http://schemas.microsoft.com/office/drawing/2014/main" id="{0FFB423D-E057-1444-24A5-E1FEAC316482}"/>
                </a:ext>
              </a:extLst>
            </p:cNvPr>
            <p:cNvSpPr>
              <a:spLocks/>
            </p:cNvSpPr>
            <p:nvPr/>
          </p:nvSpPr>
          <p:spPr bwMode="auto">
            <a:xfrm>
              <a:off x="12821" y="827"/>
              <a:ext cx="282" cy="181"/>
            </a:xfrm>
            <a:custGeom>
              <a:avLst/>
              <a:gdLst>
                <a:gd name="T0" fmla="*/ 79 w 104"/>
                <a:gd name="T1" fmla="*/ 67 h 67"/>
                <a:gd name="T2" fmla="*/ 39 w 104"/>
                <a:gd name="T3" fmla="*/ 63 h 67"/>
                <a:gd name="T4" fmla="*/ 17 w 104"/>
                <a:gd name="T5" fmla="*/ 50 h 67"/>
                <a:gd name="T6" fmla="*/ 1 w 104"/>
                <a:gd name="T7" fmla="*/ 29 h 67"/>
                <a:gd name="T8" fmla="*/ 3 w 104"/>
                <a:gd name="T9" fmla="*/ 21 h 67"/>
                <a:gd name="T10" fmla="*/ 12 w 104"/>
                <a:gd name="T11" fmla="*/ 23 h 67"/>
                <a:gd name="T12" fmla="*/ 24 w 104"/>
                <a:gd name="T13" fmla="*/ 40 h 67"/>
                <a:gd name="T14" fmla="*/ 44 w 104"/>
                <a:gd name="T15" fmla="*/ 52 h 67"/>
                <a:gd name="T16" fmla="*/ 79 w 104"/>
                <a:gd name="T17" fmla="*/ 55 h 67"/>
                <a:gd name="T18" fmla="*/ 85 w 104"/>
                <a:gd name="T19" fmla="*/ 49 h 67"/>
                <a:gd name="T20" fmla="*/ 87 w 104"/>
                <a:gd name="T21" fmla="*/ 37 h 67"/>
                <a:gd name="T22" fmla="*/ 92 w 104"/>
                <a:gd name="T23" fmla="*/ 6 h 67"/>
                <a:gd name="T24" fmla="*/ 98 w 104"/>
                <a:gd name="T25" fmla="*/ 0 h 67"/>
                <a:gd name="T26" fmla="*/ 104 w 104"/>
                <a:gd name="T27" fmla="*/ 6 h 67"/>
                <a:gd name="T28" fmla="*/ 99 w 104"/>
                <a:gd name="T29" fmla="*/ 41 h 67"/>
                <a:gd name="T30" fmla="*/ 97 w 104"/>
                <a:gd name="T31" fmla="*/ 49 h 67"/>
                <a:gd name="T32" fmla="*/ 79 w 104"/>
                <a:gd name="T33"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 h="67">
                  <a:moveTo>
                    <a:pt x="79" y="67"/>
                  </a:moveTo>
                  <a:cubicBezTo>
                    <a:pt x="65" y="67"/>
                    <a:pt x="49" y="67"/>
                    <a:pt x="39" y="63"/>
                  </a:cubicBezTo>
                  <a:cubicBezTo>
                    <a:pt x="30" y="60"/>
                    <a:pt x="25" y="56"/>
                    <a:pt x="17" y="50"/>
                  </a:cubicBezTo>
                  <a:cubicBezTo>
                    <a:pt x="12" y="47"/>
                    <a:pt x="4" y="34"/>
                    <a:pt x="1" y="29"/>
                  </a:cubicBezTo>
                  <a:cubicBezTo>
                    <a:pt x="0" y="26"/>
                    <a:pt x="1" y="23"/>
                    <a:pt x="3" y="21"/>
                  </a:cubicBezTo>
                  <a:cubicBezTo>
                    <a:pt x="6" y="19"/>
                    <a:pt x="10" y="20"/>
                    <a:pt x="12" y="23"/>
                  </a:cubicBezTo>
                  <a:cubicBezTo>
                    <a:pt x="16" y="30"/>
                    <a:pt x="22" y="39"/>
                    <a:pt x="24" y="40"/>
                  </a:cubicBezTo>
                  <a:cubicBezTo>
                    <a:pt x="32" y="46"/>
                    <a:pt x="36" y="49"/>
                    <a:pt x="44" y="52"/>
                  </a:cubicBezTo>
                  <a:cubicBezTo>
                    <a:pt x="52" y="55"/>
                    <a:pt x="67" y="55"/>
                    <a:pt x="79" y="55"/>
                  </a:cubicBezTo>
                  <a:cubicBezTo>
                    <a:pt x="84" y="55"/>
                    <a:pt x="85" y="51"/>
                    <a:pt x="85" y="49"/>
                  </a:cubicBezTo>
                  <a:cubicBezTo>
                    <a:pt x="85" y="45"/>
                    <a:pt x="86" y="41"/>
                    <a:pt x="87" y="37"/>
                  </a:cubicBezTo>
                  <a:cubicBezTo>
                    <a:pt x="91" y="27"/>
                    <a:pt x="92" y="12"/>
                    <a:pt x="92" y="6"/>
                  </a:cubicBezTo>
                  <a:cubicBezTo>
                    <a:pt x="92" y="3"/>
                    <a:pt x="95" y="0"/>
                    <a:pt x="98" y="0"/>
                  </a:cubicBezTo>
                  <a:cubicBezTo>
                    <a:pt x="101" y="0"/>
                    <a:pt x="104" y="3"/>
                    <a:pt x="104" y="6"/>
                  </a:cubicBezTo>
                  <a:cubicBezTo>
                    <a:pt x="104" y="13"/>
                    <a:pt x="103" y="29"/>
                    <a:pt x="99" y="41"/>
                  </a:cubicBezTo>
                  <a:cubicBezTo>
                    <a:pt x="98" y="44"/>
                    <a:pt x="97" y="47"/>
                    <a:pt x="97" y="49"/>
                  </a:cubicBezTo>
                  <a:cubicBezTo>
                    <a:pt x="97" y="60"/>
                    <a:pt x="90" y="67"/>
                    <a:pt x="79"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02502" tIns="101251" rIns="202502" bIns="101251" numCol="1" anchor="t" anchorCtr="0" compatLnSpc="1">
              <a:prstTxWarp prst="textNoShape">
                <a:avLst/>
              </a:prstTxWarp>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marL="0" marR="0" lvl="0" indent="0" algn="l" defTabSz="2700136"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srgbClr val="1D1D1A"/>
                </a:solidFill>
                <a:effectLst/>
                <a:uLnTx/>
                <a:uFillTx/>
                <a:ea typeface="微软雅黑"/>
                <a:cs typeface="+mn-cs"/>
              </a:endParaRPr>
            </a:p>
          </p:txBody>
        </p:sp>
        <p:sp>
          <p:nvSpPr>
            <p:cNvPr id="288" name="Freeform 7">
              <a:extLst>
                <a:ext uri="{FF2B5EF4-FFF2-40B4-BE49-F238E27FC236}">
                  <a16:creationId xmlns:a16="http://schemas.microsoft.com/office/drawing/2014/main" id="{B6715D8F-3C79-51F8-CFD4-7F9C82826043}"/>
                </a:ext>
              </a:extLst>
            </p:cNvPr>
            <p:cNvSpPr>
              <a:spLocks/>
            </p:cNvSpPr>
            <p:nvPr/>
          </p:nvSpPr>
          <p:spPr bwMode="auto">
            <a:xfrm>
              <a:off x="12968" y="976"/>
              <a:ext cx="32" cy="62"/>
            </a:xfrm>
            <a:custGeom>
              <a:avLst/>
              <a:gdLst>
                <a:gd name="T0" fmla="*/ 6 w 12"/>
                <a:gd name="T1" fmla="*/ 23 h 23"/>
                <a:gd name="T2" fmla="*/ 0 w 12"/>
                <a:gd name="T3" fmla="*/ 17 h 23"/>
                <a:gd name="T4" fmla="*/ 0 w 12"/>
                <a:gd name="T5" fmla="*/ 6 h 23"/>
                <a:gd name="T6" fmla="*/ 6 w 12"/>
                <a:gd name="T7" fmla="*/ 0 h 23"/>
                <a:gd name="T8" fmla="*/ 12 w 12"/>
                <a:gd name="T9" fmla="*/ 6 h 23"/>
                <a:gd name="T10" fmla="*/ 12 w 12"/>
                <a:gd name="T11" fmla="*/ 17 h 23"/>
                <a:gd name="T12" fmla="*/ 6 w 12"/>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12" h="23">
                  <a:moveTo>
                    <a:pt x="6" y="23"/>
                  </a:moveTo>
                  <a:cubicBezTo>
                    <a:pt x="3" y="23"/>
                    <a:pt x="0" y="21"/>
                    <a:pt x="0" y="17"/>
                  </a:cubicBezTo>
                  <a:cubicBezTo>
                    <a:pt x="0" y="6"/>
                    <a:pt x="0" y="6"/>
                    <a:pt x="0" y="6"/>
                  </a:cubicBezTo>
                  <a:cubicBezTo>
                    <a:pt x="0" y="2"/>
                    <a:pt x="3" y="0"/>
                    <a:pt x="6" y="0"/>
                  </a:cubicBezTo>
                  <a:cubicBezTo>
                    <a:pt x="9" y="0"/>
                    <a:pt x="12" y="2"/>
                    <a:pt x="12" y="6"/>
                  </a:cubicBezTo>
                  <a:cubicBezTo>
                    <a:pt x="12" y="17"/>
                    <a:pt x="12" y="17"/>
                    <a:pt x="12" y="17"/>
                  </a:cubicBezTo>
                  <a:cubicBezTo>
                    <a:pt x="12" y="21"/>
                    <a:pt x="9" y="23"/>
                    <a:pt x="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02502" tIns="101251" rIns="202502" bIns="101251" numCol="1" anchor="t" anchorCtr="0" compatLnSpc="1">
              <a:prstTxWarp prst="textNoShape">
                <a:avLst/>
              </a:prstTxWarp>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marL="0" marR="0" lvl="0" indent="0" algn="l" defTabSz="2700136"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srgbClr val="1D1D1A"/>
                </a:solidFill>
                <a:effectLst/>
                <a:uLnTx/>
                <a:uFillTx/>
                <a:ea typeface="微软雅黑"/>
                <a:cs typeface="+mn-cs"/>
              </a:endParaRPr>
            </a:p>
          </p:txBody>
        </p:sp>
        <p:sp>
          <p:nvSpPr>
            <p:cNvPr id="289" name="Freeform 8">
              <a:extLst>
                <a:ext uri="{FF2B5EF4-FFF2-40B4-BE49-F238E27FC236}">
                  <a16:creationId xmlns:a16="http://schemas.microsoft.com/office/drawing/2014/main" id="{2B635C69-6E5A-7F6A-02CF-A435B031B6E5}"/>
                </a:ext>
              </a:extLst>
            </p:cNvPr>
            <p:cNvSpPr>
              <a:spLocks/>
            </p:cNvSpPr>
            <p:nvPr/>
          </p:nvSpPr>
          <p:spPr bwMode="auto">
            <a:xfrm>
              <a:off x="12718" y="759"/>
              <a:ext cx="55" cy="228"/>
            </a:xfrm>
            <a:custGeom>
              <a:avLst/>
              <a:gdLst>
                <a:gd name="T0" fmla="*/ 14 w 20"/>
                <a:gd name="T1" fmla="*/ 84 h 84"/>
                <a:gd name="T2" fmla="*/ 8 w 20"/>
                <a:gd name="T3" fmla="*/ 78 h 84"/>
                <a:gd name="T4" fmla="*/ 8 w 20"/>
                <a:gd name="T5" fmla="*/ 55 h 84"/>
                <a:gd name="T6" fmla="*/ 6 w 20"/>
                <a:gd name="T7" fmla="*/ 46 h 84"/>
                <a:gd name="T8" fmla="*/ 0 w 20"/>
                <a:gd name="T9" fmla="*/ 11 h 84"/>
                <a:gd name="T10" fmla="*/ 0 w 20"/>
                <a:gd name="T11" fmla="*/ 6 h 84"/>
                <a:gd name="T12" fmla="*/ 6 w 20"/>
                <a:gd name="T13" fmla="*/ 0 h 84"/>
                <a:gd name="T14" fmla="*/ 12 w 20"/>
                <a:gd name="T15" fmla="*/ 6 h 84"/>
                <a:gd name="T16" fmla="*/ 12 w 20"/>
                <a:gd name="T17" fmla="*/ 11 h 84"/>
                <a:gd name="T18" fmla="*/ 17 w 20"/>
                <a:gd name="T19" fmla="*/ 42 h 84"/>
                <a:gd name="T20" fmla="*/ 20 w 20"/>
                <a:gd name="T21" fmla="*/ 55 h 84"/>
                <a:gd name="T22" fmla="*/ 20 w 20"/>
                <a:gd name="T23" fmla="*/ 78 h 84"/>
                <a:gd name="T24" fmla="*/ 14 w 20"/>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84">
                  <a:moveTo>
                    <a:pt x="14" y="84"/>
                  </a:moveTo>
                  <a:cubicBezTo>
                    <a:pt x="10" y="84"/>
                    <a:pt x="8" y="81"/>
                    <a:pt x="8" y="78"/>
                  </a:cubicBezTo>
                  <a:cubicBezTo>
                    <a:pt x="8" y="55"/>
                    <a:pt x="8" y="55"/>
                    <a:pt x="8" y="55"/>
                  </a:cubicBezTo>
                  <a:cubicBezTo>
                    <a:pt x="8" y="53"/>
                    <a:pt x="7" y="50"/>
                    <a:pt x="6" y="46"/>
                  </a:cubicBezTo>
                  <a:cubicBezTo>
                    <a:pt x="3" y="38"/>
                    <a:pt x="0" y="28"/>
                    <a:pt x="0" y="11"/>
                  </a:cubicBezTo>
                  <a:cubicBezTo>
                    <a:pt x="0" y="6"/>
                    <a:pt x="0" y="6"/>
                    <a:pt x="0" y="6"/>
                  </a:cubicBezTo>
                  <a:cubicBezTo>
                    <a:pt x="0" y="3"/>
                    <a:pt x="3" y="0"/>
                    <a:pt x="6" y="0"/>
                  </a:cubicBezTo>
                  <a:cubicBezTo>
                    <a:pt x="9" y="0"/>
                    <a:pt x="12" y="3"/>
                    <a:pt x="12" y="6"/>
                  </a:cubicBezTo>
                  <a:cubicBezTo>
                    <a:pt x="12" y="11"/>
                    <a:pt x="12" y="11"/>
                    <a:pt x="12" y="11"/>
                  </a:cubicBezTo>
                  <a:cubicBezTo>
                    <a:pt x="12" y="26"/>
                    <a:pt x="15" y="35"/>
                    <a:pt x="17" y="42"/>
                  </a:cubicBezTo>
                  <a:cubicBezTo>
                    <a:pt x="19" y="47"/>
                    <a:pt x="20" y="51"/>
                    <a:pt x="20" y="55"/>
                  </a:cubicBezTo>
                  <a:cubicBezTo>
                    <a:pt x="20" y="78"/>
                    <a:pt x="20" y="78"/>
                    <a:pt x="20" y="78"/>
                  </a:cubicBezTo>
                  <a:cubicBezTo>
                    <a:pt x="20" y="81"/>
                    <a:pt x="17" y="84"/>
                    <a:pt x="14"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02502" tIns="101251" rIns="202502" bIns="101251" numCol="1" anchor="t" anchorCtr="0" compatLnSpc="1">
              <a:prstTxWarp prst="textNoShape">
                <a:avLst/>
              </a:prstTxWarp>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marL="0" marR="0" lvl="0" indent="0" algn="l" defTabSz="2700136"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srgbClr val="1D1D1A"/>
                </a:solidFill>
                <a:effectLst/>
                <a:uLnTx/>
                <a:uFillTx/>
                <a:ea typeface="微软雅黑"/>
                <a:cs typeface="+mn-cs"/>
              </a:endParaRPr>
            </a:p>
          </p:txBody>
        </p:sp>
        <p:sp>
          <p:nvSpPr>
            <p:cNvPr id="290" name="Freeform 9">
              <a:extLst>
                <a:ext uri="{FF2B5EF4-FFF2-40B4-BE49-F238E27FC236}">
                  <a16:creationId xmlns:a16="http://schemas.microsoft.com/office/drawing/2014/main" id="{F3842002-A0BE-F4BE-6ACA-67E680070325}"/>
                </a:ext>
              </a:extLst>
            </p:cNvPr>
            <p:cNvSpPr>
              <a:spLocks/>
            </p:cNvSpPr>
            <p:nvPr/>
          </p:nvSpPr>
          <p:spPr bwMode="auto">
            <a:xfrm>
              <a:off x="12718" y="518"/>
              <a:ext cx="396" cy="249"/>
            </a:xfrm>
            <a:custGeom>
              <a:avLst/>
              <a:gdLst>
                <a:gd name="T0" fmla="*/ 6 w 146"/>
                <a:gd name="T1" fmla="*/ 92 h 92"/>
                <a:gd name="T2" fmla="*/ 0 w 146"/>
                <a:gd name="T3" fmla="*/ 86 h 92"/>
                <a:gd name="T4" fmla="*/ 0 w 146"/>
                <a:gd name="T5" fmla="*/ 67 h 92"/>
                <a:gd name="T6" fmla="*/ 68 w 146"/>
                <a:gd name="T7" fmla="*/ 0 h 92"/>
                <a:gd name="T8" fmla="*/ 79 w 146"/>
                <a:gd name="T9" fmla="*/ 0 h 92"/>
                <a:gd name="T10" fmla="*/ 146 w 146"/>
                <a:gd name="T11" fmla="*/ 63 h 92"/>
                <a:gd name="T12" fmla="*/ 140 w 146"/>
                <a:gd name="T13" fmla="*/ 69 h 92"/>
                <a:gd name="T14" fmla="*/ 134 w 146"/>
                <a:gd name="T15" fmla="*/ 63 h 92"/>
                <a:gd name="T16" fmla="*/ 79 w 146"/>
                <a:gd name="T17" fmla="*/ 12 h 92"/>
                <a:gd name="T18" fmla="*/ 68 w 146"/>
                <a:gd name="T19" fmla="*/ 12 h 92"/>
                <a:gd name="T20" fmla="*/ 12 w 146"/>
                <a:gd name="T21" fmla="*/ 67 h 92"/>
                <a:gd name="T22" fmla="*/ 12 w 146"/>
                <a:gd name="T23" fmla="*/ 86 h 92"/>
                <a:gd name="T24" fmla="*/ 6 w 146"/>
                <a:gd name="T25"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92">
                  <a:moveTo>
                    <a:pt x="6" y="92"/>
                  </a:moveTo>
                  <a:cubicBezTo>
                    <a:pt x="3" y="92"/>
                    <a:pt x="0" y="90"/>
                    <a:pt x="0" y="86"/>
                  </a:cubicBezTo>
                  <a:cubicBezTo>
                    <a:pt x="0" y="67"/>
                    <a:pt x="0" y="67"/>
                    <a:pt x="0" y="67"/>
                  </a:cubicBezTo>
                  <a:cubicBezTo>
                    <a:pt x="0" y="30"/>
                    <a:pt x="31" y="0"/>
                    <a:pt x="68" y="0"/>
                  </a:cubicBezTo>
                  <a:cubicBezTo>
                    <a:pt x="79" y="0"/>
                    <a:pt x="79" y="0"/>
                    <a:pt x="79" y="0"/>
                  </a:cubicBezTo>
                  <a:cubicBezTo>
                    <a:pt x="117" y="0"/>
                    <a:pt x="146" y="27"/>
                    <a:pt x="146" y="63"/>
                  </a:cubicBezTo>
                  <a:cubicBezTo>
                    <a:pt x="146" y="67"/>
                    <a:pt x="144" y="69"/>
                    <a:pt x="140" y="69"/>
                  </a:cubicBezTo>
                  <a:cubicBezTo>
                    <a:pt x="137" y="69"/>
                    <a:pt x="134" y="67"/>
                    <a:pt x="134" y="63"/>
                  </a:cubicBezTo>
                  <a:cubicBezTo>
                    <a:pt x="134" y="33"/>
                    <a:pt x="111" y="12"/>
                    <a:pt x="79" y="12"/>
                  </a:cubicBezTo>
                  <a:cubicBezTo>
                    <a:pt x="68" y="12"/>
                    <a:pt x="68" y="12"/>
                    <a:pt x="68" y="12"/>
                  </a:cubicBezTo>
                  <a:cubicBezTo>
                    <a:pt x="37" y="12"/>
                    <a:pt x="12" y="37"/>
                    <a:pt x="12" y="67"/>
                  </a:cubicBezTo>
                  <a:cubicBezTo>
                    <a:pt x="12" y="86"/>
                    <a:pt x="12" y="86"/>
                    <a:pt x="12" y="86"/>
                  </a:cubicBezTo>
                  <a:cubicBezTo>
                    <a:pt x="12" y="90"/>
                    <a:pt x="9" y="92"/>
                    <a:pt x="6"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02502" tIns="101251" rIns="202502" bIns="101251" numCol="1" anchor="t" anchorCtr="0" compatLnSpc="1">
              <a:prstTxWarp prst="textNoShape">
                <a:avLst/>
              </a:prstTxWarp>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marL="0" marR="0" lvl="0" indent="0" algn="l" defTabSz="2700136"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srgbClr val="1D1D1A"/>
                </a:solidFill>
                <a:effectLst/>
                <a:uLnTx/>
                <a:uFillTx/>
                <a:ea typeface="微软雅黑"/>
                <a:cs typeface="+mn-cs"/>
              </a:endParaRPr>
            </a:p>
          </p:txBody>
        </p:sp>
        <p:sp>
          <p:nvSpPr>
            <p:cNvPr id="291" name="Freeform 10">
              <a:extLst>
                <a:ext uri="{FF2B5EF4-FFF2-40B4-BE49-F238E27FC236}">
                  <a16:creationId xmlns:a16="http://schemas.microsoft.com/office/drawing/2014/main" id="{562C01A6-EC22-F9C1-3DD8-84287DC21DA3}"/>
                </a:ext>
              </a:extLst>
            </p:cNvPr>
            <p:cNvSpPr>
              <a:spLocks noEditPoints="1"/>
            </p:cNvSpPr>
            <p:nvPr/>
          </p:nvSpPr>
          <p:spPr bwMode="auto">
            <a:xfrm>
              <a:off x="12829" y="627"/>
              <a:ext cx="372" cy="235"/>
            </a:xfrm>
            <a:custGeom>
              <a:avLst/>
              <a:gdLst>
                <a:gd name="T0" fmla="*/ 135 w 137"/>
                <a:gd name="T1" fmla="*/ 19 h 87"/>
                <a:gd name="T2" fmla="*/ 119 w 137"/>
                <a:gd name="T3" fmla="*/ 5 h 87"/>
                <a:gd name="T4" fmla="*/ 84 w 137"/>
                <a:gd name="T5" fmla="*/ 0 h 87"/>
                <a:gd name="T6" fmla="*/ 34 w 137"/>
                <a:gd name="T7" fmla="*/ 4 h 87"/>
                <a:gd name="T8" fmla="*/ 10 w 137"/>
                <a:gd name="T9" fmla="*/ 16 h 87"/>
                <a:gd name="T10" fmla="*/ 0 w 137"/>
                <a:gd name="T11" fmla="*/ 30 h 87"/>
                <a:gd name="T12" fmla="*/ 0 w 137"/>
                <a:gd name="T13" fmla="*/ 55 h 87"/>
                <a:gd name="T14" fmla="*/ 10 w 137"/>
                <a:gd name="T15" fmla="*/ 69 h 87"/>
                <a:gd name="T16" fmla="*/ 36 w 137"/>
                <a:gd name="T17" fmla="*/ 82 h 87"/>
                <a:gd name="T18" fmla="*/ 84 w 137"/>
                <a:gd name="T19" fmla="*/ 87 h 87"/>
                <a:gd name="T20" fmla="*/ 123 w 137"/>
                <a:gd name="T21" fmla="*/ 80 h 87"/>
                <a:gd name="T22" fmla="*/ 135 w 137"/>
                <a:gd name="T23" fmla="*/ 54 h 87"/>
                <a:gd name="T24" fmla="*/ 135 w 137"/>
                <a:gd name="T25" fmla="*/ 19 h 87"/>
                <a:gd name="T26" fmla="*/ 35 w 137"/>
                <a:gd name="T27" fmla="*/ 70 h 87"/>
                <a:gd name="T28" fmla="*/ 32 w 137"/>
                <a:gd name="T29" fmla="*/ 69 h 87"/>
                <a:gd name="T30" fmla="*/ 32 w 137"/>
                <a:gd name="T31" fmla="*/ 17 h 87"/>
                <a:gd name="T32" fmla="*/ 35 w 137"/>
                <a:gd name="T33" fmla="*/ 16 h 87"/>
                <a:gd name="T34" fmla="*/ 35 w 137"/>
                <a:gd name="T35" fmla="*/ 16 h 87"/>
                <a:gd name="T36" fmla="*/ 37 w 137"/>
                <a:gd name="T37" fmla="*/ 18 h 87"/>
                <a:gd name="T38" fmla="*/ 37 w 137"/>
                <a:gd name="T39" fmla="*/ 68 h 87"/>
                <a:gd name="T40" fmla="*/ 35 w 137"/>
                <a:gd name="T41" fmla="*/ 7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7" h="87">
                  <a:moveTo>
                    <a:pt x="135" y="19"/>
                  </a:moveTo>
                  <a:cubicBezTo>
                    <a:pt x="134" y="11"/>
                    <a:pt x="131" y="8"/>
                    <a:pt x="119" y="5"/>
                  </a:cubicBezTo>
                  <a:cubicBezTo>
                    <a:pt x="119" y="5"/>
                    <a:pt x="104" y="0"/>
                    <a:pt x="84" y="0"/>
                  </a:cubicBezTo>
                  <a:cubicBezTo>
                    <a:pt x="62" y="0"/>
                    <a:pt x="42" y="2"/>
                    <a:pt x="34" y="4"/>
                  </a:cubicBezTo>
                  <a:cubicBezTo>
                    <a:pt x="26" y="5"/>
                    <a:pt x="14" y="13"/>
                    <a:pt x="10" y="16"/>
                  </a:cubicBezTo>
                  <a:cubicBezTo>
                    <a:pt x="6" y="19"/>
                    <a:pt x="0" y="23"/>
                    <a:pt x="0" y="30"/>
                  </a:cubicBezTo>
                  <a:cubicBezTo>
                    <a:pt x="0" y="55"/>
                    <a:pt x="0" y="55"/>
                    <a:pt x="0" y="55"/>
                  </a:cubicBezTo>
                  <a:cubicBezTo>
                    <a:pt x="0" y="62"/>
                    <a:pt x="6" y="66"/>
                    <a:pt x="10" y="69"/>
                  </a:cubicBezTo>
                  <a:cubicBezTo>
                    <a:pt x="15" y="72"/>
                    <a:pt x="28" y="80"/>
                    <a:pt x="36" y="82"/>
                  </a:cubicBezTo>
                  <a:cubicBezTo>
                    <a:pt x="45" y="84"/>
                    <a:pt x="63" y="87"/>
                    <a:pt x="84" y="87"/>
                  </a:cubicBezTo>
                  <a:cubicBezTo>
                    <a:pt x="105" y="87"/>
                    <a:pt x="115" y="84"/>
                    <a:pt x="123" y="80"/>
                  </a:cubicBezTo>
                  <a:cubicBezTo>
                    <a:pt x="131" y="76"/>
                    <a:pt x="133" y="61"/>
                    <a:pt x="135" y="54"/>
                  </a:cubicBezTo>
                  <a:cubicBezTo>
                    <a:pt x="137" y="46"/>
                    <a:pt x="137" y="28"/>
                    <a:pt x="135" y="19"/>
                  </a:cubicBezTo>
                  <a:close/>
                  <a:moveTo>
                    <a:pt x="35" y="70"/>
                  </a:moveTo>
                  <a:cubicBezTo>
                    <a:pt x="34" y="70"/>
                    <a:pt x="33" y="70"/>
                    <a:pt x="32" y="69"/>
                  </a:cubicBezTo>
                  <a:cubicBezTo>
                    <a:pt x="27" y="58"/>
                    <a:pt x="25" y="33"/>
                    <a:pt x="32" y="17"/>
                  </a:cubicBezTo>
                  <a:cubicBezTo>
                    <a:pt x="33" y="16"/>
                    <a:pt x="34" y="16"/>
                    <a:pt x="35" y="16"/>
                  </a:cubicBezTo>
                  <a:cubicBezTo>
                    <a:pt x="35" y="16"/>
                    <a:pt x="35" y="16"/>
                    <a:pt x="35" y="16"/>
                  </a:cubicBezTo>
                  <a:cubicBezTo>
                    <a:pt x="36" y="16"/>
                    <a:pt x="37" y="17"/>
                    <a:pt x="37" y="18"/>
                  </a:cubicBezTo>
                  <a:cubicBezTo>
                    <a:pt x="35" y="34"/>
                    <a:pt x="36" y="56"/>
                    <a:pt x="37" y="68"/>
                  </a:cubicBezTo>
                  <a:cubicBezTo>
                    <a:pt x="37" y="69"/>
                    <a:pt x="36" y="70"/>
                    <a:pt x="35"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02502" tIns="101251" rIns="202502" bIns="101251" numCol="1" anchor="t" anchorCtr="0" compatLnSpc="1">
              <a:prstTxWarp prst="textNoShape">
                <a:avLst/>
              </a:prstTxWarp>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marL="0" marR="0" lvl="0" indent="0" algn="l" defTabSz="2700136"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srgbClr val="1D1D1A"/>
                </a:solidFill>
                <a:effectLst/>
                <a:uLnTx/>
                <a:uFillTx/>
                <a:ea typeface="微软雅黑"/>
                <a:cs typeface="+mn-cs"/>
              </a:endParaRPr>
            </a:p>
          </p:txBody>
        </p:sp>
      </p:grpSp>
      <p:sp>
        <p:nvSpPr>
          <p:cNvPr id="292" name="Freeform 247">
            <a:extLst>
              <a:ext uri="{FF2B5EF4-FFF2-40B4-BE49-F238E27FC236}">
                <a16:creationId xmlns:a16="http://schemas.microsoft.com/office/drawing/2014/main" id="{79F73E27-6862-E788-508B-8484E58B1B0B}"/>
              </a:ext>
            </a:extLst>
          </p:cNvPr>
          <p:cNvSpPr>
            <a:spLocks noChangeAspect="1" noEditPoints="1"/>
          </p:cNvSpPr>
          <p:nvPr/>
        </p:nvSpPr>
        <p:spPr bwMode="auto">
          <a:xfrm>
            <a:off x="4232210" y="5325722"/>
            <a:ext cx="308477" cy="214956"/>
          </a:xfrm>
          <a:custGeom>
            <a:avLst/>
            <a:gdLst>
              <a:gd name="T0" fmla="*/ 48 w 257"/>
              <a:gd name="T1" fmla="*/ 0 h 179"/>
              <a:gd name="T2" fmla="*/ 212 w 257"/>
              <a:gd name="T3" fmla="*/ 0 h 179"/>
              <a:gd name="T4" fmla="*/ 235 w 257"/>
              <a:gd name="T5" fmla="*/ 23 h 179"/>
              <a:gd name="T6" fmla="*/ 235 w 257"/>
              <a:gd name="T7" fmla="*/ 137 h 179"/>
              <a:gd name="T8" fmla="*/ 25 w 257"/>
              <a:gd name="T9" fmla="*/ 137 h 179"/>
              <a:gd name="T10" fmla="*/ 25 w 257"/>
              <a:gd name="T11" fmla="*/ 23 h 179"/>
              <a:gd name="T12" fmla="*/ 48 w 257"/>
              <a:gd name="T13" fmla="*/ 0 h 179"/>
              <a:gd name="T14" fmla="*/ 64 w 257"/>
              <a:gd name="T15" fmla="*/ 84 h 179"/>
              <a:gd name="T16" fmla="*/ 64 w 257"/>
              <a:gd name="T17" fmla="*/ 94 h 179"/>
              <a:gd name="T18" fmla="*/ 137 w 257"/>
              <a:gd name="T19" fmla="*/ 94 h 179"/>
              <a:gd name="T20" fmla="*/ 137 w 257"/>
              <a:gd name="T21" fmla="*/ 84 h 179"/>
              <a:gd name="T22" fmla="*/ 64 w 257"/>
              <a:gd name="T23" fmla="*/ 84 h 179"/>
              <a:gd name="T24" fmla="*/ 64 w 257"/>
              <a:gd name="T25" fmla="*/ 60 h 179"/>
              <a:gd name="T26" fmla="*/ 64 w 257"/>
              <a:gd name="T27" fmla="*/ 70 h 179"/>
              <a:gd name="T28" fmla="*/ 122 w 257"/>
              <a:gd name="T29" fmla="*/ 70 h 179"/>
              <a:gd name="T30" fmla="*/ 122 w 257"/>
              <a:gd name="T31" fmla="*/ 60 h 179"/>
              <a:gd name="T32" fmla="*/ 64 w 257"/>
              <a:gd name="T33" fmla="*/ 60 h 179"/>
              <a:gd name="T34" fmla="*/ 64 w 257"/>
              <a:gd name="T35" fmla="*/ 37 h 179"/>
              <a:gd name="T36" fmla="*/ 64 w 257"/>
              <a:gd name="T37" fmla="*/ 46 h 179"/>
              <a:gd name="T38" fmla="*/ 137 w 257"/>
              <a:gd name="T39" fmla="*/ 46 h 179"/>
              <a:gd name="T40" fmla="*/ 137 w 257"/>
              <a:gd name="T41" fmla="*/ 37 h 179"/>
              <a:gd name="T42" fmla="*/ 64 w 257"/>
              <a:gd name="T43" fmla="*/ 37 h 179"/>
              <a:gd name="T44" fmla="*/ 146 w 257"/>
              <a:gd name="T45" fmla="*/ 67 h 179"/>
              <a:gd name="T46" fmla="*/ 166 w 257"/>
              <a:gd name="T47" fmla="*/ 99 h 179"/>
              <a:gd name="T48" fmla="*/ 172 w 257"/>
              <a:gd name="T49" fmla="*/ 89 h 179"/>
              <a:gd name="T50" fmla="*/ 189 w 257"/>
              <a:gd name="T51" fmla="*/ 100 h 179"/>
              <a:gd name="T52" fmla="*/ 195 w 257"/>
              <a:gd name="T53" fmla="*/ 90 h 179"/>
              <a:gd name="T54" fmla="*/ 178 w 257"/>
              <a:gd name="T55" fmla="*/ 79 h 179"/>
              <a:gd name="T56" fmla="*/ 184 w 257"/>
              <a:gd name="T57" fmla="*/ 70 h 179"/>
              <a:gd name="T58" fmla="*/ 146 w 257"/>
              <a:gd name="T59" fmla="*/ 67 h 179"/>
              <a:gd name="T60" fmla="*/ 0 w 257"/>
              <a:gd name="T61" fmla="*/ 146 h 179"/>
              <a:gd name="T62" fmla="*/ 257 w 257"/>
              <a:gd name="T63" fmla="*/ 146 h 179"/>
              <a:gd name="T64" fmla="*/ 257 w 257"/>
              <a:gd name="T65" fmla="*/ 172 h 179"/>
              <a:gd name="T66" fmla="*/ 249 w 257"/>
              <a:gd name="T67" fmla="*/ 179 h 179"/>
              <a:gd name="T68" fmla="*/ 7 w 257"/>
              <a:gd name="T69" fmla="*/ 179 h 179"/>
              <a:gd name="T70" fmla="*/ 0 w 257"/>
              <a:gd name="T71" fmla="*/ 172 h 179"/>
              <a:gd name="T72" fmla="*/ 0 w 257"/>
              <a:gd name="T73" fmla="*/ 146 h 179"/>
              <a:gd name="T74" fmla="*/ 17 w 257"/>
              <a:gd name="T75" fmla="*/ 155 h 179"/>
              <a:gd name="T76" fmla="*/ 17 w 257"/>
              <a:gd name="T77" fmla="*/ 163 h 179"/>
              <a:gd name="T78" fmla="*/ 39 w 257"/>
              <a:gd name="T79" fmla="*/ 163 h 179"/>
              <a:gd name="T80" fmla="*/ 39 w 257"/>
              <a:gd name="T81" fmla="*/ 155 h 179"/>
              <a:gd name="T82" fmla="*/ 17 w 257"/>
              <a:gd name="T83" fmla="*/ 155 h 179"/>
              <a:gd name="T84" fmla="*/ 220 w 257"/>
              <a:gd name="T85" fmla="*/ 155 h 179"/>
              <a:gd name="T86" fmla="*/ 220 w 257"/>
              <a:gd name="T87" fmla="*/ 163 h 179"/>
              <a:gd name="T88" fmla="*/ 242 w 257"/>
              <a:gd name="T89" fmla="*/ 163 h 179"/>
              <a:gd name="T90" fmla="*/ 242 w 257"/>
              <a:gd name="T91" fmla="*/ 155 h 179"/>
              <a:gd name="T92" fmla="*/ 220 w 257"/>
              <a:gd name="T93" fmla="*/ 155 h 179"/>
              <a:gd name="T94" fmla="*/ 49 w 257"/>
              <a:gd name="T95" fmla="*/ 155 h 179"/>
              <a:gd name="T96" fmla="*/ 49 w 257"/>
              <a:gd name="T97" fmla="*/ 163 h 179"/>
              <a:gd name="T98" fmla="*/ 71 w 257"/>
              <a:gd name="T99" fmla="*/ 163 h 179"/>
              <a:gd name="T100" fmla="*/ 71 w 257"/>
              <a:gd name="T101" fmla="*/ 155 h 179"/>
              <a:gd name="T102" fmla="*/ 49 w 257"/>
              <a:gd name="T103" fmla="*/ 155 h 179"/>
              <a:gd name="T104" fmla="*/ 48 w 257"/>
              <a:gd name="T105" fmla="*/ 21 h 179"/>
              <a:gd name="T106" fmla="*/ 48 w 257"/>
              <a:gd name="T107" fmla="*/ 116 h 179"/>
              <a:gd name="T108" fmla="*/ 213 w 257"/>
              <a:gd name="T109" fmla="*/ 116 h 179"/>
              <a:gd name="T110" fmla="*/ 213 w 257"/>
              <a:gd name="T111" fmla="*/ 21 h 179"/>
              <a:gd name="T112" fmla="*/ 48 w 257"/>
              <a:gd name="T113" fmla="*/ 2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7" h="179">
                <a:moveTo>
                  <a:pt x="48" y="0"/>
                </a:moveTo>
                <a:cubicBezTo>
                  <a:pt x="212" y="0"/>
                  <a:pt x="212" y="0"/>
                  <a:pt x="212" y="0"/>
                </a:cubicBezTo>
                <a:cubicBezTo>
                  <a:pt x="225" y="0"/>
                  <a:pt x="235" y="10"/>
                  <a:pt x="235" y="23"/>
                </a:cubicBezTo>
                <a:cubicBezTo>
                  <a:pt x="235" y="137"/>
                  <a:pt x="235" y="137"/>
                  <a:pt x="235" y="137"/>
                </a:cubicBezTo>
                <a:cubicBezTo>
                  <a:pt x="25" y="137"/>
                  <a:pt x="25" y="137"/>
                  <a:pt x="25" y="137"/>
                </a:cubicBezTo>
                <a:cubicBezTo>
                  <a:pt x="25" y="23"/>
                  <a:pt x="25" y="23"/>
                  <a:pt x="25" y="23"/>
                </a:cubicBezTo>
                <a:cubicBezTo>
                  <a:pt x="25" y="10"/>
                  <a:pt x="35" y="0"/>
                  <a:pt x="48" y="0"/>
                </a:cubicBezTo>
                <a:close/>
                <a:moveTo>
                  <a:pt x="64" y="84"/>
                </a:moveTo>
                <a:cubicBezTo>
                  <a:pt x="64" y="94"/>
                  <a:pt x="64" y="94"/>
                  <a:pt x="64" y="94"/>
                </a:cubicBezTo>
                <a:cubicBezTo>
                  <a:pt x="137" y="94"/>
                  <a:pt x="137" y="94"/>
                  <a:pt x="137" y="94"/>
                </a:cubicBezTo>
                <a:cubicBezTo>
                  <a:pt x="137" y="84"/>
                  <a:pt x="137" y="84"/>
                  <a:pt x="137" y="84"/>
                </a:cubicBezTo>
                <a:cubicBezTo>
                  <a:pt x="64" y="84"/>
                  <a:pt x="64" y="84"/>
                  <a:pt x="64" y="84"/>
                </a:cubicBezTo>
                <a:close/>
                <a:moveTo>
                  <a:pt x="64" y="60"/>
                </a:moveTo>
                <a:cubicBezTo>
                  <a:pt x="64" y="70"/>
                  <a:pt x="64" y="70"/>
                  <a:pt x="64" y="70"/>
                </a:cubicBezTo>
                <a:cubicBezTo>
                  <a:pt x="122" y="70"/>
                  <a:pt x="122" y="70"/>
                  <a:pt x="122" y="70"/>
                </a:cubicBezTo>
                <a:cubicBezTo>
                  <a:pt x="122" y="60"/>
                  <a:pt x="122" y="60"/>
                  <a:pt x="122" y="60"/>
                </a:cubicBezTo>
                <a:cubicBezTo>
                  <a:pt x="64" y="60"/>
                  <a:pt x="64" y="60"/>
                  <a:pt x="64" y="60"/>
                </a:cubicBezTo>
                <a:close/>
                <a:moveTo>
                  <a:pt x="64" y="37"/>
                </a:moveTo>
                <a:cubicBezTo>
                  <a:pt x="64" y="46"/>
                  <a:pt x="64" y="46"/>
                  <a:pt x="64" y="46"/>
                </a:cubicBezTo>
                <a:cubicBezTo>
                  <a:pt x="137" y="46"/>
                  <a:pt x="137" y="46"/>
                  <a:pt x="137" y="46"/>
                </a:cubicBezTo>
                <a:cubicBezTo>
                  <a:pt x="137" y="37"/>
                  <a:pt x="137" y="37"/>
                  <a:pt x="137" y="37"/>
                </a:cubicBezTo>
                <a:cubicBezTo>
                  <a:pt x="64" y="37"/>
                  <a:pt x="64" y="37"/>
                  <a:pt x="64" y="37"/>
                </a:cubicBezTo>
                <a:close/>
                <a:moveTo>
                  <a:pt x="146" y="67"/>
                </a:moveTo>
                <a:cubicBezTo>
                  <a:pt x="166" y="99"/>
                  <a:pt x="166" y="99"/>
                  <a:pt x="166" y="99"/>
                </a:cubicBezTo>
                <a:cubicBezTo>
                  <a:pt x="172" y="89"/>
                  <a:pt x="172" y="89"/>
                  <a:pt x="172" y="89"/>
                </a:cubicBezTo>
                <a:cubicBezTo>
                  <a:pt x="189" y="100"/>
                  <a:pt x="189" y="100"/>
                  <a:pt x="189" y="100"/>
                </a:cubicBezTo>
                <a:cubicBezTo>
                  <a:pt x="195" y="90"/>
                  <a:pt x="195" y="90"/>
                  <a:pt x="195" y="90"/>
                </a:cubicBezTo>
                <a:cubicBezTo>
                  <a:pt x="178" y="79"/>
                  <a:pt x="178" y="79"/>
                  <a:pt x="178" y="79"/>
                </a:cubicBezTo>
                <a:cubicBezTo>
                  <a:pt x="184" y="70"/>
                  <a:pt x="184" y="70"/>
                  <a:pt x="184" y="70"/>
                </a:cubicBezTo>
                <a:cubicBezTo>
                  <a:pt x="146" y="67"/>
                  <a:pt x="146" y="67"/>
                  <a:pt x="146" y="67"/>
                </a:cubicBezTo>
                <a:close/>
                <a:moveTo>
                  <a:pt x="0" y="146"/>
                </a:moveTo>
                <a:cubicBezTo>
                  <a:pt x="257" y="146"/>
                  <a:pt x="257" y="146"/>
                  <a:pt x="257" y="146"/>
                </a:cubicBezTo>
                <a:cubicBezTo>
                  <a:pt x="257" y="172"/>
                  <a:pt x="257" y="172"/>
                  <a:pt x="257" y="172"/>
                </a:cubicBezTo>
                <a:cubicBezTo>
                  <a:pt x="249" y="179"/>
                  <a:pt x="249" y="179"/>
                  <a:pt x="249" y="179"/>
                </a:cubicBezTo>
                <a:cubicBezTo>
                  <a:pt x="7" y="179"/>
                  <a:pt x="7" y="179"/>
                  <a:pt x="7" y="179"/>
                </a:cubicBezTo>
                <a:cubicBezTo>
                  <a:pt x="0" y="172"/>
                  <a:pt x="0" y="172"/>
                  <a:pt x="0" y="172"/>
                </a:cubicBezTo>
                <a:cubicBezTo>
                  <a:pt x="0" y="146"/>
                  <a:pt x="0" y="146"/>
                  <a:pt x="0" y="146"/>
                </a:cubicBezTo>
                <a:close/>
                <a:moveTo>
                  <a:pt x="17" y="155"/>
                </a:moveTo>
                <a:cubicBezTo>
                  <a:pt x="17" y="163"/>
                  <a:pt x="17" y="163"/>
                  <a:pt x="17" y="163"/>
                </a:cubicBezTo>
                <a:cubicBezTo>
                  <a:pt x="39" y="163"/>
                  <a:pt x="39" y="163"/>
                  <a:pt x="39" y="163"/>
                </a:cubicBezTo>
                <a:cubicBezTo>
                  <a:pt x="39" y="155"/>
                  <a:pt x="39" y="155"/>
                  <a:pt x="39" y="155"/>
                </a:cubicBezTo>
                <a:cubicBezTo>
                  <a:pt x="17" y="155"/>
                  <a:pt x="17" y="155"/>
                  <a:pt x="17" y="155"/>
                </a:cubicBezTo>
                <a:close/>
                <a:moveTo>
                  <a:pt x="220" y="155"/>
                </a:moveTo>
                <a:cubicBezTo>
                  <a:pt x="220" y="163"/>
                  <a:pt x="220" y="163"/>
                  <a:pt x="220" y="163"/>
                </a:cubicBezTo>
                <a:cubicBezTo>
                  <a:pt x="242" y="163"/>
                  <a:pt x="242" y="163"/>
                  <a:pt x="242" y="163"/>
                </a:cubicBezTo>
                <a:cubicBezTo>
                  <a:pt x="242" y="155"/>
                  <a:pt x="242" y="155"/>
                  <a:pt x="242" y="155"/>
                </a:cubicBezTo>
                <a:cubicBezTo>
                  <a:pt x="220" y="155"/>
                  <a:pt x="220" y="155"/>
                  <a:pt x="220" y="155"/>
                </a:cubicBezTo>
                <a:close/>
                <a:moveTo>
                  <a:pt x="49" y="155"/>
                </a:moveTo>
                <a:cubicBezTo>
                  <a:pt x="49" y="163"/>
                  <a:pt x="49" y="163"/>
                  <a:pt x="49" y="163"/>
                </a:cubicBezTo>
                <a:cubicBezTo>
                  <a:pt x="71" y="163"/>
                  <a:pt x="71" y="163"/>
                  <a:pt x="71" y="163"/>
                </a:cubicBezTo>
                <a:cubicBezTo>
                  <a:pt x="71" y="155"/>
                  <a:pt x="71" y="155"/>
                  <a:pt x="71" y="155"/>
                </a:cubicBezTo>
                <a:cubicBezTo>
                  <a:pt x="49" y="155"/>
                  <a:pt x="49" y="155"/>
                  <a:pt x="49" y="155"/>
                </a:cubicBezTo>
                <a:close/>
                <a:moveTo>
                  <a:pt x="48" y="21"/>
                </a:moveTo>
                <a:cubicBezTo>
                  <a:pt x="48" y="116"/>
                  <a:pt x="48" y="116"/>
                  <a:pt x="48" y="116"/>
                </a:cubicBezTo>
                <a:cubicBezTo>
                  <a:pt x="213" y="116"/>
                  <a:pt x="213" y="116"/>
                  <a:pt x="213" y="116"/>
                </a:cubicBezTo>
                <a:cubicBezTo>
                  <a:pt x="213" y="21"/>
                  <a:pt x="213" y="21"/>
                  <a:pt x="213" y="21"/>
                </a:cubicBezTo>
                <a:lnTo>
                  <a:pt x="48" y="21"/>
                </a:lnTo>
                <a:close/>
              </a:path>
            </a:pathLst>
          </a:custGeom>
          <a:solidFill>
            <a:srgbClr val="C00000">
              <a:alpha val="50000"/>
            </a:srgbClr>
          </a:solidFill>
          <a:ln>
            <a:noFill/>
          </a:ln>
          <a:effectLst/>
        </p:spPr>
        <p:txBody>
          <a:bodyPr lIns="51619" tIns="25809" rIns="51619" bIns="25809" rtlCol="0" anchor="ctr" anchorCtr="1"/>
          <a:lstStyle/>
          <a:p>
            <a:pPr marL="0" marR="0" lvl="0" indent="0" algn="ctr" defTabSz="914112"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a:ln>
                <a:noFill/>
              </a:ln>
              <a:solidFill>
                <a:srgbClr val="D83021"/>
              </a:solidFill>
              <a:effectLst/>
              <a:uLnTx/>
              <a:uFillTx/>
              <a:ea typeface="微软雅黑"/>
              <a:cs typeface="Arial" pitchFamily="34" charset="0"/>
            </a:endParaRPr>
          </a:p>
        </p:txBody>
      </p:sp>
      <p:pic>
        <p:nvPicPr>
          <p:cNvPr id="293" name="图片 28">
            <a:extLst>
              <a:ext uri="{FF2B5EF4-FFF2-40B4-BE49-F238E27FC236}">
                <a16:creationId xmlns:a16="http://schemas.microsoft.com/office/drawing/2014/main" id="{7B489A27-E036-C399-D0DD-42FA66BE2E9E}"/>
              </a:ext>
            </a:extLst>
          </p:cNvPr>
          <p:cNvPicPr>
            <a:picLocks noChangeAspect="1"/>
          </p:cNvPicPr>
          <p:nvPr/>
        </p:nvPicPr>
        <p:blipFill>
          <a:blip r:embed="rId15"/>
          <a:stretch>
            <a:fillRect/>
          </a:stretch>
        </p:blipFill>
        <p:spPr>
          <a:xfrm>
            <a:off x="4919232" y="5279331"/>
            <a:ext cx="328719" cy="302065"/>
          </a:xfrm>
          <a:prstGeom prst="rect">
            <a:avLst/>
          </a:prstGeom>
          <a:effectLst>
            <a:glow rad="495300">
              <a:srgbClr val="1F497D">
                <a:alpha val="40000"/>
              </a:srgbClr>
            </a:glow>
          </a:effectLst>
        </p:spPr>
      </p:pic>
      <p:pic>
        <p:nvPicPr>
          <p:cNvPr id="294" name="图片 29">
            <a:extLst>
              <a:ext uri="{FF2B5EF4-FFF2-40B4-BE49-F238E27FC236}">
                <a16:creationId xmlns:a16="http://schemas.microsoft.com/office/drawing/2014/main" id="{A707D1F7-858B-E269-1C55-60AE74353AD4}"/>
              </a:ext>
            </a:extLst>
          </p:cNvPr>
          <p:cNvPicPr>
            <a:picLocks noChangeAspect="1"/>
          </p:cNvPicPr>
          <p:nvPr/>
        </p:nvPicPr>
        <p:blipFill>
          <a:blip r:embed="rId15"/>
          <a:stretch>
            <a:fillRect/>
          </a:stretch>
        </p:blipFill>
        <p:spPr>
          <a:xfrm>
            <a:off x="7174772" y="5277646"/>
            <a:ext cx="328719" cy="302065"/>
          </a:xfrm>
          <a:prstGeom prst="rect">
            <a:avLst/>
          </a:prstGeom>
          <a:effectLst>
            <a:glow rad="495300">
              <a:srgbClr val="1F497D">
                <a:alpha val="40000"/>
              </a:srgbClr>
            </a:glow>
          </a:effectLst>
        </p:spPr>
      </p:pic>
      <p:pic>
        <p:nvPicPr>
          <p:cNvPr id="295" name="图片 30">
            <a:extLst>
              <a:ext uri="{FF2B5EF4-FFF2-40B4-BE49-F238E27FC236}">
                <a16:creationId xmlns:a16="http://schemas.microsoft.com/office/drawing/2014/main" id="{5A5813DA-5886-CB16-B106-38F2A70AA25C}"/>
              </a:ext>
            </a:extLst>
          </p:cNvPr>
          <p:cNvPicPr>
            <a:picLocks noChangeAspect="1"/>
          </p:cNvPicPr>
          <p:nvPr/>
        </p:nvPicPr>
        <p:blipFill>
          <a:blip r:embed="rId15"/>
          <a:stretch>
            <a:fillRect/>
          </a:stretch>
        </p:blipFill>
        <p:spPr>
          <a:xfrm>
            <a:off x="8908098" y="5316479"/>
            <a:ext cx="328719" cy="302065"/>
          </a:xfrm>
          <a:prstGeom prst="rect">
            <a:avLst/>
          </a:prstGeom>
          <a:effectLst>
            <a:glow rad="495300">
              <a:srgbClr val="1F497D">
                <a:alpha val="40000"/>
              </a:srgbClr>
            </a:glow>
          </a:effectLst>
        </p:spPr>
      </p:pic>
      <p:sp>
        <p:nvSpPr>
          <p:cNvPr id="296" name="矩形 31">
            <a:extLst>
              <a:ext uri="{FF2B5EF4-FFF2-40B4-BE49-F238E27FC236}">
                <a16:creationId xmlns:a16="http://schemas.microsoft.com/office/drawing/2014/main" id="{ADEDBC12-96F8-792D-F124-8EE9AE0A6E3C}"/>
              </a:ext>
            </a:extLst>
          </p:cNvPr>
          <p:cNvSpPr/>
          <p:nvPr/>
        </p:nvSpPr>
        <p:spPr>
          <a:xfrm>
            <a:off x="9331547" y="6140640"/>
            <a:ext cx="476413" cy="261610"/>
          </a:xfrm>
          <a:prstGeom prst="rect">
            <a:avLst/>
          </a:prstGeom>
        </p:spPr>
        <p:txBody>
          <a:bodyPr wrap="none">
            <a:spAutoFit/>
          </a:bodyPr>
          <a:lstStyle/>
          <a:p>
            <a:pPr marL="0" marR="0" lvl="0" indent="0" algn="ctr" defTabSz="914112"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C00000"/>
                </a:solidFill>
                <a:effectLst/>
                <a:uLnTx/>
                <a:uFillTx/>
                <a:ea typeface="微软雅黑"/>
                <a:cs typeface="Arial" panose="020B0604020202020204" pitchFamily="34" charset="0"/>
              </a:rPr>
              <a:t>AEC</a:t>
            </a:r>
          </a:p>
        </p:txBody>
      </p:sp>
      <p:cxnSp>
        <p:nvCxnSpPr>
          <p:cNvPr id="297" name="PA-直接连接符 173">
            <a:extLst>
              <a:ext uri="{FF2B5EF4-FFF2-40B4-BE49-F238E27FC236}">
                <a16:creationId xmlns:a16="http://schemas.microsoft.com/office/drawing/2014/main" id="{741BD7D5-F44F-34ED-C35A-2ED44FFFA444}"/>
              </a:ext>
            </a:extLst>
          </p:cNvPr>
          <p:cNvCxnSpPr>
            <a:cxnSpLocks/>
          </p:cNvCxnSpPr>
          <p:nvPr>
            <p:custDataLst>
              <p:tags r:id="rId6"/>
            </p:custDataLst>
          </p:nvPr>
        </p:nvCxnSpPr>
        <p:spPr>
          <a:xfrm flipH="1" flipV="1">
            <a:off x="9699241" y="5924784"/>
            <a:ext cx="899649" cy="0"/>
          </a:xfrm>
          <a:prstGeom prst="line">
            <a:avLst/>
          </a:prstGeom>
          <a:noFill/>
          <a:ln w="19050" cap="flat" cmpd="sng" algn="ctr">
            <a:solidFill>
              <a:srgbClr val="FFC000">
                <a:alpha val="44000"/>
              </a:srgbClr>
            </a:solidFill>
            <a:prstDash val="solid"/>
            <a:miter lim="800000"/>
          </a:ln>
          <a:effectLst>
            <a:outerShdw blurRad="50800" dist="38100" dir="5400000" algn="t" rotWithShape="0">
              <a:prstClr val="black">
                <a:alpha val="40000"/>
              </a:prstClr>
            </a:outerShdw>
          </a:effectLst>
        </p:spPr>
      </p:cxnSp>
      <p:pic>
        <p:nvPicPr>
          <p:cNvPr id="298" name="图片 33">
            <a:extLst>
              <a:ext uri="{FF2B5EF4-FFF2-40B4-BE49-F238E27FC236}">
                <a16:creationId xmlns:a16="http://schemas.microsoft.com/office/drawing/2014/main" id="{B4C3A77C-A98C-362F-223C-01576BD8D243}"/>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33190" t="17673" r="34934" b="11127"/>
          <a:stretch>
            <a:fillRect/>
          </a:stretch>
        </p:blipFill>
        <p:spPr>
          <a:xfrm>
            <a:off x="4784505" y="5514044"/>
            <a:ext cx="417443" cy="523203"/>
          </a:xfrm>
          <a:prstGeom prst="rect">
            <a:avLst/>
          </a:prstGeom>
        </p:spPr>
      </p:pic>
      <p:sp>
        <p:nvSpPr>
          <p:cNvPr id="299" name="矩形 79">
            <a:extLst>
              <a:ext uri="{FF2B5EF4-FFF2-40B4-BE49-F238E27FC236}">
                <a16:creationId xmlns:a16="http://schemas.microsoft.com/office/drawing/2014/main" id="{D842F8A9-50A1-EBEC-64D6-D9A62B6D8E3D}"/>
              </a:ext>
            </a:extLst>
          </p:cNvPr>
          <p:cNvSpPr/>
          <p:nvPr/>
        </p:nvSpPr>
        <p:spPr>
          <a:xfrm>
            <a:off x="1073897" y="4013076"/>
            <a:ext cx="1333224" cy="276952"/>
          </a:xfrm>
          <a:prstGeom prst="rect">
            <a:avLst/>
          </a:prstGeom>
        </p:spPr>
        <p:txBody>
          <a:bodyPr wrap="square" lIns="91393" tIns="45697" rIns="91393" bIns="45697">
            <a:spAutoFit/>
          </a:bodyPr>
          <a:lstStyle/>
          <a:p>
            <a:pPr marL="0" marR="0" lvl="0" indent="0" algn="ctr" defTabSz="914112"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DA9E32"/>
                </a:solidFill>
                <a:effectLst/>
                <a:uLnTx/>
                <a:uFillTx/>
                <a:ea typeface="微软雅黑"/>
                <a:cs typeface="Aharoni" panose="02010803020104030203" pitchFamily="2" charset="-79"/>
              </a:rPr>
              <a:t>Digital Twin</a:t>
            </a:r>
          </a:p>
        </p:txBody>
      </p:sp>
      <p:pic>
        <p:nvPicPr>
          <p:cNvPr id="300" name="图片 35">
            <a:extLst>
              <a:ext uri="{FF2B5EF4-FFF2-40B4-BE49-F238E27FC236}">
                <a16:creationId xmlns:a16="http://schemas.microsoft.com/office/drawing/2014/main" id="{B9F50337-CD2B-518F-37CF-3106770F9B0F}"/>
              </a:ext>
            </a:extLst>
          </p:cNvPr>
          <p:cNvPicPr>
            <a:picLocks noChangeAspect="1"/>
          </p:cNvPicPr>
          <p:nvPr/>
        </p:nvPicPr>
        <p:blipFill rotWithShape="1">
          <a:blip r:embed="rId17"/>
          <a:srcRect r="2107" b="24499"/>
          <a:stretch/>
        </p:blipFill>
        <p:spPr>
          <a:xfrm>
            <a:off x="9210124" y="5464611"/>
            <a:ext cx="661360" cy="640110"/>
          </a:xfrm>
          <a:prstGeom prst="rect">
            <a:avLst/>
          </a:prstGeom>
        </p:spPr>
      </p:pic>
      <p:pic>
        <p:nvPicPr>
          <p:cNvPr id="301" name="图片 36">
            <a:extLst>
              <a:ext uri="{FF2B5EF4-FFF2-40B4-BE49-F238E27FC236}">
                <a16:creationId xmlns:a16="http://schemas.microsoft.com/office/drawing/2014/main" id="{6CCB9FD8-F86C-BB19-67CA-718185CAA947}"/>
              </a:ext>
            </a:extLst>
          </p:cNvPr>
          <p:cNvPicPr>
            <a:picLocks noChangeAspect="1"/>
          </p:cNvPicPr>
          <p:nvPr/>
        </p:nvPicPr>
        <p:blipFill>
          <a:blip r:embed="rId18" cstate="print">
            <a:duotone>
              <a:prstClr val="black"/>
              <a:srgbClr val="1F497D">
                <a:tint val="45000"/>
                <a:satMod val="400000"/>
              </a:srgbClr>
            </a:duotone>
            <a:extLst>
              <a:ext uri="{28A0092B-C50C-407E-A947-70E740481C1C}">
                <a14:useLocalDpi xmlns:a14="http://schemas.microsoft.com/office/drawing/2010/main"/>
              </a:ext>
            </a:extLst>
          </a:blip>
          <a:stretch>
            <a:fillRect/>
          </a:stretch>
        </p:blipFill>
        <p:spPr>
          <a:xfrm>
            <a:off x="846161" y="5532644"/>
            <a:ext cx="1869986" cy="564138"/>
          </a:xfrm>
          <a:prstGeom prst="rect">
            <a:avLst/>
          </a:prstGeom>
        </p:spPr>
      </p:pic>
      <p:grpSp>
        <p:nvGrpSpPr>
          <p:cNvPr id="302" name="组合 37">
            <a:extLst>
              <a:ext uri="{FF2B5EF4-FFF2-40B4-BE49-F238E27FC236}">
                <a16:creationId xmlns:a16="http://schemas.microsoft.com/office/drawing/2014/main" id="{A3889624-580F-5AF2-C6DA-48CC34F76569}"/>
              </a:ext>
            </a:extLst>
          </p:cNvPr>
          <p:cNvGrpSpPr/>
          <p:nvPr/>
        </p:nvGrpSpPr>
        <p:grpSpPr>
          <a:xfrm>
            <a:off x="925591" y="4420372"/>
            <a:ext cx="1822949" cy="809004"/>
            <a:chOff x="828438" y="4363158"/>
            <a:chExt cx="1823661" cy="704580"/>
          </a:xfrm>
          <a:solidFill>
            <a:srgbClr val="00B0F0"/>
          </a:solidFill>
        </p:grpSpPr>
        <p:sp>
          <p:nvSpPr>
            <p:cNvPr id="303" name="矩形 38">
              <a:extLst>
                <a:ext uri="{FF2B5EF4-FFF2-40B4-BE49-F238E27FC236}">
                  <a16:creationId xmlns:a16="http://schemas.microsoft.com/office/drawing/2014/main" id="{76B7E967-7243-CC5D-E3BD-58EE5F215899}"/>
                </a:ext>
              </a:extLst>
            </p:cNvPr>
            <p:cNvSpPr/>
            <p:nvPr/>
          </p:nvSpPr>
          <p:spPr>
            <a:xfrm>
              <a:off x="828438" y="4567996"/>
              <a:ext cx="23461" cy="409420"/>
            </a:xfrm>
            <a:prstGeom prst="rect">
              <a:avLst/>
            </a:prstGeom>
            <a:grpFill/>
            <a:ln w="12700" cap="flat" cmpd="sng" algn="ctr">
              <a:noFill/>
              <a:prstDash val="solid"/>
              <a:miter lim="800000"/>
            </a:ln>
            <a:effectLst/>
          </p:spPr>
          <p:txBody>
            <a:bodyPr rtlCol="0" anchor="ctr"/>
            <a:lstStyle/>
            <a:p>
              <a:pPr marL="0" marR="0" lvl="0" indent="0" algn="ctr"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ea typeface="微软雅黑"/>
                <a:cs typeface="+mn-cs"/>
              </a:endParaRPr>
            </a:p>
          </p:txBody>
        </p:sp>
        <p:sp>
          <p:nvSpPr>
            <p:cNvPr id="304" name="矩形 39">
              <a:extLst>
                <a:ext uri="{FF2B5EF4-FFF2-40B4-BE49-F238E27FC236}">
                  <a16:creationId xmlns:a16="http://schemas.microsoft.com/office/drawing/2014/main" id="{9D1B5637-4A7B-82A4-A771-268A3CC1E375}"/>
                </a:ext>
              </a:extLst>
            </p:cNvPr>
            <p:cNvSpPr/>
            <p:nvPr/>
          </p:nvSpPr>
          <p:spPr>
            <a:xfrm>
              <a:off x="1591477" y="4435166"/>
              <a:ext cx="23461" cy="254218"/>
            </a:xfrm>
            <a:prstGeom prst="rect">
              <a:avLst/>
            </a:prstGeom>
            <a:grpFill/>
            <a:ln w="12700" cap="flat" cmpd="sng" algn="ctr">
              <a:noFill/>
              <a:prstDash val="solid"/>
              <a:miter lim="800000"/>
            </a:ln>
            <a:effectLst/>
          </p:spPr>
          <p:txBody>
            <a:bodyPr rtlCol="0" anchor="ctr"/>
            <a:lstStyle/>
            <a:p>
              <a:pPr marL="0" marR="0" lvl="0" indent="0" algn="ctr"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ea typeface="微软雅黑"/>
                <a:cs typeface="+mn-cs"/>
              </a:endParaRPr>
            </a:p>
          </p:txBody>
        </p:sp>
        <p:sp>
          <p:nvSpPr>
            <p:cNvPr id="305" name="矩形 40">
              <a:extLst>
                <a:ext uri="{FF2B5EF4-FFF2-40B4-BE49-F238E27FC236}">
                  <a16:creationId xmlns:a16="http://schemas.microsoft.com/office/drawing/2014/main" id="{63E86B23-3BC5-FF9E-F3F2-29A3FE23F2BF}"/>
                </a:ext>
              </a:extLst>
            </p:cNvPr>
            <p:cNvSpPr/>
            <p:nvPr/>
          </p:nvSpPr>
          <p:spPr>
            <a:xfrm>
              <a:off x="2628638" y="4459929"/>
              <a:ext cx="23461" cy="450362"/>
            </a:xfrm>
            <a:prstGeom prst="rect">
              <a:avLst/>
            </a:prstGeom>
            <a:grpFill/>
            <a:ln w="12700" cap="flat" cmpd="sng" algn="ctr">
              <a:noFill/>
              <a:prstDash val="solid"/>
              <a:miter lim="800000"/>
            </a:ln>
            <a:effectLst/>
          </p:spPr>
          <p:txBody>
            <a:bodyPr rtlCol="0" anchor="ctr"/>
            <a:lstStyle/>
            <a:p>
              <a:pPr marL="0" marR="0" lvl="0" indent="0" algn="ctr"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ea typeface="微软雅黑"/>
                <a:cs typeface="+mn-cs"/>
              </a:endParaRPr>
            </a:p>
          </p:txBody>
        </p:sp>
        <p:sp>
          <p:nvSpPr>
            <p:cNvPr id="306" name="矩形 41">
              <a:extLst>
                <a:ext uri="{FF2B5EF4-FFF2-40B4-BE49-F238E27FC236}">
                  <a16:creationId xmlns:a16="http://schemas.microsoft.com/office/drawing/2014/main" id="{AE75CC59-BF2C-0AC6-AA1F-185C24AF9DB6}"/>
                </a:ext>
              </a:extLst>
            </p:cNvPr>
            <p:cNvSpPr/>
            <p:nvPr/>
          </p:nvSpPr>
          <p:spPr>
            <a:xfrm>
              <a:off x="1122039" y="4363158"/>
              <a:ext cx="23461" cy="254218"/>
            </a:xfrm>
            <a:prstGeom prst="rect">
              <a:avLst/>
            </a:prstGeom>
            <a:grpFill/>
            <a:ln w="12700" cap="flat" cmpd="sng" algn="ctr">
              <a:noFill/>
              <a:prstDash val="solid"/>
              <a:miter lim="800000"/>
            </a:ln>
            <a:effectLst/>
          </p:spPr>
          <p:txBody>
            <a:bodyPr rtlCol="0" anchor="ctr"/>
            <a:lstStyle/>
            <a:p>
              <a:pPr marL="0" marR="0" lvl="0" indent="0" algn="ctr"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ea typeface="微软雅黑"/>
                <a:cs typeface="+mn-cs"/>
              </a:endParaRPr>
            </a:p>
          </p:txBody>
        </p:sp>
        <p:sp>
          <p:nvSpPr>
            <p:cNvPr id="307" name="矩形 42">
              <a:extLst>
                <a:ext uri="{FF2B5EF4-FFF2-40B4-BE49-F238E27FC236}">
                  <a16:creationId xmlns:a16="http://schemas.microsoft.com/office/drawing/2014/main" id="{45286B4A-F440-7094-D3AB-EE909BC4724C}"/>
                </a:ext>
              </a:extLst>
            </p:cNvPr>
            <p:cNvSpPr/>
            <p:nvPr/>
          </p:nvSpPr>
          <p:spPr>
            <a:xfrm>
              <a:off x="1964032" y="4457227"/>
              <a:ext cx="23461" cy="210097"/>
            </a:xfrm>
            <a:prstGeom prst="rect">
              <a:avLst/>
            </a:prstGeom>
            <a:grpFill/>
            <a:ln w="12700" cap="flat" cmpd="sng" algn="ctr">
              <a:noFill/>
              <a:prstDash val="solid"/>
              <a:miter lim="800000"/>
            </a:ln>
            <a:effectLst/>
          </p:spPr>
          <p:txBody>
            <a:bodyPr rtlCol="0" anchor="ctr"/>
            <a:lstStyle/>
            <a:p>
              <a:pPr marL="0" marR="0" lvl="0" indent="0" algn="ctr"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ea typeface="微软雅黑"/>
                <a:cs typeface="+mn-cs"/>
              </a:endParaRPr>
            </a:p>
          </p:txBody>
        </p:sp>
        <p:sp>
          <p:nvSpPr>
            <p:cNvPr id="308" name="矩形 43">
              <a:extLst>
                <a:ext uri="{FF2B5EF4-FFF2-40B4-BE49-F238E27FC236}">
                  <a16:creationId xmlns:a16="http://schemas.microsoft.com/office/drawing/2014/main" id="{5828A0BD-7E1A-ABE3-CF4F-B3C89622C6CD}"/>
                </a:ext>
              </a:extLst>
            </p:cNvPr>
            <p:cNvSpPr/>
            <p:nvPr/>
          </p:nvSpPr>
          <p:spPr>
            <a:xfrm>
              <a:off x="1846605" y="4617376"/>
              <a:ext cx="23461" cy="450362"/>
            </a:xfrm>
            <a:prstGeom prst="rect">
              <a:avLst/>
            </a:prstGeom>
            <a:grpFill/>
            <a:ln w="12700" cap="flat" cmpd="sng" algn="ctr">
              <a:noFill/>
              <a:prstDash val="solid"/>
              <a:miter lim="800000"/>
            </a:ln>
            <a:effectLst/>
          </p:spPr>
          <p:txBody>
            <a:bodyPr rtlCol="0" anchor="ctr"/>
            <a:lstStyle/>
            <a:p>
              <a:pPr marL="0" marR="0" lvl="0" indent="0" algn="ctr"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ea typeface="微软雅黑"/>
                <a:cs typeface="+mn-cs"/>
              </a:endParaRPr>
            </a:p>
          </p:txBody>
        </p:sp>
      </p:grpSp>
      <p:grpSp>
        <p:nvGrpSpPr>
          <p:cNvPr id="309" name="组合 44">
            <a:extLst>
              <a:ext uri="{FF2B5EF4-FFF2-40B4-BE49-F238E27FC236}">
                <a16:creationId xmlns:a16="http://schemas.microsoft.com/office/drawing/2014/main" id="{4424460B-2582-3B68-CE40-A1889B07EF57}"/>
              </a:ext>
            </a:extLst>
          </p:cNvPr>
          <p:cNvGrpSpPr/>
          <p:nvPr/>
        </p:nvGrpSpPr>
        <p:grpSpPr>
          <a:xfrm>
            <a:off x="824613" y="2581336"/>
            <a:ext cx="1919683" cy="581282"/>
            <a:chOff x="7000671" y="4205458"/>
            <a:chExt cx="3512357" cy="766468"/>
          </a:xfrm>
        </p:grpSpPr>
        <p:grpSp>
          <p:nvGrpSpPr>
            <p:cNvPr id="310" name="组合 45">
              <a:extLst>
                <a:ext uri="{FF2B5EF4-FFF2-40B4-BE49-F238E27FC236}">
                  <a16:creationId xmlns:a16="http://schemas.microsoft.com/office/drawing/2014/main" id="{80E01309-1421-7026-4DE6-B2DD3372F8E5}"/>
                </a:ext>
              </a:extLst>
            </p:cNvPr>
            <p:cNvGrpSpPr/>
            <p:nvPr/>
          </p:nvGrpSpPr>
          <p:grpSpPr>
            <a:xfrm>
              <a:off x="7000671" y="4205458"/>
              <a:ext cx="3512357" cy="766468"/>
              <a:chOff x="4634483" y="1488989"/>
              <a:chExt cx="3347982" cy="2551670"/>
            </a:xfrm>
          </p:grpSpPr>
          <p:cxnSp>
            <p:nvCxnSpPr>
              <p:cNvPr id="402" name="直接连接符 137">
                <a:extLst>
                  <a:ext uri="{FF2B5EF4-FFF2-40B4-BE49-F238E27FC236}">
                    <a16:creationId xmlns:a16="http://schemas.microsoft.com/office/drawing/2014/main" id="{869A2DDE-B584-6EF4-E2D4-A7ADD27AE37A}"/>
                  </a:ext>
                </a:extLst>
              </p:cNvPr>
              <p:cNvCxnSpPr/>
              <p:nvPr/>
            </p:nvCxnSpPr>
            <p:spPr>
              <a:xfrm flipH="1" flipV="1">
                <a:off x="4634483" y="3032373"/>
                <a:ext cx="504056" cy="144016"/>
              </a:xfrm>
              <a:prstGeom prst="line">
                <a:avLst/>
              </a:prstGeom>
              <a:noFill/>
              <a:ln w="19050" cap="sq" cmpd="sng" algn="ctr">
                <a:solidFill>
                  <a:sysClr val="window" lastClr="FFFFFF">
                    <a:alpha val="69000"/>
                  </a:sysClr>
                </a:solidFill>
                <a:prstDash val="dashDot"/>
                <a:miter lim="800000"/>
              </a:ln>
              <a:effectLst/>
            </p:spPr>
          </p:cxnSp>
          <p:cxnSp>
            <p:nvCxnSpPr>
              <p:cNvPr id="403" name="直接连接符 138">
                <a:extLst>
                  <a:ext uri="{FF2B5EF4-FFF2-40B4-BE49-F238E27FC236}">
                    <a16:creationId xmlns:a16="http://schemas.microsoft.com/office/drawing/2014/main" id="{4B8E8A70-DFCD-C11D-D9E3-689C19A67285}"/>
                  </a:ext>
                </a:extLst>
              </p:cNvPr>
              <p:cNvCxnSpPr/>
              <p:nvPr/>
            </p:nvCxnSpPr>
            <p:spPr>
              <a:xfrm flipV="1">
                <a:off x="4634483" y="2613453"/>
                <a:ext cx="345290" cy="418921"/>
              </a:xfrm>
              <a:prstGeom prst="line">
                <a:avLst/>
              </a:prstGeom>
              <a:noFill/>
              <a:ln w="19050" cap="sq" cmpd="sng" algn="ctr">
                <a:solidFill>
                  <a:sysClr val="window" lastClr="FFFFFF">
                    <a:alpha val="69000"/>
                  </a:sysClr>
                </a:solidFill>
                <a:prstDash val="dashDot"/>
                <a:miter lim="800000"/>
              </a:ln>
              <a:effectLst/>
            </p:spPr>
          </p:cxnSp>
          <p:cxnSp>
            <p:nvCxnSpPr>
              <p:cNvPr id="404" name="直接连接符 139">
                <a:extLst>
                  <a:ext uri="{FF2B5EF4-FFF2-40B4-BE49-F238E27FC236}">
                    <a16:creationId xmlns:a16="http://schemas.microsoft.com/office/drawing/2014/main" id="{374E111B-B222-8F36-FBE2-B3F455F31880}"/>
                  </a:ext>
                </a:extLst>
              </p:cNvPr>
              <p:cNvCxnSpPr/>
              <p:nvPr/>
            </p:nvCxnSpPr>
            <p:spPr>
              <a:xfrm>
                <a:off x="4973595" y="2619632"/>
                <a:ext cx="481913" cy="0"/>
              </a:xfrm>
              <a:prstGeom prst="line">
                <a:avLst/>
              </a:prstGeom>
              <a:noFill/>
              <a:ln w="19050" cap="sq" cmpd="sng" algn="ctr">
                <a:solidFill>
                  <a:sysClr val="window" lastClr="FFFFFF">
                    <a:alpha val="69000"/>
                  </a:sysClr>
                </a:solidFill>
                <a:prstDash val="dashDot"/>
                <a:miter lim="800000"/>
              </a:ln>
              <a:effectLst/>
            </p:spPr>
          </p:cxnSp>
          <p:cxnSp>
            <p:nvCxnSpPr>
              <p:cNvPr id="405" name="直接连接符 140">
                <a:extLst>
                  <a:ext uri="{FF2B5EF4-FFF2-40B4-BE49-F238E27FC236}">
                    <a16:creationId xmlns:a16="http://schemas.microsoft.com/office/drawing/2014/main" id="{2EFA06FF-631E-F34E-1A89-E19F35EA37E5}"/>
                  </a:ext>
                </a:extLst>
              </p:cNvPr>
              <p:cNvCxnSpPr/>
              <p:nvPr/>
            </p:nvCxnSpPr>
            <p:spPr>
              <a:xfrm flipH="1">
                <a:off x="5104589" y="2608839"/>
                <a:ext cx="345988" cy="562233"/>
              </a:xfrm>
              <a:prstGeom prst="line">
                <a:avLst/>
              </a:prstGeom>
              <a:noFill/>
              <a:ln w="19050" cap="sq" cmpd="sng" algn="ctr">
                <a:solidFill>
                  <a:sysClr val="window" lastClr="FFFFFF">
                    <a:alpha val="69000"/>
                  </a:sysClr>
                </a:solidFill>
                <a:prstDash val="dashDot"/>
                <a:miter lim="800000"/>
              </a:ln>
              <a:effectLst/>
            </p:spPr>
          </p:cxnSp>
          <p:cxnSp>
            <p:nvCxnSpPr>
              <p:cNvPr id="406" name="直接连接符 141">
                <a:extLst>
                  <a:ext uri="{FF2B5EF4-FFF2-40B4-BE49-F238E27FC236}">
                    <a16:creationId xmlns:a16="http://schemas.microsoft.com/office/drawing/2014/main" id="{ECB992F1-E0B9-4EC3-20A6-6ADCDCF40C53}"/>
                  </a:ext>
                </a:extLst>
              </p:cNvPr>
              <p:cNvCxnSpPr/>
              <p:nvPr/>
            </p:nvCxnSpPr>
            <p:spPr>
              <a:xfrm flipV="1">
                <a:off x="4973595" y="2248930"/>
                <a:ext cx="370702" cy="364524"/>
              </a:xfrm>
              <a:prstGeom prst="line">
                <a:avLst/>
              </a:prstGeom>
              <a:noFill/>
              <a:ln w="19050" cap="sq" cmpd="sng" algn="ctr">
                <a:solidFill>
                  <a:sysClr val="window" lastClr="FFFFFF">
                    <a:alpha val="69000"/>
                  </a:sysClr>
                </a:solidFill>
                <a:prstDash val="dashDot"/>
                <a:miter lim="800000"/>
              </a:ln>
              <a:effectLst/>
            </p:spPr>
          </p:cxnSp>
          <p:cxnSp>
            <p:nvCxnSpPr>
              <p:cNvPr id="407" name="直接连接符 142">
                <a:extLst>
                  <a:ext uri="{FF2B5EF4-FFF2-40B4-BE49-F238E27FC236}">
                    <a16:creationId xmlns:a16="http://schemas.microsoft.com/office/drawing/2014/main" id="{B6315FCB-CD95-767C-43B3-F4AB17272D72}"/>
                  </a:ext>
                </a:extLst>
              </p:cNvPr>
              <p:cNvCxnSpPr/>
              <p:nvPr/>
            </p:nvCxnSpPr>
            <p:spPr>
              <a:xfrm flipV="1">
                <a:off x="5338119" y="1773196"/>
                <a:ext cx="345989" cy="488090"/>
              </a:xfrm>
              <a:prstGeom prst="line">
                <a:avLst/>
              </a:prstGeom>
              <a:noFill/>
              <a:ln w="19050" cap="sq" cmpd="sng" algn="ctr">
                <a:solidFill>
                  <a:sysClr val="window" lastClr="FFFFFF">
                    <a:alpha val="69000"/>
                  </a:sysClr>
                </a:solidFill>
                <a:prstDash val="dashDot"/>
                <a:miter lim="800000"/>
              </a:ln>
              <a:effectLst/>
            </p:spPr>
          </p:cxnSp>
          <p:cxnSp>
            <p:nvCxnSpPr>
              <p:cNvPr id="408" name="直接连接符 143">
                <a:extLst>
                  <a:ext uri="{FF2B5EF4-FFF2-40B4-BE49-F238E27FC236}">
                    <a16:creationId xmlns:a16="http://schemas.microsoft.com/office/drawing/2014/main" id="{1EC1D584-E456-18C4-1917-7FD325BED64E}"/>
                  </a:ext>
                </a:extLst>
              </p:cNvPr>
              <p:cNvCxnSpPr/>
              <p:nvPr/>
            </p:nvCxnSpPr>
            <p:spPr>
              <a:xfrm flipV="1">
                <a:off x="5677930" y="1488989"/>
                <a:ext cx="358346" cy="290385"/>
              </a:xfrm>
              <a:prstGeom prst="line">
                <a:avLst/>
              </a:prstGeom>
              <a:noFill/>
              <a:ln w="19050" cap="sq" cmpd="sng" algn="ctr">
                <a:solidFill>
                  <a:sysClr val="window" lastClr="FFFFFF">
                    <a:alpha val="69000"/>
                  </a:sysClr>
                </a:solidFill>
                <a:prstDash val="dashDot"/>
                <a:miter lim="800000"/>
              </a:ln>
              <a:effectLst/>
            </p:spPr>
          </p:cxnSp>
          <p:cxnSp>
            <p:nvCxnSpPr>
              <p:cNvPr id="409" name="直接连接符 144">
                <a:extLst>
                  <a:ext uri="{FF2B5EF4-FFF2-40B4-BE49-F238E27FC236}">
                    <a16:creationId xmlns:a16="http://schemas.microsoft.com/office/drawing/2014/main" id="{EFCBE8B7-B522-11E9-0BD8-5A6FD1456DAB}"/>
                  </a:ext>
                </a:extLst>
              </p:cNvPr>
              <p:cNvCxnSpPr/>
              <p:nvPr/>
            </p:nvCxnSpPr>
            <p:spPr>
              <a:xfrm>
                <a:off x="5690287" y="1773194"/>
                <a:ext cx="469556" cy="142103"/>
              </a:xfrm>
              <a:prstGeom prst="line">
                <a:avLst/>
              </a:prstGeom>
              <a:noFill/>
              <a:ln w="19050" cap="sq" cmpd="sng" algn="ctr">
                <a:solidFill>
                  <a:sysClr val="window" lastClr="FFFFFF">
                    <a:alpha val="69000"/>
                  </a:sysClr>
                </a:solidFill>
                <a:prstDash val="dashDot"/>
                <a:miter lim="800000"/>
              </a:ln>
              <a:effectLst/>
            </p:spPr>
          </p:cxnSp>
          <p:cxnSp>
            <p:nvCxnSpPr>
              <p:cNvPr id="410" name="直接连接符 145">
                <a:extLst>
                  <a:ext uri="{FF2B5EF4-FFF2-40B4-BE49-F238E27FC236}">
                    <a16:creationId xmlns:a16="http://schemas.microsoft.com/office/drawing/2014/main" id="{455E1134-90F9-79D0-10AA-E1C8F3C81697}"/>
                  </a:ext>
                </a:extLst>
              </p:cNvPr>
              <p:cNvCxnSpPr/>
              <p:nvPr/>
            </p:nvCxnSpPr>
            <p:spPr>
              <a:xfrm>
                <a:off x="5319584" y="2255108"/>
                <a:ext cx="506627" cy="148281"/>
              </a:xfrm>
              <a:prstGeom prst="line">
                <a:avLst/>
              </a:prstGeom>
              <a:noFill/>
              <a:ln w="19050" cap="sq" cmpd="sng" algn="ctr">
                <a:solidFill>
                  <a:sysClr val="window" lastClr="FFFFFF">
                    <a:alpha val="69000"/>
                  </a:sysClr>
                </a:solidFill>
                <a:prstDash val="dashDot"/>
                <a:miter lim="800000"/>
              </a:ln>
              <a:effectLst/>
            </p:spPr>
          </p:cxnSp>
          <p:cxnSp>
            <p:nvCxnSpPr>
              <p:cNvPr id="411" name="直接连接符 146">
                <a:extLst>
                  <a:ext uri="{FF2B5EF4-FFF2-40B4-BE49-F238E27FC236}">
                    <a16:creationId xmlns:a16="http://schemas.microsoft.com/office/drawing/2014/main" id="{0D8AEADC-CE36-9241-65D0-B97032E0CADE}"/>
                  </a:ext>
                </a:extLst>
              </p:cNvPr>
              <p:cNvCxnSpPr/>
              <p:nvPr/>
            </p:nvCxnSpPr>
            <p:spPr>
              <a:xfrm>
                <a:off x="5832389" y="2403389"/>
                <a:ext cx="481914" cy="352168"/>
              </a:xfrm>
              <a:prstGeom prst="line">
                <a:avLst/>
              </a:prstGeom>
              <a:noFill/>
              <a:ln w="19050" cap="sq" cmpd="sng" algn="ctr">
                <a:solidFill>
                  <a:sysClr val="window" lastClr="FFFFFF">
                    <a:alpha val="69000"/>
                  </a:sysClr>
                </a:solidFill>
                <a:prstDash val="dashDot"/>
                <a:miter lim="800000"/>
              </a:ln>
              <a:effectLst/>
            </p:spPr>
          </p:cxnSp>
          <p:cxnSp>
            <p:nvCxnSpPr>
              <p:cNvPr id="412" name="直接连接符 147">
                <a:extLst>
                  <a:ext uri="{FF2B5EF4-FFF2-40B4-BE49-F238E27FC236}">
                    <a16:creationId xmlns:a16="http://schemas.microsoft.com/office/drawing/2014/main" id="{EBE1E260-D2EE-47E3-BD00-8780B5C4F853}"/>
                  </a:ext>
                </a:extLst>
              </p:cNvPr>
              <p:cNvCxnSpPr/>
              <p:nvPr/>
            </p:nvCxnSpPr>
            <p:spPr>
              <a:xfrm flipH="1">
                <a:off x="5820032" y="1915297"/>
                <a:ext cx="339811" cy="494271"/>
              </a:xfrm>
              <a:prstGeom prst="line">
                <a:avLst/>
              </a:prstGeom>
              <a:noFill/>
              <a:ln w="19050" cap="sq" cmpd="sng" algn="ctr">
                <a:solidFill>
                  <a:sysClr val="window" lastClr="FFFFFF">
                    <a:alpha val="69000"/>
                  </a:sysClr>
                </a:solidFill>
                <a:prstDash val="dashDot"/>
                <a:miter lim="800000"/>
              </a:ln>
              <a:effectLst/>
            </p:spPr>
          </p:cxnSp>
          <p:cxnSp>
            <p:nvCxnSpPr>
              <p:cNvPr id="413" name="直接连接符 148">
                <a:extLst>
                  <a:ext uri="{FF2B5EF4-FFF2-40B4-BE49-F238E27FC236}">
                    <a16:creationId xmlns:a16="http://schemas.microsoft.com/office/drawing/2014/main" id="{B104113F-B73C-1FAE-5E6D-3525F82938D1}"/>
                  </a:ext>
                </a:extLst>
              </p:cNvPr>
              <p:cNvCxnSpPr/>
              <p:nvPr/>
            </p:nvCxnSpPr>
            <p:spPr>
              <a:xfrm>
                <a:off x="6042454" y="1488989"/>
                <a:ext cx="481914" cy="210065"/>
              </a:xfrm>
              <a:prstGeom prst="line">
                <a:avLst/>
              </a:prstGeom>
              <a:noFill/>
              <a:ln w="19050" cap="sq" cmpd="sng" algn="ctr">
                <a:solidFill>
                  <a:sysClr val="window" lastClr="FFFFFF">
                    <a:alpha val="69000"/>
                  </a:sysClr>
                </a:solidFill>
                <a:prstDash val="dashDot"/>
                <a:miter lim="800000"/>
              </a:ln>
              <a:effectLst/>
            </p:spPr>
          </p:cxnSp>
          <p:cxnSp>
            <p:nvCxnSpPr>
              <p:cNvPr id="414" name="直接连接符 149">
                <a:extLst>
                  <a:ext uri="{FF2B5EF4-FFF2-40B4-BE49-F238E27FC236}">
                    <a16:creationId xmlns:a16="http://schemas.microsoft.com/office/drawing/2014/main" id="{52D84812-5F5A-063D-8F7F-FA970EACC1DF}"/>
                  </a:ext>
                </a:extLst>
              </p:cNvPr>
              <p:cNvCxnSpPr/>
              <p:nvPr/>
            </p:nvCxnSpPr>
            <p:spPr>
              <a:xfrm flipH="1">
                <a:off x="5455508" y="2397211"/>
                <a:ext cx="364524" cy="228600"/>
              </a:xfrm>
              <a:prstGeom prst="line">
                <a:avLst/>
              </a:prstGeom>
              <a:noFill/>
              <a:ln w="19050" cap="sq" cmpd="sng" algn="ctr">
                <a:solidFill>
                  <a:sysClr val="window" lastClr="FFFFFF">
                    <a:alpha val="69000"/>
                  </a:sysClr>
                </a:solidFill>
                <a:prstDash val="dashDot"/>
                <a:miter lim="800000"/>
              </a:ln>
              <a:effectLst/>
            </p:spPr>
          </p:cxnSp>
          <p:cxnSp>
            <p:nvCxnSpPr>
              <p:cNvPr id="415" name="直接连接符 150">
                <a:extLst>
                  <a:ext uri="{FF2B5EF4-FFF2-40B4-BE49-F238E27FC236}">
                    <a16:creationId xmlns:a16="http://schemas.microsoft.com/office/drawing/2014/main" id="{5244FF47-8895-BC19-1988-0D301E83AE17}"/>
                  </a:ext>
                </a:extLst>
              </p:cNvPr>
              <p:cNvCxnSpPr/>
              <p:nvPr/>
            </p:nvCxnSpPr>
            <p:spPr>
              <a:xfrm>
                <a:off x="5461686" y="2613454"/>
                <a:ext cx="500449" cy="426308"/>
              </a:xfrm>
              <a:prstGeom prst="line">
                <a:avLst/>
              </a:prstGeom>
              <a:noFill/>
              <a:ln w="19050" cap="sq" cmpd="sng" algn="ctr">
                <a:solidFill>
                  <a:sysClr val="window" lastClr="FFFFFF">
                    <a:alpha val="69000"/>
                  </a:sysClr>
                </a:solidFill>
                <a:prstDash val="dashDot"/>
                <a:miter lim="800000"/>
              </a:ln>
              <a:effectLst/>
            </p:spPr>
          </p:cxnSp>
          <p:cxnSp>
            <p:nvCxnSpPr>
              <p:cNvPr id="416" name="直接连接符 151">
                <a:extLst>
                  <a:ext uri="{FF2B5EF4-FFF2-40B4-BE49-F238E27FC236}">
                    <a16:creationId xmlns:a16="http://schemas.microsoft.com/office/drawing/2014/main" id="{4C50BC66-0370-D50E-32F9-AE7BDE1CAB97}"/>
                  </a:ext>
                </a:extLst>
              </p:cNvPr>
              <p:cNvCxnSpPr/>
              <p:nvPr/>
            </p:nvCxnSpPr>
            <p:spPr>
              <a:xfrm flipH="1">
                <a:off x="5628503" y="3032375"/>
                <a:ext cx="333632" cy="544906"/>
              </a:xfrm>
              <a:prstGeom prst="line">
                <a:avLst/>
              </a:prstGeom>
              <a:noFill/>
              <a:ln w="19050" cap="sq" cmpd="sng" algn="ctr">
                <a:solidFill>
                  <a:sysClr val="window" lastClr="FFFFFF">
                    <a:alpha val="69000"/>
                  </a:sysClr>
                </a:solidFill>
                <a:prstDash val="dashDot"/>
                <a:miter lim="800000"/>
              </a:ln>
              <a:effectLst/>
            </p:spPr>
          </p:cxnSp>
          <p:cxnSp>
            <p:nvCxnSpPr>
              <p:cNvPr id="417" name="直接连接符 152">
                <a:extLst>
                  <a:ext uri="{FF2B5EF4-FFF2-40B4-BE49-F238E27FC236}">
                    <a16:creationId xmlns:a16="http://schemas.microsoft.com/office/drawing/2014/main" id="{B99D5784-483A-BD65-E0B7-C1876D4B35B6}"/>
                  </a:ext>
                </a:extLst>
              </p:cNvPr>
              <p:cNvCxnSpPr/>
              <p:nvPr/>
            </p:nvCxnSpPr>
            <p:spPr>
              <a:xfrm>
                <a:off x="5128054" y="3175686"/>
                <a:ext cx="475735" cy="405257"/>
              </a:xfrm>
              <a:prstGeom prst="line">
                <a:avLst/>
              </a:prstGeom>
              <a:noFill/>
              <a:ln w="19050" cap="sq" cmpd="sng" algn="ctr">
                <a:solidFill>
                  <a:sysClr val="window" lastClr="FFFFFF">
                    <a:alpha val="69000"/>
                  </a:sysClr>
                </a:solidFill>
                <a:prstDash val="dashDot"/>
                <a:miter lim="800000"/>
              </a:ln>
              <a:effectLst/>
            </p:spPr>
          </p:cxnSp>
          <p:cxnSp>
            <p:nvCxnSpPr>
              <p:cNvPr id="418" name="直接连接符 153">
                <a:extLst>
                  <a:ext uri="{FF2B5EF4-FFF2-40B4-BE49-F238E27FC236}">
                    <a16:creationId xmlns:a16="http://schemas.microsoft.com/office/drawing/2014/main" id="{35C4E5E0-1E7E-4A61-C762-3EDBD6D9FF6C}"/>
                  </a:ext>
                </a:extLst>
              </p:cNvPr>
              <p:cNvCxnSpPr/>
              <p:nvPr/>
            </p:nvCxnSpPr>
            <p:spPr>
              <a:xfrm>
                <a:off x="5597611" y="3601995"/>
                <a:ext cx="518984" cy="61783"/>
              </a:xfrm>
              <a:prstGeom prst="line">
                <a:avLst/>
              </a:prstGeom>
              <a:noFill/>
              <a:ln w="19050" cap="sq" cmpd="sng" algn="ctr">
                <a:solidFill>
                  <a:sysClr val="window" lastClr="FFFFFF">
                    <a:alpha val="69000"/>
                  </a:sysClr>
                </a:solidFill>
                <a:prstDash val="dashDot"/>
                <a:miter lim="800000"/>
              </a:ln>
              <a:effectLst/>
            </p:spPr>
          </p:cxnSp>
          <p:cxnSp>
            <p:nvCxnSpPr>
              <p:cNvPr id="419" name="直接连接符 154">
                <a:extLst>
                  <a:ext uri="{FF2B5EF4-FFF2-40B4-BE49-F238E27FC236}">
                    <a16:creationId xmlns:a16="http://schemas.microsoft.com/office/drawing/2014/main" id="{DC2F7A32-F0BE-203B-880A-D9538A0DD09B}"/>
                  </a:ext>
                </a:extLst>
              </p:cNvPr>
              <p:cNvCxnSpPr/>
              <p:nvPr/>
            </p:nvCxnSpPr>
            <p:spPr>
              <a:xfrm>
                <a:off x="5962135" y="3033584"/>
                <a:ext cx="488092" cy="216243"/>
              </a:xfrm>
              <a:prstGeom prst="line">
                <a:avLst/>
              </a:prstGeom>
              <a:noFill/>
              <a:ln w="19050" cap="sq" cmpd="sng" algn="ctr">
                <a:solidFill>
                  <a:sysClr val="window" lastClr="FFFFFF">
                    <a:alpha val="69000"/>
                  </a:sysClr>
                </a:solidFill>
                <a:prstDash val="dashDot"/>
                <a:miter lim="800000"/>
              </a:ln>
              <a:effectLst/>
            </p:spPr>
          </p:cxnSp>
          <p:cxnSp>
            <p:nvCxnSpPr>
              <p:cNvPr id="420" name="直接连接符 155">
                <a:extLst>
                  <a:ext uri="{FF2B5EF4-FFF2-40B4-BE49-F238E27FC236}">
                    <a16:creationId xmlns:a16="http://schemas.microsoft.com/office/drawing/2014/main" id="{5A2F0710-AD5A-F430-8A58-A37C991BD652}"/>
                  </a:ext>
                </a:extLst>
              </p:cNvPr>
              <p:cNvCxnSpPr/>
              <p:nvPr/>
            </p:nvCxnSpPr>
            <p:spPr>
              <a:xfrm flipV="1">
                <a:off x="6166022" y="1692876"/>
                <a:ext cx="358346" cy="222421"/>
              </a:xfrm>
              <a:prstGeom prst="line">
                <a:avLst/>
              </a:prstGeom>
              <a:noFill/>
              <a:ln w="19050" cap="sq" cmpd="sng" algn="ctr">
                <a:solidFill>
                  <a:sysClr val="window" lastClr="FFFFFF">
                    <a:alpha val="69000"/>
                  </a:sysClr>
                </a:solidFill>
                <a:prstDash val="dashDot"/>
                <a:miter lim="800000"/>
              </a:ln>
              <a:effectLst/>
            </p:spPr>
          </p:cxnSp>
          <p:cxnSp>
            <p:nvCxnSpPr>
              <p:cNvPr id="421" name="直接连接符 156">
                <a:extLst>
                  <a:ext uri="{FF2B5EF4-FFF2-40B4-BE49-F238E27FC236}">
                    <a16:creationId xmlns:a16="http://schemas.microsoft.com/office/drawing/2014/main" id="{B5441194-0E12-D90F-6CD8-C548AD1553D0}"/>
                  </a:ext>
                </a:extLst>
              </p:cNvPr>
              <p:cNvCxnSpPr/>
              <p:nvPr/>
            </p:nvCxnSpPr>
            <p:spPr>
              <a:xfrm>
                <a:off x="6524368" y="1692876"/>
                <a:ext cx="494270" cy="216243"/>
              </a:xfrm>
              <a:prstGeom prst="line">
                <a:avLst/>
              </a:prstGeom>
              <a:noFill/>
              <a:ln w="19050" cap="sq" cmpd="sng" algn="ctr">
                <a:solidFill>
                  <a:sysClr val="window" lastClr="FFFFFF">
                    <a:alpha val="69000"/>
                  </a:sysClr>
                </a:solidFill>
                <a:prstDash val="dashDot"/>
                <a:miter lim="800000"/>
              </a:ln>
              <a:effectLst/>
            </p:spPr>
          </p:cxnSp>
          <p:cxnSp>
            <p:nvCxnSpPr>
              <p:cNvPr id="422" name="直接连接符 157">
                <a:extLst>
                  <a:ext uri="{FF2B5EF4-FFF2-40B4-BE49-F238E27FC236}">
                    <a16:creationId xmlns:a16="http://schemas.microsoft.com/office/drawing/2014/main" id="{595432A0-0C0F-2BF1-D0F1-4C4C9EDB9EE2}"/>
                  </a:ext>
                </a:extLst>
              </p:cNvPr>
              <p:cNvCxnSpPr/>
              <p:nvPr/>
            </p:nvCxnSpPr>
            <p:spPr>
              <a:xfrm flipH="1">
                <a:off x="5962135" y="2743200"/>
                <a:ext cx="352168" cy="296562"/>
              </a:xfrm>
              <a:prstGeom prst="line">
                <a:avLst/>
              </a:prstGeom>
              <a:noFill/>
              <a:ln w="19050" cap="sq" cmpd="sng" algn="ctr">
                <a:solidFill>
                  <a:sysClr val="window" lastClr="FFFFFF">
                    <a:alpha val="69000"/>
                  </a:sysClr>
                </a:solidFill>
                <a:prstDash val="dashDot"/>
                <a:miter lim="800000"/>
              </a:ln>
              <a:effectLst/>
            </p:spPr>
          </p:cxnSp>
          <p:cxnSp>
            <p:nvCxnSpPr>
              <p:cNvPr id="423" name="直接连接符 158">
                <a:extLst>
                  <a:ext uri="{FF2B5EF4-FFF2-40B4-BE49-F238E27FC236}">
                    <a16:creationId xmlns:a16="http://schemas.microsoft.com/office/drawing/2014/main" id="{8E71A3B8-F788-0728-C108-34FC7C5210CB}"/>
                  </a:ext>
                </a:extLst>
              </p:cNvPr>
              <p:cNvCxnSpPr/>
              <p:nvPr/>
            </p:nvCxnSpPr>
            <p:spPr>
              <a:xfrm>
                <a:off x="6172200" y="1921476"/>
                <a:ext cx="488092" cy="413951"/>
              </a:xfrm>
              <a:prstGeom prst="line">
                <a:avLst/>
              </a:prstGeom>
              <a:noFill/>
              <a:ln w="19050" cap="sq" cmpd="sng" algn="ctr">
                <a:solidFill>
                  <a:sysClr val="window" lastClr="FFFFFF">
                    <a:alpha val="69000"/>
                  </a:sysClr>
                </a:solidFill>
                <a:prstDash val="dashDot"/>
                <a:miter lim="800000"/>
              </a:ln>
              <a:effectLst/>
            </p:spPr>
          </p:cxnSp>
          <p:cxnSp>
            <p:nvCxnSpPr>
              <p:cNvPr id="424" name="直接连接符 159">
                <a:extLst>
                  <a:ext uri="{FF2B5EF4-FFF2-40B4-BE49-F238E27FC236}">
                    <a16:creationId xmlns:a16="http://schemas.microsoft.com/office/drawing/2014/main" id="{EF185D2A-F243-5606-FEB7-FE1C8C08E152}"/>
                  </a:ext>
                </a:extLst>
              </p:cNvPr>
              <p:cNvCxnSpPr/>
              <p:nvPr/>
            </p:nvCxnSpPr>
            <p:spPr>
              <a:xfrm flipH="1">
                <a:off x="6660292" y="1909119"/>
                <a:ext cx="358346" cy="426308"/>
              </a:xfrm>
              <a:prstGeom prst="line">
                <a:avLst/>
              </a:prstGeom>
              <a:noFill/>
              <a:ln w="19050" cap="sq" cmpd="sng" algn="ctr">
                <a:solidFill>
                  <a:sysClr val="window" lastClr="FFFFFF">
                    <a:alpha val="69000"/>
                  </a:sysClr>
                </a:solidFill>
                <a:prstDash val="dashDot"/>
                <a:miter lim="800000"/>
              </a:ln>
              <a:effectLst/>
            </p:spPr>
          </p:cxnSp>
          <p:cxnSp>
            <p:nvCxnSpPr>
              <p:cNvPr id="425" name="直接连接符 160">
                <a:extLst>
                  <a:ext uri="{FF2B5EF4-FFF2-40B4-BE49-F238E27FC236}">
                    <a16:creationId xmlns:a16="http://schemas.microsoft.com/office/drawing/2014/main" id="{7B3FD8F5-305F-CDC9-1F2B-3BB1EFF403A6}"/>
                  </a:ext>
                </a:extLst>
              </p:cNvPr>
              <p:cNvCxnSpPr/>
              <p:nvPr/>
            </p:nvCxnSpPr>
            <p:spPr>
              <a:xfrm flipH="1">
                <a:off x="6314303" y="2347784"/>
                <a:ext cx="339811" cy="407773"/>
              </a:xfrm>
              <a:prstGeom prst="line">
                <a:avLst/>
              </a:prstGeom>
              <a:noFill/>
              <a:ln w="19050" cap="sq" cmpd="sng" algn="ctr">
                <a:solidFill>
                  <a:sysClr val="window" lastClr="FFFFFF">
                    <a:alpha val="69000"/>
                  </a:sysClr>
                </a:solidFill>
                <a:prstDash val="dashDot"/>
                <a:miter lim="800000"/>
              </a:ln>
              <a:effectLst/>
            </p:spPr>
          </p:cxnSp>
          <p:cxnSp>
            <p:nvCxnSpPr>
              <p:cNvPr id="426" name="直接连接符 161">
                <a:extLst>
                  <a:ext uri="{FF2B5EF4-FFF2-40B4-BE49-F238E27FC236}">
                    <a16:creationId xmlns:a16="http://schemas.microsoft.com/office/drawing/2014/main" id="{89C67D61-ACCB-8854-5120-7408B36594F1}"/>
                  </a:ext>
                </a:extLst>
              </p:cNvPr>
              <p:cNvCxnSpPr/>
              <p:nvPr/>
            </p:nvCxnSpPr>
            <p:spPr>
              <a:xfrm>
                <a:off x="6308124" y="2755557"/>
                <a:ext cx="500449" cy="216243"/>
              </a:xfrm>
              <a:prstGeom prst="line">
                <a:avLst/>
              </a:prstGeom>
              <a:noFill/>
              <a:ln w="19050" cap="sq" cmpd="sng" algn="ctr">
                <a:solidFill>
                  <a:sysClr val="window" lastClr="FFFFFF">
                    <a:alpha val="69000"/>
                  </a:sysClr>
                </a:solidFill>
                <a:prstDash val="dashDot"/>
                <a:miter lim="800000"/>
              </a:ln>
              <a:effectLst/>
            </p:spPr>
          </p:cxnSp>
          <p:cxnSp>
            <p:nvCxnSpPr>
              <p:cNvPr id="427" name="直接连接符 162">
                <a:extLst>
                  <a:ext uri="{FF2B5EF4-FFF2-40B4-BE49-F238E27FC236}">
                    <a16:creationId xmlns:a16="http://schemas.microsoft.com/office/drawing/2014/main" id="{45AC28E4-10BC-0943-7EB5-DFEF757E04B2}"/>
                  </a:ext>
                </a:extLst>
              </p:cNvPr>
              <p:cNvCxnSpPr/>
              <p:nvPr/>
            </p:nvCxnSpPr>
            <p:spPr>
              <a:xfrm flipH="1">
                <a:off x="6444049" y="2965622"/>
                <a:ext cx="364524" cy="290383"/>
              </a:xfrm>
              <a:prstGeom prst="line">
                <a:avLst/>
              </a:prstGeom>
              <a:noFill/>
              <a:ln w="19050" cap="sq" cmpd="sng" algn="ctr">
                <a:solidFill>
                  <a:sysClr val="window" lastClr="FFFFFF">
                    <a:alpha val="69000"/>
                  </a:sysClr>
                </a:solidFill>
                <a:prstDash val="dashDot"/>
                <a:miter lim="800000"/>
              </a:ln>
              <a:effectLst/>
            </p:spPr>
          </p:cxnSp>
          <p:cxnSp>
            <p:nvCxnSpPr>
              <p:cNvPr id="428" name="直接连接符 163">
                <a:extLst>
                  <a:ext uri="{FF2B5EF4-FFF2-40B4-BE49-F238E27FC236}">
                    <a16:creationId xmlns:a16="http://schemas.microsoft.com/office/drawing/2014/main" id="{D3BE4257-92A4-4AA8-18F6-BFF757298EED}"/>
                  </a:ext>
                </a:extLst>
              </p:cNvPr>
              <p:cNvCxnSpPr/>
              <p:nvPr/>
            </p:nvCxnSpPr>
            <p:spPr>
              <a:xfrm flipH="1">
                <a:off x="6110416" y="3256005"/>
                <a:ext cx="327454" cy="420130"/>
              </a:xfrm>
              <a:prstGeom prst="line">
                <a:avLst/>
              </a:prstGeom>
              <a:noFill/>
              <a:ln w="19050" cap="sq" cmpd="sng" algn="ctr">
                <a:solidFill>
                  <a:sysClr val="window" lastClr="FFFFFF">
                    <a:alpha val="69000"/>
                  </a:sysClr>
                </a:solidFill>
                <a:prstDash val="dashDot"/>
                <a:miter lim="800000"/>
              </a:ln>
              <a:effectLst/>
            </p:spPr>
          </p:cxnSp>
          <p:cxnSp>
            <p:nvCxnSpPr>
              <p:cNvPr id="429" name="直接连接符 164">
                <a:extLst>
                  <a:ext uri="{FF2B5EF4-FFF2-40B4-BE49-F238E27FC236}">
                    <a16:creationId xmlns:a16="http://schemas.microsoft.com/office/drawing/2014/main" id="{41D02AF7-81D9-2EF5-83F1-6C3CC90EB33C}"/>
                  </a:ext>
                </a:extLst>
              </p:cNvPr>
              <p:cNvCxnSpPr/>
              <p:nvPr/>
            </p:nvCxnSpPr>
            <p:spPr>
              <a:xfrm>
                <a:off x="6660292" y="2329248"/>
                <a:ext cx="500449" cy="216244"/>
              </a:xfrm>
              <a:prstGeom prst="line">
                <a:avLst/>
              </a:prstGeom>
              <a:noFill/>
              <a:ln w="19050" cap="sq" cmpd="sng" algn="ctr">
                <a:solidFill>
                  <a:sysClr val="window" lastClr="FFFFFF">
                    <a:alpha val="69000"/>
                  </a:sysClr>
                </a:solidFill>
                <a:prstDash val="dashDot"/>
                <a:miter lim="800000"/>
              </a:ln>
              <a:effectLst/>
            </p:spPr>
          </p:cxnSp>
          <p:cxnSp>
            <p:nvCxnSpPr>
              <p:cNvPr id="430" name="直接连接符 165">
                <a:extLst>
                  <a:ext uri="{FF2B5EF4-FFF2-40B4-BE49-F238E27FC236}">
                    <a16:creationId xmlns:a16="http://schemas.microsoft.com/office/drawing/2014/main" id="{79D7C1DD-1B90-74F9-3A75-E17784FE5CC5}"/>
                  </a:ext>
                </a:extLst>
              </p:cNvPr>
              <p:cNvCxnSpPr/>
              <p:nvPr/>
            </p:nvCxnSpPr>
            <p:spPr>
              <a:xfrm flipH="1">
                <a:off x="6790070" y="2539314"/>
                <a:ext cx="364525" cy="444842"/>
              </a:xfrm>
              <a:prstGeom prst="line">
                <a:avLst/>
              </a:prstGeom>
              <a:noFill/>
              <a:ln w="19050" cap="sq" cmpd="sng" algn="ctr">
                <a:solidFill>
                  <a:sysClr val="window" lastClr="FFFFFF">
                    <a:alpha val="69000"/>
                  </a:sysClr>
                </a:solidFill>
                <a:prstDash val="dashDot"/>
                <a:miter lim="800000"/>
              </a:ln>
              <a:effectLst/>
            </p:spPr>
          </p:cxnSp>
          <p:cxnSp>
            <p:nvCxnSpPr>
              <p:cNvPr id="431" name="直接连接符 166">
                <a:extLst>
                  <a:ext uri="{FF2B5EF4-FFF2-40B4-BE49-F238E27FC236}">
                    <a16:creationId xmlns:a16="http://schemas.microsoft.com/office/drawing/2014/main" id="{698843FB-5F73-5EC4-19A2-CC0E1619EC64}"/>
                  </a:ext>
                </a:extLst>
              </p:cNvPr>
              <p:cNvCxnSpPr/>
              <p:nvPr/>
            </p:nvCxnSpPr>
            <p:spPr>
              <a:xfrm>
                <a:off x="7018638" y="1902941"/>
                <a:ext cx="500448" cy="506627"/>
              </a:xfrm>
              <a:prstGeom prst="line">
                <a:avLst/>
              </a:prstGeom>
              <a:noFill/>
              <a:ln w="19050" cap="sq" cmpd="sng" algn="ctr">
                <a:solidFill>
                  <a:sysClr val="window" lastClr="FFFFFF">
                    <a:alpha val="69000"/>
                  </a:sysClr>
                </a:solidFill>
                <a:prstDash val="dashDot"/>
                <a:miter lim="800000"/>
              </a:ln>
              <a:effectLst/>
            </p:spPr>
          </p:cxnSp>
          <p:cxnSp>
            <p:nvCxnSpPr>
              <p:cNvPr id="432" name="直接连接符 167">
                <a:extLst>
                  <a:ext uri="{FF2B5EF4-FFF2-40B4-BE49-F238E27FC236}">
                    <a16:creationId xmlns:a16="http://schemas.microsoft.com/office/drawing/2014/main" id="{EF4FA7CF-A8A2-6C54-1BFA-E55A493847C9}"/>
                  </a:ext>
                </a:extLst>
              </p:cNvPr>
              <p:cNvCxnSpPr/>
              <p:nvPr/>
            </p:nvCxnSpPr>
            <p:spPr>
              <a:xfrm flipV="1">
                <a:off x="7166919" y="2403389"/>
                <a:ext cx="358346" cy="135925"/>
              </a:xfrm>
              <a:prstGeom prst="line">
                <a:avLst/>
              </a:prstGeom>
              <a:noFill/>
              <a:ln w="19050" cap="sq" cmpd="sng" algn="ctr">
                <a:solidFill>
                  <a:sysClr val="window" lastClr="FFFFFF">
                    <a:alpha val="69000"/>
                  </a:sysClr>
                </a:solidFill>
                <a:prstDash val="dashDot"/>
                <a:miter lim="800000"/>
              </a:ln>
              <a:effectLst/>
            </p:spPr>
          </p:cxnSp>
          <p:cxnSp>
            <p:nvCxnSpPr>
              <p:cNvPr id="433" name="直接连接符 168">
                <a:extLst>
                  <a:ext uri="{FF2B5EF4-FFF2-40B4-BE49-F238E27FC236}">
                    <a16:creationId xmlns:a16="http://schemas.microsoft.com/office/drawing/2014/main" id="{FCD23B47-08B7-6C19-534A-A380DFE723C7}"/>
                  </a:ext>
                </a:extLst>
              </p:cNvPr>
              <p:cNvCxnSpPr/>
              <p:nvPr/>
            </p:nvCxnSpPr>
            <p:spPr>
              <a:xfrm>
                <a:off x="7519086" y="2397211"/>
                <a:ext cx="463379" cy="74140"/>
              </a:xfrm>
              <a:prstGeom prst="line">
                <a:avLst/>
              </a:prstGeom>
              <a:noFill/>
              <a:ln w="19050" cap="sq" cmpd="sng" algn="ctr">
                <a:solidFill>
                  <a:sysClr val="window" lastClr="FFFFFF">
                    <a:alpha val="69000"/>
                  </a:sysClr>
                </a:solidFill>
                <a:prstDash val="dashDot"/>
                <a:miter lim="800000"/>
              </a:ln>
              <a:effectLst/>
            </p:spPr>
          </p:cxnSp>
          <p:cxnSp>
            <p:nvCxnSpPr>
              <p:cNvPr id="434" name="直接连接符 169">
                <a:extLst>
                  <a:ext uri="{FF2B5EF4-FFF2-40B4-BE49-F238E27FC236}">
                    <a16:creationId xmlns:a16="http://schemas.microsoft.com/office/drawing/2014/main" id="{876291F1-D76D-4CDA-5AA1-3908732D2A52}"/>
                  </a:ext>
                </a:extLst>
              </p:cNvPr>
              <p:cNvCxnSpPr/>
              <p:nvPr/>
            </p:nvCxnSpPr>
            <p:spPr>
              <a:xfrm flipH="1">
                <a:off x="7636476" y="2489886"/>
                <a:ext cx="345989" cy="123568"/>
              </a:xfrm>
              <a:prstGeom prst="line">
                <a:avLst/>
              </a:prstGeom>
              <a:noFill/>
              <a:ln w="19050" cap="sq" cmpd="sng" algn="ctr">
                <a:solidFill>
                  <a:sysClr val="window" lastClr="FFFFFF">
                    <a:alpha val="69000"/>
                  </a:sysClr>
                </a:solidFill>
                <a:prstDash val="dashDot"/>
                <a:miter lim="800000"/>
              </a:ln>
              <a:effectLst/>
            </p:spPr>
          </p:cxnSp>
          <p:cxnSp>
            <p:nvCxnSpPr>
              <p:cNvPr id="435" name="直接连接符 170">
                <a:extLst>
                  <a:ext uri="{FF2B5EF4-FFF2-40B4-BE49-F238E27FC236}">
                    <a16:creationId xmlns:a16="http://schemas.microsoft.com/office/drawing/2014/main" id="{97AF7CBB-A9D3-F475-A773-BC95AE01A1AD}"/>
                  </a:ext>
                </a:extLst>
              </p:cNvPr>
              <p:cNvCxnSpPr/>
              <p:nvPr/>
            </p:nvCxnSpPr>
            <p:spPr>
              <a:xfrm flipH="1" flipV="1">
                <a:off x="7160741" y="2539314"/>
                <a:ext cx="469556" cy="67962"/>
              </a:xfrm>
              <a:prstGeom prst="line">
                <a:avLst/>
              </a:prstGeom>
              <a:noFill/>
              <a:ln w="19050" cap="sq" cmpd="sng" algn="ctr">
                <a:solidFill>
                  <a:sysClr val="window" lastClr="FFFFFF">
                    <a:alpha val="69000"/>
                  </a:sysClr>
                </a:solidFill>
                <a:prstDash val="dashDot"/>
                <a:miter lim="800000"/>
              </a:ln>
              <a:effectLst/>
            </p:spPr>
          </p:cxnSp>
          <p:cxnSp>
            <p:nvCxnSpPr>
              <p:cNvPr id="436" name="直接连接符 171">
                <a:extLst>
                  <a:ext uri="{FF2B5EF4-FFF2-40B4-BE49-F238E27FC236}">
                    <a16:creationId xmlns:a16="http://schemas.microsoft.com/office/drawing/2014/main" id="{F191094D-DF37-6087-1239-8088729AFE94}"/>
                  </a:ext>
                </a:extLst>
              </p:cNvPr>
              <p:cNvCxnSpPr/>
              <p:nvPr/>
            </p:nvCxnSpPr>
            <p:spPr>
              <a:xfrm flipH="1">
                <a:off x="7302843" y="2613454"/>
                <a:ext cx="339811" cy="556054"/>
              </a:xfrm>
              <a:prstGeom prst="line">
                <a:avLst/>
              </a:prstGeom>
              <a:noFill/>
              <a:ln w="19050" cap="sq" cmpd="sng" algn="ctr">
                <a:solidFill>
                  <a:sysClr val="window" lastClr="FFFFFF">
                    <a:alpha val="69000"/>
                  </a:sysClr>
                </a:solidFill>
                <a:prstDash val="dashDot"/>
                <a:miter lim="800000"/>
              </a:ln>
              <a:effectLst/>
            </p:spPr>
          </p:cxnSp>
          <p:cxnSp>
            <p:nvCxnSpPr>
              <p:cNvPr id="437" name="直接连接符 172">
                <a:extLst>
                  <a:ext uri="{FF2B5EF4-FFF2-40B4-BE49-F238E27FC236}">
                    <a16:creationId xmlns:a16="http://schemas.microsoft.com/office/drawing/2014/main" id="{2DD6291C-73A5-CEC7-2CCD-05527BC16726}"/>
                  </a:ext>
                </a:extLst>
              </p:cNvPr>
              <p:cNvCxnSpPr/>
              <p:nvPr/>
            </p:nvCxnSpPr>
            <p:spPr>
              <a:xfrm flipH="1" flipV="1">
                <a:off x="6802395" y="2971800"/>
                <a:ext cx="506627" cy="197708"/>
              </a:xfrm>
              <a:prstGeom prst="line">
                <a:avLst/>
              </a:prstGeom>
              <a:noFill/>
              <a:ln w="19050" cap="sq" cmpd="sng" algn="ctr">
                <a:solidFill>
                  <a:sysClr val="window" lastClr="FFFFFF">
                    <a:alpha val="69000"/>
                  </a:sysClr>
                </a:solidFill>
                <a:prstDash val="dashDot"/>
                <a:miter lim="800000"/>
              </a:ln>
              <a:effectLst/>
            </p:spPr>
          </p:cxnSp>
          <p:cxnSp>
            <p:nvCxnSpPr>
              <p:cNvPr id="438" name="直接连接符 173">
                <a:extLst>
                  <a:ext uri="{FF2B5EF4-FFF2-40B4-BE49-F238E27FC236}">
                    <a16:creationId xmlns:a16="http://schemas.microsoft.com/office/drawing/2014/main" id="{4C886DC2-7363-81C1-17FE-3DB9A3E1C0EE}"/>
                  </a:ext>
                </a:extLst>
              </p:cNvPr>
              <p:cNvCxnSpPr/>
              <p:nvPr/>
            </p:nvCxnSpPr>
            <p:spPr>
              <a:xfrm>
                <a:off x="6450227" y="3249827"/>
                <a:ext cx="494270" cy="135924"/>
              </a:xfrm>
              <a:prstGeom prst="line">
                <a:avLst/>
              </a:prstGeom>
              <a:noFill/>
              <a:ln w="19050" cap="sq" cmpd="sng" algn="ctr">
                <a:solidFill>
                  <a:sysClr val="window" lastClr="FFFFFF">
                    <a:alpha val="69000"/>
                  </a:sysClr>
                </a:solidFill>
                <a:prstDash val="dashDot"/>
                <a:miter lim="800000"/>
              </a:ln>
              <a:effectLst/>
            </p:spPr>
          </p:cxnSp>
          <p:cxnSp>
            <p:nvCxnSpPr>
              <p:cNvPr id="439" name="直接连接符 174">
                <a:extLst>
                  <a:ext uri="{FF2B5EF4-FFF2-40B4-BE49-F238E27FC236}">
                    <a16:creationId xmlns:a16="http://schemas.microsoft.com/office/drawing/2014/main" id="{9A93089A-2EB2-5B29-A714-5F9507FFB0AE}"/>
                  </a:ext>
                </a:extLst>
              </p:cNvPr>
              <p:cNvCxnSpPr/>
              <p:nvPr/>
            </p:nvCxnSpPr>
            <p:spPr>
              <a:xfrm flipH="1">
                <a:off x="6938319" y="3175686"/>
                <a:ext cx="352167" cy="210065"/>
              </a:xfrm>
              <a:prstGeom prst="line">
                <a:avLst/>
              </a:prstGeom>
              <a:noFill/>
              <a:ln w="19050" cap="sq" cmpd="sng" algn="ctr">
                <a:solidFill>
                  <a:sysClr val="window" lastClr="FFFFFF">
                    <a:alpha val="69000"/>
                  </a:sysClr>
                </a:solidFill>
                <a:prstDash val="dashDot"/>
                <a:miter lim="800000"/>
              </a:ln>
              <a:effectLst/>
            </p:spPr>
          </p:cxnSp>
          <p:cxnSp>
            <p:nvCxnSpPr>
              <p:cNvPr id="440" name="直接连接符 175">
                <a:extLst>
                  <a:ext uri="{FF2B5EF4-FFF2-40B4-BE49-F238E27FC236}">
                    <a16:creationId xmlns:a16="http://schemas.microsoft.com/office/drawing/2014/main" id="{535CA266-F3BD-05F9-0DB7-81769D9CC9C9}"/>
                  </a:ext>
                </a:extLst>
              </p:cNvPr>
              <p:cNvCxnSpPr/>
              <p:nvPr/>
            </p:nvCxnSpPr>
            <p:spPr>
              <a:xfrm>
                <a:off x="6110416" y="3663778"/>
                <a:ext cx="469557" cy="358346"/>
              </a:xfrm>
              <a:prstGeom prst="line">
                <a:avLst/>
              </a:prstGeom>
              <a:noFill/>
              <a:ln w="19050" cap="sq" cmpd="sng" algn="ctr">
                <a:solidFill>
                  <a:sysClr val="window" lastClr="FFFFFF">
                    <a:alpha val="69000"/>
                  </a:sysClr>
                </a:solidFill>
                <a:prstDash val="dashDot"/>
                <a:miter lim="800000"/>
              </a:ln>
              <a:effectLst/>
            </p:spPr>
          </p:cxnSp>
          <p:cxnSp>
            <p:nvCxnSpPr>
              <p:cNvPr id="441" name="直接连接符 176">
                <a:extLst>
                  <a:ext uri="{FF2B5EF4-FFF2-40B4-BE49-F238E27FC236}">
                    <a16:creationId xmlns:a16="http://schemas.microsoft.com/office/drawing/2014/main" id="{19DDE2F0-2BD4-3083-8C0E-7A49C96D1AFC}"/>
                  </a:ext>
                </a:extLst>
              </p:cNvPr>
              <p:cNvCxnSpPr/>
              <p:nvPr/>
            </p:nvCxnSpPr>
            <p:spPr>
              <a:xfrm flipH="1">
                <a:off x="6579973" y="3399115"/>
                <a:ext cx="358346" cy="641544"/>
              </a:xfrm>
              <a:prstGeom prst="line">
                <a:avLst/>
              </a:prstGeom>
              <a:noFill/>
              <a:ln w="19050" cap="sq" cmpd="sng" algn="ctr">
                <a:solidFill>
                  <a:sysClr val="window" lastClr="FFFFFF">
                    <a:alpha val="69000"/>
                  </a:sysClr>
                </a:solidFill>
                <a:prstDash val="dashDot"/>
                <a:miter lim="800000"/>
              </a:ln>
              <a:effectLst/>
            </p:spPr>
          </p:cxnSp>
        </p:grpSp>
        <p:grpSp>
          <p:nvGrpSpPr>
            <p:cNvPr id="311" name="组合 27031">
              <a:extLst>
                <a:ext uri="{FF2B5EF4-FFF2-40B4-BE49-F238E27FC236}">
                  <a16:creationId xmlns:a16="http://schemas.microsoft.com/office/drawing/2014/main" id="{56853B6A-FCFC-DDA0-B6AC-3A91A7E95172}"/>
                </a:ext>
              </a:extLst>
            </p:cNvPr>
            <p:cNvGrpSpPr>
              <a:grpSpLocks/>
            </p:cNvGrpSpPr>
            <p:nvPr/>
          </p:nvGrpSpPr>
          <p:grpSpPr bwMode="auto">
            <a:xfrm>
              <a:off x="7829597" y="4625961"/>
              <a:ext cx="189050" cy="119556"/>
              <a:chOff x="3373438" y="2571750"/>
              <a:chExt cx="685800" cy="434975"/>
            </a:xfrm>
            <a:solidFill>
              <a:sysClr val="window" lastClr="FFFFFF">
                <a:alpha val="64000"/>
              </a:sysClr>
            </a:solidFill>
          </p:grpSpPr>
          <p:sp>
            <p:nvSpPr>
              <p:cNvPr id="385" name="Freeform 249">
                <a:extLst>
                  <a:ext uri="{FF2B5EF4-FFF2-40B4-BE49-F238E27FC236}">
                    <a16:creationId xmlns:a16="http://schemas.microsoft.com/office/drawing/2014/main" id="{64170371-DC40-1E8A-5AD7-C6D53688D2BC}"/>
                  </a:ext>
                </a:extLst>
              </p:cNvPr>
              <p:cNvSpPr>
                <a:spLocks/>
              </p:cNvSpPr>
              <p:nvPr/>
            </p:nvSpPr>
            <p:spPr bwMode="auto">
              <a:xfrm>
                <a:off x="3373438" y="2805113"/>
                <a:ext cx="685800" cy="187325"/>
              </a:xfrm>
              <a:custGeom>
                <a:avLst/>
                <a:gdLst>
                  <a:gd name="T0" fmla="*/ 2147483647 w 1458"/>
                  <a:gd name="T1" fmla="*/ 2147483647 h 399"/>
                  <a:gd name="T2" fmla="*/ 2147483647 w 1458"/>
                  <a:gd name="T3" fmla="*/ 2147483647 h 399"/>
                  <a:gd name="T4" fmla="*/ 2147483647 w 1458"/>
                  <a:gd name="T5" fmla="*/ 2147483647 h 399"/>
                  <a:gd name="T6" fmla="*/ 2147483647 w 1458"/>
                  <a:gd name="T7" fmla="*/ 2147483647 h 399"/>
                  <a:gd name="T8" fmla="*/ 2147483647 w 1458"/>
                  <a:gd name="T9" fmla="*/ 2147483647 h 399"/>
                  <a:gd name="T10" fmla="*/ 2147483647 w 1458"/>
                  <a:gd name="T11" fmla="*/ 2147483647 h 399"/>
                  <a:gd name="T12" fmla="*/ 2147483647 w 1458"/>
                  <a:gd name="T13" fmla="*/ 2147483647 h 399"/>
                  <a:gd name="T14" fmla="*/ 2147483647 w 1458"/>
                  <a:gd name="T15" fmla="*/ 2147483647 h 399"/>
                  <a:gd name="T16" fmla="*/ 2147483647 w 1458"/>
                  <a:gd name="T17" fmla="*/ 2147483647 h 399"/>
                  <a:gd name="T18" fmla="*/ 2147483647 w 1458"/>
                  <a:gd name="T19" fmla="*/ 2147483647 h 399"/>
                  <a:gd name="T20" fmla="*/ 2147483647 w 1458"/>
                  <a:gd name="T21" fmla="*/ 2147483647 h 399"/>
                  <a:gd name="T22" fmla="*/ 2147483647 w 1458"/>
                  <a:gd name="T23" fmla="*/ 2147483647 h 399"/>
                  <a:gd name="T24" fmla="*/ 2147483647 w 1458"/>
                  <a:gd name="T25" fmla="*/ 2147483647 h 399"/>
                  <a:gd name="T26" fmla="*/ 2147483647 w 1458"/>
                  <a:gd name="T27" fmla="*/ 2147483647 h 399"/>
                  <a:gd name="T28" fmla="*/ 2147483647 w 1458"/>
                  <a:gd name="T29" fmla="*/ 2147483647 h 399"/>
                  <a:gd name="T30" fmla="*/ 2147483647 w 1458"/>
                  <a:gd name="T31" fmla="*/ 2147483647 h 399"/>
                  <a:gd name="T32" fmla="*/ 2147483647 w 1458"/>
                  <a:gd name="T33" fmla="*/ 2147483647 h 399"/>
                  <a:gd name="T34" fmla="*/ 0 w 1458"/>
                  <a:gd name="T35" fmla="*/ 2147483647 h 399"/>
                  <a:gd name="T36" fmla="*/ 0 w 1458"/>
                  <a:gd name="T37" fmla="*/ 2147483647 h 399"/>
                  <a:gd name="T38" fmla="*/ 2147483647 w 1458"/>
                  <a:gd name="T39" fmla="*/ 0 h 399"/>
                  <a:gd name="T40" fmla="*/ 2147483647 w 1458"/>
                  <a:gd name="T41" fmla="*/ 0 h 399"/>
                  <a:gd name="T42" fmla="*/ 2147483647 w 1458"/>
                  <a:gd name="T43" fmla="*/ 2147483647 h 399"/>
                  <a:gd name="T44" fmla="*/ 2147483647 w 1458"/>
                  <a:gd name="T45" fmla="*/ 2147483647 h 399"/>
                  <a:gd name="T46" fmla="*/ 2147483647 w 1458"/>
                  <a:gd name="T47" fmla="*/ 2147483647 h 39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458" h="399">
                    <a:moveTo>
                      <a:pt x="1383" y="399"/>
                    </a:moveTo>
                    <a:lnTo>
                      <a:pt x="1383" y="399"/>
                    </a:lnTo>
                    <a:lnTo>
                      <a:pt x="1187" y="399"/>
                    </a:lnTo>
                    <a:cubicBezTo>
                      <a:pt x="1172" y="399"/>
                      <a:pt x="1160" y="387"/>
                      <a:pt x="1160" y="372"/>
                    </a:cubicBezTo>
                    <a:cubicBezTo>
                      <a:pt x="1160" y="357"/>
                      <a:pt x="1172" y="344"/>
                      <a:pt x="1187" y="344"/>
                    </a:cubicBezTo>
                    <a:lnTo>
                      <a:pt x="1383" y="344"/>
                    </a:lnTo>
                    <a:cubicBezTo>
                      <a:pt x="1394" y="344"/>
                      <a:pt x="1403" y="336"/>
                      <a:pt x="1403" y="325"/>
                    </a:cubicBezTo>
                    <a:lnTo>
                      <a:pt x="1403" y="75"/>
                    </a:lnTo>
                    <a:cubicBezTo>
                      <a:pt x="1403" y="64"/>
                      <a:pt x="1394" y="55"/>
                      <a:pt x="1383" y="55"/>
                    </a:cubicBezTo>
                    <a:lnTo>
                      <a:pt x="74" y="55"/>
                    </a:lnTo>
                    <a:cubicBezTo>
                      <a:pt x="63" y="55"/>
                      <a:pt x="55" y="64"/>
                      <a:pt x="55" y="75"/>
                    </a:cubicBezTo>
                    <a:lnTo>
                      <a:pt x="55" y="325"/>
                    </a:lnTo>
                    <a:cubicBezTo>
                      <a:pt x="55" y="336"/>
                      <a:pt x="63" y="344"/>
                      <a:pt x="74" y="344"/>
                    </a:cubicBezTo>
                    <a:lnTo>
                      <a:pt x="989" y="344"/>
                    </a:lnTo>
                    <a:cubicBezTo>
                      <a:pt x="1004" y="344"/>
                      <a:pt x="1016" y="357"/>
                      <a:pt x="1016" y="372"/>
                    </a:cubicBezTo>
                    <a:cubicBezTo>
                      <a:pt x="1016" y="387"/>
                      <a:pt x="1004" y="399"/>
                      <a:pt x="989" y="399"/>
                    </a:cubicBezTo>
                    <a:lnTo>
                      <a:pt x="74" y="399"/>
                    </a:lnTo>
                    <a:cubicBezTo>
                      <a:pt x="33" y="399"/>
                      <a:pt x="0" y="366"/>
                      <a:pt x="0" y="325"/>
                    </a:cubicBezTo>
                    <a:lnTo>
                      <a:pt x="0" y="75"/>
                    </a:lnTo>
                    <a:cubicBezTo>
                      <a:pt x="0" y="34"/>
                      <a:pt x="33" y="0"/>
                      <a:pt x="74" y="0"/>
                    </a:cubicBezTo>
                    <a:lnTo>
                      <a:pt x="1383" y="0"/>
                    </a:lnTo>
                    <a:cubicBezTo>
                      <a:pt x="1424" y="0"/>
                      <a:pt x="1458" y="34"/>
                      <a:pt x="1458" y="75"/>
                    </a:cubicBezTo>
                    <a:lnTo>
                      <a:pt x="1458" y="325"/>
                    </a:lnTo>
                    <a:cubicBezTo>
                      <a:pt x="1458" y="366"/>
                      <a:pt x="1424" y="399"/>
                      <a:pt x="1383" y="399"/>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86" name="Freeform 250">
                <a:extLst>
                  <a:ext uri="{FF2B5EF4-FFF2-40B4-BE49-F238E27FC236}">
                    <a16:creationId xmlns:a16="http://schemas.microsoft.com/office/drawing/2014/main" id="{7A69F7A6-65C7-7340-7A06-97AC9CE21027}"/>
                  </a:ext>
                </a:extLst>
              </p:cNvPr>
              <p:cNvSpPr>
                <a:spLocks/>
              </p:cNvSpPr>
              <p:nvPr/>
            </p:nvSpPr>
            <p:spPr bwMode="auto">
              <a:xfrm>
                <a:off x="3821113" y="2952750"/>
                <a:ext cx="53975" cy="53975"/>
              </a:xfrm>
              <a:custGeom>
                <a:avLst/>
                <a:gdLst>
                  <a:gd name="T0" fmla="*/ 2147483647 w 114"/>
                  <a:gd name="T1" fmla="*/ 2147483647 h 114"/>
                  <a:gd name="T2" fmla="*/ 2147483647 w 114"/>
                  <a:gd name="T3" fmla="*/ 2147483647 h 114"/>
                  <a:gd name="T4" fmla="*/ 2147483647 w 114"/>
                  <a:gd name="T5" fmla="*/ 2147483647 h 114"/>
                  <a:gd name="T6" fmla="*/ 0 w 114"/>
                  <a:gd name="T7" fmla="*/ 2147483647 h 114"/>
                  <a:gd name="T8" fmla="*/ 2147483647 w 114"/>
                  <a:gd name="T9" fmla="*/ 0 h 114"/>
                  <a:gd name="T10" fmla="*/ 2147483647 w 114"/>
                  <a:gd name="T11" fmla="*/ 2147483647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4" h="114">
                    <a:moveTo>
                      <a:pt x="114" y="57"/>
                    </a:moveTo>
                    <a:lnTo>
                      <a:pt x="114" y="57"/>
                    </a:lnTo>
                    <a:cubicBezTo>
                      <a:pt x="114" y="88"/>
                      <a:pt x="89" y="114"/>
                      <a:pt x="57" y="114"/>
                    </a:cubicBezTo>
                    <a:cubicBezTo>
                      <a:pt x="26" y="114"/>
                      <a:pt x="0" y="88"/>
                      <a:pt x="0" y="57"/>
                    </a:cubicBezTo>
                    <a:cubicBezTo>
                      <a:pt x="0" y="25"/>
                      <a:pt x="26" y="0"/>
                      <a:pt x="57" y="0"/>
                    </a:cubicBezTo>
                    <a:cubicBezTo>
                      <a:pt x="89" y="0"/>
                      <a:pt x="114" y="25"/>
                      <a:pt x="114" y="57"/>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87" name="Freeform 251">
                <a:extLst>
                  <a:ext uri="{FF2B5EF4-FFF2-40B4-BE49-F238E27FC236}">
                    <a16:creationId xmlns:a16="http://schemas.microsoft.com/office/drawing/2014/main" id="{AC184B77-8D5A-0E28-55DC-3784397C5AE3}"/>
                  </a:ext>
                </a:extLst>
              </p:cNvPr>
              <p:cNvSpPr>
                <a:spLocks/>
              </p:cNvSpPr>
              <p:nvPr/>
            </p:nvSpPr>
            <p:spPr bwMode="auto">
              <a:xfrm>
                <a:off x="3905250" y="2952750"/>
                <a:ext cx="53975" cy="53975"/>
              </a:xfrm>
              <a:custGeom>
                <a:avLst/>
                <a:gdLst>
                  <a:gd name="T0" fmla="*/ 2147483647 w 114"/>
                  <a:gd name="T1" fmla="*/ 2147483647 h 114"/>
                  <a:gd name="T2" fmla="*/ 2147483647 w 114"/>
                  <a:gd name="T3" fmla="*/ 2147483647 h 114"/>
                  <a:gd name="T4" fmla="*/ 2147483647 w 114"/>
                  <a:gd name="T5" fmla="*/ 2147483647 h 114"/>
                  <a:gd name="T6" fmla="*/ 0 w 114"/>
                  <a:gd name="T7" fmla="*/ 2147483647 h 114"/>
                  <a:gd name="T8" fmla="*/ 2147483647 w 114"/>
                  <a:gd name="T9" fmla="*/ 0 h 114"/>
                  <a:gd name="T10" fmla="*/ 2147483647 w 114"/>
                  <a:gd name="T11" fmla="*/ 2147483647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4" h="114">
                    <a:moveTo>
                      <a:pt x="114" y="57"/>
                    </a:moveTo>
                    <a:lnTo>
                      <a:pt x="114" y="57"/>
                    </a:lnTo>
                    <a:cubicBezTo>
                      <a:pt x="114" y="88"/>
                      <a:pt x="89" y="114"/>
                      <a:pt x="57" y="114"/>
                    </a:cubicBezTo>
                    <a:cubicBezTo>
                      <a:pt x="26" y="114"/>
                      <a:pt x="0" y="88"/>
                      <a:pt x="0" y="57"/>
                    </a:cubicBezTo>
                    <a:cubicBezTo>
                      <a:pt x="0" y="25"/>
                      <a:pt x="26" y="0"/>
                      <a:pt x="57" y="0"/>
                    </a:cubicBezTo>
                    <a:cubicBezTo>
                      <a:pt x="89" y="0"/>
                      <a:pt x="114" y="25"/>
                      <a:pt x="114" y="57"/>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88" name="Freeform 252">
                <a:extLst>
                  <a:ext uri="{FF2B5EF4-FFF2-40B4-BE49-F238E27FC236}">
                    <a16:creationId xmlns:a16="http://schemas.microsoft.com/office/drawing/2014/main" id="{4A4F8845-F21E-B752-52F1-B29890C6549C}"/>
                  </a:ext>
                </a:extLst>
              </p:cNvPr>
              <p:cNvSpPr>
                <a:spLocks/>
              </p:cNvSpPr>
              <p:nvPr/>
            </p:nvSpPr>
            <p:spPr bwMode="auto">
              <a:xfrm>
                <a:off x="3644900" y="2663825"/>
                <a:ext cx="141288" cy="47625"/>
              </a:xfrm>
              <a:custGeom>
                <a:avLst/>
                <a:gdLst>
                  <a:gd name="T0" fmla="*/ 2147483647 w 301"/>
                  <a:gd name="T1" fmla="*/ 2147483647 h 100"/>
                  <a:gd name="T2" fmla="*/ 2147483647 w 301"/>
                  <a:gd name="T3" fmla="*/ 2147483647 h 100"/>
                  <a:gd name="T4" fmla="*/ 2147483647 w 301"/>
                  <a:gd name="T5" fmla="*/ 2147483647 h 100"/>
                  <a:gd name="T6" fmla="*/ 2147483647 w 301"/>
                  <a:gd name="T7" fmla="*/ 2147483647 h 100"/>
                  <a:gd name="T8" fmla="*/ 2147483647 w 301"/>
                  <a:gd name="T9" fmla="*/ 0 h 100"/>
                  <a:gd name="T10" fmla="*/ 2147483647 w 301"/>
                  <a:gd name="T11" fmla="*/ 2147483647 h 100"/>
                  <a:gd name="T12" fmla="*/ 2147483647 w 301"/>
                  <a:gd name="T13" fmla="*/ 2147483647 h 100"/>
                  <a:gd name="T14" fmla="*/ 2147483647 w 301"/>
                  <a:gd name="T15" fmla="*/ 2147483647 h 100"/>
                  <a:gd name="T16" fmla="*/ 2147483647 w 301"/>
                  <a:gd name="T17" fmla="*/ 2147483647 h 100"/>
                  <a:gd name="T18" fmla="*/ 2147483647 w 301"/>
                  <a:gd name="T19" fmla="*/ 2147483647 h 100"/>
                  <a:gd name="T20" fmla="*/ 2147483647 w 301"/>
                  <a:gd name="T21" fmla="*/ 2147483647 h 1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01" h="100">
                    <a:moveTo>
                      <a:pt x="31" y="97"/>
                    </a:moveTo>
                    <a:lnTo>
                      <a:pt x="31" y="97"/>
                    </a:lnTo>
                    <a:cubicBezTo>
                      <a:pt x="23" y="97"/>
                      <a:pt x="15" y="93"/>
                      <a:pt x="10" y="86"/>
                    </a:cubicBezTo>
                    <a:cubicBezTo>
                      <a:pt x="0" y="75"/>
                      <a:pt x="2" y="57"/>
                      <a:pt x="14" y="48"/>
                    </a:cubicBezTo>
                    <a:cubicBezTo>
                      <a:pt x="53" y="17"/>
                      <a:pt x="101" y="0"/>
                      <a:pt x="151" y="0"/>
                    </a:cubicBezTo>
                    <a:cubicBezTo>
                      <a:pt x="200" y="0"/>
                      <a:pt x="249" y="17"/>
                      <a:pt x="287" y="48"/>
                    </a:cubicBezTo>
                    <a:cubicBezTo>
                      <a:pt x="299" y="57"/>
                      <a:pt x="301" y="74"/>
                      <a:pt x="291" y="86"/>
                    </a:cubicBezTo>
                    <a:cubicBezTo>
                      <a:pt x="282" y="98"/>
                      <a:pt x="265" y="100"/>
                      <a:pt x="253" y="91"/>
                    </a:cubicBezTo>
                    <a:cubicBezTo>
                      <a:pt x="224" y="67"/>
                      <a:pt x="188" y="55"/>
                      <a:pt x="151" y="55"/>
                    </a:cubicBezTo>
                    <a:cubicBezTo>
                      <a:pt x="113" y="55"/>
                      <a:pt x="78" y="67"/>
                      <a:pt x="48" y="91"/>
                    </a:cubicBezTo>
                    <a:cubicBezTo>
                      <a:pt x="43" y="95"/>
                      <a:pt x="37" y="97"/>
                      <a:pt x="31" y="97"/>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89" name="Freeform 253">
                <a:extLst>
                  <a:ext uri="{FF2B5EF4-FFF2-40B4-BE49-F238E27FC236}">
                    <a16:creationId xmlns:a16="http://schemas.microsoft.com/office/drawing/2014/main" id="{5DCAD4B0-3248-0A40-1832-0ABF1483CAD6}"/>
                  </a:ext>
                </a:extLst>
              </p:cNvPr>
              <p:cNvSpPr>
                <a:spLocks/>
              </p:cNvSpPr>
              <p:nvPr/>
            </p:nvSpPr>
            <p:spPr bwMode="auto">
              <a:xfrm>
                <a:off x="3611563" y="2616200"/>
                <a:ext cx="206375" cy="61913"/>
              </a:xfrm>
              <a:custGeom>
                <a:avLst/>
                <a:gdLst>
                  <a:gd name="T0" fmla="*/ 2147483647 w 438"/>
                  <a:gd name="T1" fmla="*/ 2147483647 h 131"/>
                  <a:gd name="T2" fmla="*/ 2147483647 w 438"/>
                  <a:gd name="T3" fmla="*/ 2147483647 h 131"/>
                  <a:gd name="T4" fmla="*/ 2147483647 w 438"/>
                  <a:gd name="T5" fmla="*/ 2147483647 h 131"/>
                  <a:gd name="T6" fmla="*/ 2147483647 w 438"/>
                  <a:gd name="T7" fmla="*/ 2147483647 h 131"/>
                  <a:gd name="T8" fmla="*/ 2147483647 w 438"/>
                  <a:gd name="T9" fmla="*/ 0 h 131"/>
                  <a:gd name="T10" fmla="*/ 2147483647 w 438"/>
                  <a:gd name="T11" fmla="*/ 2147483647 h 131"/>
                  <a:gd name="T12" fmla="*/ 2147483647 w 438"/>
                  <a:gd name="T13" fmla="*/ 2147483647 h 131"/>
                  <a:gd name="T14" fmla="*/ 2147483647 w 438"/>
                  <a:gd name="T15" fmla="*/ 2147483647 h 131"/>
                  <a:gd name="T16" fmla="*/ 2147483647 w 438"/>
                  <a:gd name="T17" fmla="*/ 2147483647 h 131"/>
                  <a:gd name="T18" fmla="*/ 2147483647 w 438"/>
                  <a:gd name="T19" fmla="*/ 2147483647 h 131"/>
                  <a:gd name="T20" fmla="*/ 2147483647 w 438"/>
                  <a:gd name="T21" fmla="*/ 2147483647 h 1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38" h="131">
                    <a:moveTo>
                      <a:pt x="30" y="129"/>
                    </a:moveTo>
                    <a:lnTo>
                      <a:pt x="30" y="129"/>
                    </a:lnTo>
                    <a:cubicBezTo>
                      <a:pt x="23" y="129"/>
                      <a:pt x="15" y="126"/>
                      <a:pt x="10" y="120"/>
                    </a:cubicBezTo>
                    <a:cubicBezTo>
                      <a:pt x="0" y="109"/>
                      <a:pt x="0" y="92"/>
                      <a:pt x="11" y="81"/>
                    </a:cubicBezTo>
                    <a:cubicBezTo>
                      <a:pt x="68" y="29"/>
                      <a:pt x="142" y="0"/>
                      <a:pt x="220" y="0"/>
                    </a:cubicBezTo>
                    <a:cubicBezTo>
                      <a:pt x="296" y="0"/>
                      <a:pt x="370" y="28"/>
                      <a:pt x="426" y="80"/>
                    </a:cubicBezTo>
                    <a:cubicBezTo>
                      <a:pt x="437" y="90"/>
                      <a:pt x="438" y="107"/>
                      <a:pt x="428" y="119"/>
                    </a:cubicBezTo>
                    <a:cubicBezTo>
                      <a:pt x="418" y="130"/>
                      <a:pt x="401" y="131"/>
                      <a:pt x="389" y="120"/>
                    </a:cubicBezTo>
                    <a:cubicBezTo>
                      <a:pt x="343" y="78"/>
                      <a:pt x="283" y="55"/>
                      <a:pt x="220" y="55"/>
                    </a:cubicBezTo>
                    <a:cubicBezTo>
                      <a:pt x="156" y="55"/>
                      <a:pt x="95" y="78"/>
                      <a:pt x="49" y="122"/>
                    </a:cubicBezTo>
                    <a:cubicBezTo>
                      <a:pt x="43" y="126"/>
                      <a:pt x="37" y="129"/>
                      <a:pt x="30" y="129"/>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90" name="Freeform 254">
                <a:extLst>
                  <a:ext uri="{FF2B5EF4-FFF2-40B4-BE49-F238E27FC236}">
                    <a16:creationId xmlns:a16="http://schemas.microsoft.com/office/drawing/2014/main" id="{0E4B67C7-E09A-2140-2F0C-478CEECDA29D}"/>
                  </a:ext>
                </a:extLst>
              </p:cNvPr>
              <p:cNvSpPr>
                <a:spLocks/>
              </p:cNvSpPr>
              <p:nvPr/>
            </p:nvSpPr>
            <p:spPr bwMode="auto">
              <a:xfrm>
                <a:off x="3581400" y="2571750"/>
                <a:ext cx="268288" cy="74613"/>
              </a:xfrm>
              <a:custGeom>
                <a:avLst/>
                <a:gdLst>
                  <a:gd name="T0" fmla="*/ 2147483647 w 572"/>
                  <a:gd name="T1" fmla="*/ 2147483647 h 160"/>
                  <a:gd name="T2" fmla="*/ 2147483647 w 572"/>
                  <a:gd name="T3" fmla="*/ 2147483647 h 160"/>
                  <a:gd name="T4" fmla="*/ 2147483647 w 572"/>
                  <a:gd name="T5" fmla="*/ 2147483647 h 160"/>
                  <a:gd name="T6" fmla="*/ 2147483647 w 572"/>
                  <a:gd name="T7" fmla="*/ 2147483647 h 160"/>
                  <a:gd name="T8" fmla="*/ 2147483647 w 572"/>
                  <a:gd name="T9" fmla="*/ 2147483647 h 160"/>
                  <a:gd name="T10" fmla="*/ 2147483647 w 572"/>
                  <a:gd name="T11" fmla="*/ 2147483647 h 160"/>
                  <a:gd name="T12" fmla="*/ 2147483647 w 572"/>
                  <a:gd name="T13" fmla="*/ 2147483647 h 160"/>
                  <a:gd name="T14" fmla="*/ 2147483647 w 572"/>
                  <a:gd name="T15" fmla="*/ 0 h 160"/>
                  <a:gd name="T16" fmla="*/ 2147483647 w 572"/>
                  <a:gd name="T17" fmla="*/ 2147483647 h 160"/>
                  <a:gd name="T18" fmla="*/ 2147483647 w 572"/>
                  <a:gd name="T19" fmla="*/ 2147483647 h 160"/>
                  <a:gd name="T20" fmla="*/ 2147483647 w 572"/>
                  <a:gd name="T21" fmla="*/ 2147483647 h 1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72" h="160">
                    <a:moveTo>
                      <a:pt x="541" y="158"/>
                    </a:moveTo>
                    <a:lnTo>
                      <a:pt x="541" y="158"/>
                    </a:lnTo>
                    <a:cubicBezTo>
                      <a:pt x="534" y="158"/>
                      <a:pt x="528" y="155"/>
                      <a:pt x="522" y="150"/>
                    </a:cubicBezTo>
                    <a:cubicBezTo>
                      <a:pt x="458" y="89"/>
                      <a:pt x="374" y="55"/>
                      <a:pt x="286" y="55"/>
                    </a:cubicBezTo>
                    <a:cubicBezTo>
                      <a:pt x="197" y="55"/>
                      <a:pt x="113" y="88"/>
                      <a:pt x="50" y="149"/>
                    </a:cubicBezTo>
                    <a:cubicBezTo>
                      <a:pt x="39" y="160"/>
                      <a:pt x="21" y="159"/>
                      <a:pt x="11" y="149"/>
                    </a:cubicBezTo>
                    <a:cubicBezTo>
                      <a:pt x="0" y="138"/>
                      <a:pt x="1" y="120"/>
                      <a:pt x="12" y="110"/>
                    </a:cubicBezTo>
                    <a:cubicBezTo>
                      <a:pt x="86" y="39"/>
                      <a:pt x="183" y="0"/>
                      <a:pt x="286" y="0"/>
                    </a:cubicBezTo>
                    <a:cubicBezTo>
                      <a:pt x="389" y="0"/>
                      <a:pt x="486" y="39"/>
                      <a:pt x="560" y="110"/>
                    </a:cubicBezTo>
                    <a:cubicBezTo>
                      <a:pt x="571" y="121"/>
                      <a:pt x="572" y="138"/>
                      <a:pt x="561" y="149"/>
                    </a:cubicBezTo>
                    <a:cubicBezTo>
                      <a:pt x="556" y="155"/>
                      <a:pt x="548" y="158"/>
                      <a:pt x="541" y="158"/>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91" name="Freeform 255">
                <a:extLst>
                  <a:ext uri="{FF2B5EF4-FFF2-40B4-BE49-F238E27FC236}">
                    <a16:creationId xmlns:a16="http://schemas.microsoft.com/office/drawing/2014/main" id="{F1F89E2F-7D1A-5106-6925-3B8342AF63E2}"/>
                  </a:ext>
                </a:extLst>
              </p:cNvPr>
              <p:cNvSpPr>
                <a:spLocks/>
              </p:cNvSpPr>
              <p:nvPr/>
            </p:nvSpPr>
            <p:spPr bwMode="auto">
              <a:xfrm>
                <a:off x="3687763" y="2711450"/>
                <a:ext cx="53975" cy="53975"/>
              </a:xfrm>
              <a:custGeom>
                <a:avLst/>
                <a:gdLst>
                  <a:gd name="T0" fmla="*/ 2147483647 w 114"/>
                  <a:gd name="T1" fmla="*/ 2147483647 h 114"/>
                  <a:gd name="T2" fmla="*/ 2147483647 w 114"/>
                  <a:gd name="T3" fmla="*/ 2147483647 h 114"/>
                  <a:gd name="T4" fmla="*/ 2147483647 w 114"/>
                  <a:gd name="T5" fmla="*/ 2147483647 h 114"/>
                  <a:gd name="T6" fmla="*/ 0 w 114"/>
                  <a:gd name="T7" fmla="*/ 2147483647 h 114"/>
                  <a:gd name="T8" fmla="*/ 2147483647 w 114"/>
                  <a:gd name="T9" fmla="*/ 0 h 114"/>
                  <a:gd name="T10" fmla="*/ 2147483647 w 114"/>
                  <a:gd name="T11" fmla="*/ 2147483647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4" h="114">
                    <a:moveTo>
                      <a:pt x="114" y="57"/>
                    </a:moveTo>
                    <a:lnTo>
                      <a:pt x="114" y="57"/>
                    </a:lnTo>
                    <a:cubicBezTo>
                      <a:pt x="114" y="89"/>
                      <a:pt x="89" y="114"/>
                      <a:pt x="57" y="114"/>
                    </a:cubicBezTo>
                    <a:cubicBezTo>
                      <a:pt x="26" y="114"/>
                      <a:pt x="0" y="89"/>
                      <a:pt x="0" y="57"/>
                    </a:cubicBezTo>
                    <a:cubicBezTo>
                      <a:pt x="0" y="25"/>
                      <a:pt x="26" y="0"/>
                      <a:pt x="57" y="0"/>
                    </a:cubicBezTo>
                    <a:cubicBezTo>
                      <a:pt x="89" y="0"/>
                      <a:pt x="114" y="25"/>
                      <a:pt x="114" y="57"/>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92" name="Freeform 256">
                <a:extLst>
                  <a:ext uri="{FF2B5EF4-FFF2-40B4-BE49-F238E27FC236}">
                    <a16:creationId xmlns:a16="http://schemas.microsoft.com/office/drawing/2014/main" id="{0C3662CF-B913-ADD3-DC29-06CCFDD5AEE2}"/>
                  </a:ext>
                </a:extLst>
              </p:cNvPr>
              <p:cNvSpPr>
                <a:spLocks/>
              </p:cNvSpPr>
              <p:nvPr/>
            </p:nvSpPr>
            <p:spPr bwMode="auto">
              <a:xfrm>
                <a:off x="3402013" y="2571750"/>
                <a:ext cx="25400" cy="206375"/>
              </a:xfrm>
              <a:custGeom>
                <a:avLst/>
                <a:gdLst>
                  <a:gd name="T0" fmla="*/ 2147483647 w 55"/>
                  <a:gd name="T1" fmla="*/ 2147483647 h 439"/>
                  <a:gd name="T2" fmla="*/ 2147483647 w 55"/>
                  <a:gd name="T3" fmla="*/ 2147483647 h 439"/>
                  <a:gd name="T4" fmla="*/ 0 w 55"/>
                  <a:gd name="T5" fmla="*/ 2147483647 h 439"/>
                  <a:gd name="T6" fmla="*/ 0 w 55"/>
                  <a:gd name="T7" fmla="*/ 2147483647 h 439"/>
                  <a:gd name="T8" fmla="*/ 2147483647 w 55"/>
                  <a:gd name="T9" fmla="*/ 0 h 439"/>
                  <a:gd name="T10" fmla="*/ 2147483647 w 55"/>
                  <a:gd name="T11" fmla="*/ 2147483647 h 439"/>
                  <a:gd name="T12" fmla="*/ 2147483647 w 55"/>
                  <a:gd name="T13" fmla="*/ 2147483647 h 439"/>
                  <a:gd name="T14" fmla="*/ 2147483647 w 55"/>
                  <a:gd name="T15" fmla="*/ 2147483647 h 43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5" h="439">
                    <a:moveTo>
                      <a:pt x="27" y="439"/>
                    </a:moveTo>
                    <a:lnTo>
                      <a:pt x="27" y="439"/>
                    </a:lnTo>
                    <a:cubicBezTo>
                      <a:pt x="12" y="439"/>
                      <a:pt x="0" y="426"/>
                      <a:pt x="0" y="411"/>
                    </a:cubicBezTo>
                    <a:lnTo>
                      <a:pt x="0" y="27"/>
                    </a:lnTo>
                    <a:cubicBezTo>
                      <a:pt x="0" y="12"/>
                      <a:pt x="12" y="0"/>
                      <a:pt x="27" y="0"/>
                    </a:cubicBezTo>
                    <a:cubicBezTo>
                      <a:pt x="42" y="0"/>
                      <a:pt x="55" y="12"/>
                      <a:pt x="55" y="27"/>
                    </a:cubicBezTo>
                    <a:lnTo>
                      <a:pt x="55" y="411"/>
                    </a:lnTo>
                    <a:cubicBezTo>
                      <a:pt x="55" y="426"/>
                      <a:pt x="42" y="439"/>
                      <a:pt x="27" y="439"/>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93" name="Freeform 257">
                <a:extLst>
                  <a:ext uri="{FF2B5EF4-FFF2-40B4-BE49-F238E27FC236}">
                    <a16:creationId xmlns:a16="http://schemas.microsoft.com/office/drawing/2014/main" id="{BE6744F7-AA15-0DA8-D377-BBE0D3132E32}"/>
                  </a:ext>
                </a:extLst>
              </p:cNvPr>
              <p:cNvSpPr>
                <a:spLocks/>
              </p:cNvSpPr>
              <p:nvPr/>
            </p:nvSpPr>
            <p:spPr bwMode="auto">
              <a:xfrm>
                <a:off x="4002088" y="2571750"/>
                <a:ext cx="25400" cy="206375"/>
              </a:xfrm>
              <a:custGeom>
                <a:avLst/>
                <a:gdLst>
                  <a:gd name="T0" fmla="*/ 2147483647 w 55"/>
                  <a:gd name="T1" fmla="*/ 2147483647 h 439"/>
                  <a:gd name="T2" fmla="*/ 2147483647 w 55"/>
                  <a:gd name="T3" fmla="*/ 2147483647 h 439"/>
                  <a:gd name="T4" fmla="*/ 0 w 55"/>
                  <a:gd name="T5" fmla="*/ 2147483647 h 439"/>
                  <a:gd name="T6" fmla="*/ 0 w 55"/>
                  <a:gd name="T7" fmla="*/ 2147483647 h 439"/>
                  <a:gd name="T8" fmla="*/ 2147483647 w 55"/>
                  <a:gd name="T9" fmla="*/ 0 h 439"/>
                  <a:gd name="T10" fmla="*/ 2147483647 w 55"/>
                  <a:gd name="T11" fmla="*/ 2147483647 h 439"/>
                  <a:gd name="T12" fmla="*/ 2147483647 w 55"/>
                  <a:gd name="T13" fmla="*/ 2147483647 h 439"/>
                  <a:gd name="T14" fmla="*/ 2147483647 w 55"/>
                  <a:gd name="T15" fmla="*/ 2147483647 h 43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5" h="439">
                    <a:moveTo>
                      <a:pt x="28" y="439"/>
                    </a:moveTo>
                    <a:lnTo>
                      <a:pt x="28" y="439"/>
                    </a:lnTo>
                    <a:cubicBezTo>
                      <a:pt x="13" y="439"/>
                      <a:pt x="0" y="426"/>
                      <a:pt x="0" y="411"/>
                    </a:cubicBezTo>
                    <a:lnTo>
                      <a:pt x="0" y="27"/>
                    </a:lnTo>
                    <a:cubicBezTo>
                      <a:pt x="0" y="12"/>
                      <a:pt x="13" y="0"/>
                      <a:pt x="28" y="0"/>
                    </a:cubicBezTo>
                    <a:cubicBezTo>
                      <a:pt x="43" y="0"/>
                      <a:pt x="55" y="12"/>
                      <a:pt x="55" y="27"/>
                    </a:cubicBezTo>
                    <a:lnTo>
                      <a:pt x="55" y="411"/>
                    </a:lnTo>
                    <a:cubicBezTo>
                      <a:pt x="55" y="426"/>
                      <a:pt x="43" y="439"/>
                      <a:pt x="28" y="439"/>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94" name="Freeform 258">
                <a:extLst>
                  <a:ext uri="{FF2B5EF4-FFF2-40B4-BE49-F238E27FC236}">
                    <a16:creationId xmlns:a16="http://schemas.microsoft.com/office/drawing/2014/main" id="{E9F60470-23F1-8590-3682-826EC3C67ADA}"/>
                  </a:ext>
                </a:extLst>
              </p:cNvPr>
              <p:cNvSpPr>
                <a:spLocks/>
              </p:cNvSpPr>
              <p:nvPr/>
            </p:nvSpPr>
            <p:spPr bwMode="auto">
              <a:xfrm>
                <a:off x="3810000" y="2873375"/>
                <a:ext cx="65088" cy="52388"/>
              </a:xfrm>
              <a:custGeom>
                <a:avLst/>
                <a:gdLst>
                  <a:gd name="T0" fmla="*/ 2147483647 w 140"/>
                  <a:gd name="T1" fmla="*/ 2147483647 h 111"/>
                  <a:gd name="T2" fmla="*/ 2147483647 w 140"/>
                  <a:gd name="T3" fmla="*/ 2147483647 h 111"/>
                  <a:gd name="T4" fmla="*/ 2147483647 w 140"/>
                  <a:gd name="T5" fmla="*/ 0 h 111"/>
                  <a:gd name="T6" fmla="*/ 2147483647 w 140"/>
                  <a:gd name="T7" fmla="*/ 0 h 111"/>
                  <a:gd name="T8" fmla="*/ 2147483647 w 140"/>
                  <a:gd name="T9" fmla="*/ 2147483647 h 111"/>
                  <a:gd name="T10" fmla="*/ 0 w 140"/>
                  <a:gd name="T11" fmla="*/ 2147483647 h 111"/>
                  <a:gd name="T12" fmla="*/ 0 w 140"/>
                  <a:gd name="T13" fmla="*/ 2147483647 h 111"/>
                  <a:gd name="T14" fmla="*/ 2147483647 w 140"/>
                  <a:gd name="T15" fmla="*/ 2147483647 h 111"/>
                  <a:gd name="T16" fmla="*/ 2147483647 w 140"/>
                  <a:gd name="T17" fmla="*/ 2147483647 h 111"/>
                  <a:gd name="T18" fmla="*/ 2147483647 w 140"/>
                  <a:gd name="T19" fmla="*/ 2147483647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0" h="111">
                    <a:moveTo>
                      <a:pt x="115" y="31"/>
                    </a:moveTo>
                    <a:lnTo>
                      <a:pt x="115" y="31"/>
                    </a:lnTo>
                    <a:lnTo>
                      <a:pt x="115" y="0"/>
                    </a:lnTo>
                    <a:lnTo>
                      <a:pt x="25" y="0"/>
                    </a:lnTo>
                    <a:lnTo>
                      <a:pt x="25" y="31"/>
                    </a:lnTo>
                    <a:lnTo>
                      <a:pt x="0" y="31"/>
                    </a:lnTo>
                    <a:lnTo>
                      <a:pt x="0" y="111"/>
                    </a:lnTo>
                    <a:lnTo>
                      <a:pt x="140" y="111"/>
                    </a:lnTo>
                    <a:lnTo>
                      <a:pt x="140" y="31"/>
                    </a:lnTo>
                    <a:lnTo>
                      <a:pt x="115" y="31"/>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95" name="Freeform 259">
                <a:extLst>
                  <a:ext uri="{FF2B5EF4-FFF2-40B4-BE49-F238E27FC236}">
                    <a16:creationId xmlns:a16="http://schemas.microsoft.com/office/drawing/2014/main" id="{D62310C9-54DC-9F66-27FA-6E715638B1F0}"/>
                  </a:ext>
                </a:extLst>
              </p:cNvPr>
              <p:cNvSpPr>
                <a:spLocks/>
              </p:cNvSpPr>
              <p:nvPr/>
            </p:nvSpPr>
            <p:spPr bwMode="auto">
              <a:xfrm>
                <a:off x="3733800" y="2873375"/>
                <a:ext cx="66675" cy="52388"/>
              </a:xfrm>
              <a:custGeom>
                <a:avLst/>
                <a:gdLst>
                  <a:gd name="T0" fmla="*/ 2147483647 w 141"/>
                  <a:gd name="T1" fmla="*/ 2147483647 h 111"/>
                  <a:gd name="T2" fmla="*/ 2147483647 w 141"/>
                  <a:gd name="T3" fmla="*/ 2147483647 h 111"/>
                  <a:gd name="T4" fmla="*/ 2147483647 w 141"/>
                  <a:gd name="T5" fmla="*/ 0 h 111"/>
                  <a:gd name="T6" fmla="*/ 2147483647 w 141"/>
                  <a:gd name="T7" fmla="*/ 0 h 111"/>
                  <a:gd name="T8" fmla="*/ 2147483647 w 141"/>
                  <a:gd name="T9" fmla="*/ 2147483647 h 111"/>
                  <a:gd name="T10" fmla="*/ 0 w 141"/>
                  <a:gd name="T11" fmla="*/ 2147483647 h 111"/>
                  <a:gd name="T12" fmla="*/ 0 w 141"/>
                  <a:gd name="T13" fmla="*/ 2147483647 h 111"/>
                  <a:gd name="T14" fmla="*/ 2147483647 w 141"/>
                  <a:gd name="T15" fmla="*/ 2147483647 h 111"/>
                  <a:gd name="T16" fmla="*/ 2147483647 w 141"/>
                  <a:gd name="T17" fmla="*/ 2147483647 h 111"/>
                  <a:gd name="T18" fmla="*/ 2147483647 w 141"/>
                  <a:gd name="T19" fmla="*/ 2147483647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11">
                    <a:moveTo>
                      <a:pt x="115" y="31"/>
                    </a:moveTo>
                    <a:lnTo>
                      <a:pt x="115" y="31"/>
                    </a:lnTo>
                    <a:lnTo>
                      <a:pt x="115" y="0"/>
                    </a:lnTo>
                    <a:lnTo>
                      <a:pt x="25" y="0"/>
                    </a:lnTo>
                    <a:lnTo>
                      <a:pt x="25" y="31"/>
                    </a:lnTo>
                    <a:lnTo>
                      <a:pt x="0" y="31"/>
                    </a:lnTo>
                    <a:lnTo>
                      <a:pt x="0" y="111"/>
                    </a:lnTo>
                    <a:lnTo>
                      <a:pt x="141" y="111"/>
                    </a:lnTo>
                    <a:lnTo>
                      <a:pt x="141" y="31"/>
                    </a:lnTo>
                    <a:lnTo>
                      <a:pt x="115" y="31"/>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96" name="Freeform 260">
                <a:extLst>
                  <a:ext uri="{FF2B5EF4-FFF2-40B4-BE49-F238E27FC236}">
                    <a16:creationId xmlns:a16="http://schemas.microsoft.com/office/drawing/2014/main" id="{02802116-46CA-83BD-7A16-D71E200A7808}"/>
                  </a:ext>
                </a:extLst>
              </p:cNvPr>
              <p:cNvSpPr>
                <a:spLocks/>
              </p:cNvSpPr>
              <p:nvPr/>
            </p:nvSpPr>
            <p:spPr bwMode="auto">
              <a:xfrm>
                <a:off x="3657600" y="2873375"/>
                <a:ext cx="66675" cy="52388"/>
              </a:xfrm>
              <a:custGeom>
                <a:avLst/>
                <a:gdLst>
                  <a:gd name="T0" fmla="*/ 2147483647 w 141"/>
                  <a:gd name="T1" fmla="*/ 2147483647 h 111"/>
                  <a:gd name="T2" fmla="*/ 2147483647 w 141"/>
                  <a:gd name="T3" fmla="*/ 2147483647 h 111"/>
                  <a:gd name="T4" fmla="*/ 2147483647 w 141"/>
                  <a:gd name="T5" fmla="*/ 0 h 111"/>
                  <a:gd name="T6" fmla="*/ 2147483647 w 141"/>
                  <a:gd name="T7" fmla="*/ 0 h 111"/>
                  <a:gd name="T8" fmla="*/ 2147483647 w 141"/>
                  <a:gd name="T9" fmla="*/ 2147483647 h 111"/>
                  <a:gd name="T10" fmla="*/ 0 w 141"/>
                  <a:gd name="T11" fmla="*/ 2147483647 h 111"/>
                  <a:gd name="T12" fmla="*/ 0 w 141"/>
                  <a:gd name="T13" fmla="*/ 2147483647 h 111"/>
                  <a:gd name="T14" fmla="*/ 2147483647 w 141"/>
                  <a:gd name="T15" fmla="*/ 2147483647 h 111"/>
                  <a:gd name="T16" fmla="*/ 2147483647 w 141"/>
                  <a:gd name="T17" fmla="*/ 2147483647 h 111"/>
                  <a:gd name="T18" fmla="*/ 2147483647 w 141"/>
                  <a:gd name="T19" fmla="*/ 2147483647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11">
                    <a:moveTo>
                      <a:pt x="115" y="31"/>
                    </a:moveTo>
                    <a:lnTo>
                      <a:pt x="115" y="31"/>
                    </a:lnTo>
                    <a:lnTo>
                      <a:pt x="115" y="0"/>
                    </a:lnTo>
                    <a:lnTo>
                      <a:pt x="25" y="0"/>
                    </a:lnTo>
                    <a:lnTo>
                      <a:pt x="25" y="31"/>
                    </a:lnTo>
                    <a:lnTo>
                      <a:pt x="0" y="31"/>
                    </a:lnTo>
                    <a:lnTo>
                      <a:pt x="0" y="111"/>
                    </a:lnTo>
                    <a:lnTo>
                      <a:pt x="141" y="111"/>
                    </a:lnTo>
                    <a:lnTo>
                      <a:pt x="141" y="31"/>
                    </a:lnTo>
                    <a:lnTo>
                      <a:pt x="115" y="31"/>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97" name="Freeform 261">
                <a:extLst>
                  <a:ext uri="{FF2B5EF4-FFF2-40B4-BE49-F238E27FC236}">
                    <a16:creationId xmlns:a16="http://schemas.microsoft.com/office/drawing/2014/main" id="{EDA6B9B1-4826-C67B-0D44-94E67642BB6A}"/>
                  </a:ext>
                </a:extLst>
              </p:cNvPr>
              <p:cNvSpPr>
                <a:spLocks/>
              </p:cNvSpPr>
              <p:nvPr/>
            </p:nvSpPr>
            <p:spPr bwMode="auto">
              <a:xfrm>
                <a:off x="3582988" y="2873375"/>
                <a:ext cx="66675" cy="52388"/>
              </a:xfrm>
              <a:custGeom>
                <a:avLst/>
                <a:gdLst>
                  <a:gd name="T0" fmla="*/ 2147483647 w 141"/>
                  <a:gd name="T1" fmla="*/ 2147483647 h 111"/>
                  <a:gd name="T2" fmla="*/ 2147483647 w 141"/>
                  <a:gd name="T3" fmla="*/ 2147483647 h 111"/>
                  <a:gd name="T4" fmla="*/ 2147483647 w 141"/>
                  <a:gd name="T5" fmla="*/ 0 h 111"/>
                  <a:gd name="T6" fmla="*/ 2147483647 w 141"/>
                  <a:gd name="T7" fmla="*/ 0 h 111"/>
                  <a:gd name="T8" fmla="*/ 2147483647 w 141"/>
                  <a:gd name="T9" fmla="*/ 2147483647 h 111"/>
                  <a:gd name="T10" fmla="*/ 0 w 141"/>
                  <a:gd name="T11" fmla="*/ 2147483647 h 111"/>
                  <a:gd name="T12" fmla="*/ 0 w 141"/>
                  <a:gd name="T13" fmla="*/ 2147483647 h 111"/>
                  <a:gd name="T14" fmla="*/ 2147483647 w 141"/>
                  <a:gd name="T15" fmla="*/ 2147483647 h 111"/>
                  <a:gd name="T16" fmla="*/ 2147483647 w 141"/>
                  <a:gd name="T17" fmla="*/ 2147483647 h 111"/>
                  <a:gd name="T18" fmla="*/ 2147483647 w 141"/>
                  <a:gd name="T19" fmla="*/ 2147483647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11">
                    <a:moveTo>
                      <a:pt x="115" y="31"/>
                    </a:moveTo>
                    <a:lnTo>
                      <a:pt x="115" y="31"/>
                    </a:lnTo>
                    <a:lnTo>
                      <a:pt x="115" y="0"/>
                    </a:lnTo>
                    <a:lnTo>
                      <a:pt x="25" y="0"/>
                    </a:lnTo>
                    <a:lnTo>
                      <a:pt x="25" y="31"/>
                    </a:lnTo>
                    <a:lnTo>
                      <a:pt x="0" y="31"/>
                    </a:lnTo>
                    <a:lnTo>
                      <a:pt x="0" y="111"/>
                    </a:lnTo>
                    <a:lnTo>
                      <a:pt x="141" y="111"/>
                    </a:lnTo>
                    <a:lnTo>
                      <a:pt x="141" y="31"/>
                    </a:lnTo>
                    <a:lnTo>
                      <a:pt x="115" y="31"/>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98" name="Freeform 262">
                <a:extLst>
                  <a:ext uri="{FF2B5EF4-FFF2-40B4-BE49-F238E27FC236}">
                    <a16:creationId xmlns:a16="http://schemas.microsoft.com/office/drawing/2014/main" id="{0CF12E8F-3BBA-1F65-1AD3-9A22784A89F6}"/>
                  </a:ext>
                </a:extLst>
              </p:cNvPr>
              <p:cNvSpPr>
                <a:spLocks/>
              </p:cNvSpPr>
              <p:nvPr/>
            </p:nvSpPr>
            <p:spPr bwMode="auto">
              <a:xfrm>
                <a:off x="3906838" y="2871788"/>
                <a:ext cx="41275" cy="53975"/>
              </a:xfrm>
              <a:custGeom>
                <a:avLst/>
                <a:gdLst>
                  <a:gd name="T0" fmla="*/ 2147483647 w 88"/>
                  <a:gd name="T1" fmla="*/ 2147483647 h 115"/>
                  <a:gd name="T2" fmla="*/ 2147483647 w 88"/>
                  <a:gd name="T3" fmla="*/ 2147483647 h 115"/>
                  <a:gd name="T4" fmla="*/ 2147483647 w 88"/>
                  <a:gd name="T5" fmla="*/ 0 h 115"/>
                  <a:gd name="T6" fmla="*/ 2147483647 w 88"/>
                  <a:gd name="T7" fmla="*/ 0 h 115"/>
                  <a:gd name="T8" fmla="*/ 2147483647 w 88"/>
                  <a:gd name="T9" fmla="*/ 2147483647 h 115"/>
                  <a:gd name="T10" fmla="*/ 0 w 88"/>
                  <a:gd name="T11" fmla="*/ 2147483647 h 115"/>
                  <a:gd name="T12" fmla="*/ 0 w 88"/>
                  <a:gd name="T13" fmla="*/ 2147483647 h 115"/>
                  <a:gd name="T14" fmla="*/ 2147483647 w 88"/>
                  <a:gd name="T15" fmla="*/ 2147483647 h 115"/>
                  <a:gd name="T16" fmla="*/ 2147483647 w 88"/>
                  <a:gd name="T17" fmla="*/ 2147483647 h 115"/>
                  <a:gd name="T18" fmla="*/ 2147483647 w 88"/>
                  <a:gd name="T19" fmla="*/ 2147483647 h 1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115">
                    <a:moveTo>
                      <a:pt x="63" y="24"/>
                    </a:moveTo>
                    <a:lnTo>
                      <a:pt x="63" y="24"/>
                    </a:lnTo>
                    <a:lnTo>
                      <a:pt x="63" y="0"/>
                    </a:lnTo>
                    <a:lnTo>
                      <a:pt x="25" y="0"/>
                    </a:lnTo>
                    <a:lnTo>
                      <a:pt x="25" y="24"/>
                    </a:lnTo>
                    <a:lnTo>
                      <a:pt x="0" y="24"/>
                    </a:lnTo>
                    <a:lnTo>
                      <a:pt x="0" y="115"/>
                    </a:lnTo>
                    <a:lnTo>
                      <a:pt x="88" y="115"/>
                    </a:lnTo>
                    <a:lnTo>
                      <a:pt x="88" y="24"/>
                    </a:lnTo>
                    <a:lnTo>
                      <a:pt x="63" y="24"/>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99" name="Freeform 263">
                <a:extLst>
                  <a:ext uri="{FF2B5EF4-FFF2-40B4-BE49-F238E27FC236}">
                    <a16:creationId xmlns:a16="http://schemas.microsoft.com/office/drawing/2014/main" id="{214712D9-3B55-8F87-1F13-15749560563B}"/>
                  </a:ext>
                </a:extLst>
              </p:cNvPr>
              <p:cNvSpPr>
                <a:spLocks/>
              </p:cNvSpPr>
              <p:nvPr/>
            </p:nvSpPr>
            <p:spPr bwMode="auto">
              <a:xfrm>
                <a:off x="3956050" y="2871788"/>
                <a:ext cx="41275" cy="53975"/>
              </a:xfrm>
              <a:custGeom>
                <a:avLst/>
                <a:gdLst>
                  <a:gd name="T0" fmla="*/ 2147483647 w 88"/>
                  <a:gd name="T1" fmla="*/ 2147483647 h 115"/>
                  <a:gd name="T2" fmla="*/ 2147483647 w 88"/>
                  <a:gd name="T3" fmla="*/ 2147483647 h 115"/>
                  <a:gd name="T4" fmla="*/ 2147483647 w 88"/>
                  <a:gd name="T5" fmla="*/ 0 h 115"/>
                  <a:gd name="T6" fmla="*/ 2147483647 w 88"/>
                  <a:gd name="T7" fmla="*/ 0 h 115"/>
                  <a:gd name="T8" fmla="*/ 2147483647 w 88"/>
                  <a:gd name="T9" fmla="*/ 2147483647 h 115"/>
                  <a:gd name="T10" fmla="*/ 0 w 88"/>
                  <a:gd name="T11" fmla="*/ 2147483647 h 115"/>
                  <a:gd name="T12" fmla="*/ 0 w 88"/>
                  <a:gd name="T13" fmla="*/ 2147483647 h 115"/>
                  <a:gd name="T14" fmla="*/ 2147483647 w 88"/>
                  <a:gd name="T15" fmla="*/ 2147483647 h 115"/>
                  <a:gd name="T16" fmla="*/ 2147483647 w 88"/>
                  <a:gd name="T17" fmla="*/ 2147483647 h 115"/>
                  <a:gd name="T18" fmla="*/ 2147483647 w 88"/>
                  <a:gd name="T19" fmla="*/ 2147483647 h 1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115">
                    <a:moveTo>
                      <a:pt x="63" y="24"/>
                    </a:moveTo>
                    <a:lnTo>
                      <a:pt x="63" y="24"/>
                    </a:lnTo>
                    <a:lnTo>
                      <a:pt x="63" y="0"/>
                    </a:lnTo>
                    <a:lnTo>
                      <a:pt x="25" y="0"/>
                    </a:lnTo>
                    <a:lnTo>
                      <a:pt x="25" y="24"/>
                    </a:lnTo>
                    <a:lnTo>
                      <a:pt x="0" y="24"/>
                    </a:lnTo>
                    <a:lnTo>
                      <a:pt x="0" y="115"/>
                    </a:lnTo>
                    <a:lnTo>
                      <a:pt x="88" y="115"/>
                    </a:lnTo>
                    <a:lnTo>
                      <a:pt x="88" y="24"/>
                    </a:lnTo>
                    <a:lnTo>
                      <a:pt x="63" y="24"/>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400" name="Freeform 264">
                <a:extLst>
                  <a:ext uri="{FF2B5EF4-FFF2-40B4-BE49-F238E27FC236}">
                    <a16:creationId xmlns:a16="http://schemas.microsoft.com/office/drawing/2014/main" id="{EFD9760B-A4B9-D2B5-1C15-36D37E66116C}"/>
                  </a:ext>
                </a:extLst>
              </p:cNvPr>
              <p:cNvSpPr>
                <a:spLocks noEditPoints="1"/>
              </p:cNvSpPr>
              <p:nvPr/>
            </p:nvSpPr>
            <p:spPr bwMode="auto">
              <a:xfrm>
                <a:off x="3433763" y="2860675"/>
                <a:ext cx="77788" cy="77788"/>
              </a:xfrm>
              <a:custGeom>
                <a:avLst/>
                <a:gdLst>
                  <a:gd name="T0" fmla="*/ 2147483647 w 166"/>
                  <a:gd name="T1" fmla="*/ 2147483647 h 166"/>
                  <a:gd name="T2" fmla="*/ 2147483647 w 166"/>
                  <a:gd name="T3" fmla="*/ 2147483647 h 166"/>
                  <a:gd name="T4" fmla="*/ 2147483647 w 166"/>
                  <a:gd name="T5" fmla="*/ 2147483647 h 166"/>
                  <a:gd name="T6" fmla="*/ 2147483647 w 166"/>
                  <a:gd name="T7" fmla="*/ 2147483647 h 166"/>
                  <a:gd name="T8" fmla="*/ 2147483647 w 166"/>
                  <a:gd name="T9" fmla="*/ 2147483647 h 166"/>
                  <a:gd name="T10" fmla="*/ 2147483647 w 166"/>
                  <a:gd name="T11" fmla="*/ 2147483647 h 166"/>
                  <a:gd name="T12" fmla="*/ 2147483647 w 166"/>
                  <a:gd name="T13" fmla="*/ 0 h 166"/>
                  <a:gd name="T14" fmla="*/ 2147483647 w 166"/>
                  <a:gd name="T15" fmla="*/ 0 h 166"/>
                  <a:gd name="T16" fmla="*/ 0 w 166"/>
                  <a:gd name="T17" fmla="*/ 2147483647 h 166"/>
                  <a:gd name="T18" fmla="*/ 2147483647 w 166"/>
                  <a:gd name="T19" fmla="*/ 2147483647 h 166"/>
                  <a:gd name="T20" fmla="*/ 2147483647 w 166"/>
                  <a:gd name="T21" fmla="*/ 2147483647 h 166"/>
                  <a:gd name="T22" fmla="*/ 2147483647 w 166"/>
                  <a:gd name="T23" fmla="*/ 0 h 16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66" h="166">
                    <a:moveTo>
                      <a:pt x="82" y="148"/>
                    </a:moveTo>
                    <a:lnTo>
                      <a:pt x="82" y="148"/>
                    </a:lnTo>
                    <a:cubicBezTo>
                      <a:pt x="47" y="148"/>
                      <a:pt x="19" y="119"/>
                      <a:pt x="19" y="83"/>
                    </a:cubicBezTo>
                    <a:cubicBezTo>
                      <a:pt x="19" y="47"/>
                      <a:pt x="47" y="18"/>
                      <a:pt x="82" y="18"/>
                    </a:cubicBezTo>
                    <a:cubicBezTo>
                      <a:pt x="119" y="18"/>
                      <a:pt x="148" y="47"/>
                      <a:pt x="148" y="83"/>
                    </a:cubicBezTo>
                    <a:cubicBezTo>
                      <a:pt x="148" y="119"/>
                      <a:pt x="119" y="148"/>
                      <a:pt x="82" y="148"/>
                    </a:cubicBezTo>
                    <a:close/>
                    <a:moveTo>
                      <a:pt x="83" y="0"/>
                    </a:moveTo>
                    <a:lnTo>
                      <a:pt x="83" y="0"/>
                    </a:lnTo>
                    <a:cubicBezTo>
                      <a:pt x="38" y="0"/>
                      <a:pt x="0" y="37"/>
                      <a:pt x="0" y="83"/>
                    </a:cubicBezTo>
                    <a:cubicBezTo>
                      <a:pt x="0" y="129"/>
                      <a:pt x="38" y="166"/>
                      <a:pt x="83" y="166"/>
                    </a:cubicBezTo>
                    <a:cubicBezTo>
                      <a:pt x="129" y="166"/>
                      <a:pt x="166" y="129"/>
                      <a:pt x="166" y="83"/>
                    </a:cubicBezTo>
                    <a:cubicBezTo>
                      <a:pt x="166" y="37"/>
                      <a:pt x="129" y="0"/>
                      <a:pt x="83" y="0"/>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401" name="Freeform 265">
                <a:extLst>
                  <a:ext uri="{FF2B5EF4-FFF2-40B4-BE49-F238E27FC236}">
                    <a16:creationId xmlns:a16="http://schemas.microsoft.com/office/drawing/2014/main" id="{CF1772E9-4C7D-B541-37DC-EA95437A0E13}"/>
                  </a:ext>
                </a:extLst>
              </p:cNvPr>
              <p:cNvSpPr>
                <a:spLocks/>
              </p:cNvSpPr>
              <p:nvPr/>
            </p:nvSpPr>
            <p:spPr bwMode="auto">
              <a:xfrm>
                <a:off x="3462338" y="2889250"/>
                <a:ext cx="20638" cy="20638"/>
              </a:xfrm>
              <a:custGeom>
                <a:avLst/>
                <a:gdLst>
                  <a:gd name="T0" fmla="*/ 2147483647 w 43"/>
                  <a:gd name="T1" fmla="*/ 0 h 42"/>
                  <a:gd name="T2" fmla="*/ 2147483647 w 43"/>
                  <a:gd name="T3" fmla="*/ 0 h 42"/>
                  <a:gd name="T4" fmla="*/ 0 w 43"/>
                  <a:gd name="T5" fmla="*/ 2147483647 h 42"/>
                  <a:gd name="T6" fmla="*/ 2147483647 w 43"/>
                  <a:gd name="T7" fmla="*/ 2147483647 h 42"/>
                  <a:gd name="T8" fmla="*/ 2147483647 w 43"/>
                  <a:gd name="T9" fmla="*/ 2147483647 h 42"/>
                  <a:gd name="T10" fmla="*/ 2147483647 w 43"/>
                  <a:gd name="T11" fmla="*/ 0 h 4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42">
                    <a:moveTo>
                      <a:pt x="21" y="0"/>
                    </a:moveTo>
                    <a:lnTo>
                      <a:pt x="21" y="0"/>
                    </a:lnTo>
                    <a:cubicBezTo>
                      <a:pt x="10" y="0"/>
                      <a:pt x="0" y="9"/>
                      <a:pt x="0" y="21"/>
                    </a:cubicBezTo>
                    <a:cubicBezTo>
                      <a:pt x="0" y="33"/>
                      <a:pt x="10" y="42"/>
                      <a:pt x="21" y="42"/>
                    </a:cubicBezTo>
                    <a:cubicBezTo>
                      <a:pt x="33" y="42"/>
                      <a:pt x="43" y="33"/>
                      <a:pt x="43" y="21"/>
                    </a:cubicBezTo>
                    <a:cubicBezTo>
                      <a:pt x="43" y="9"/>
                      <a:pt x="33" y="0"/>
                      <a:pt x="21" y="0"/>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grpSp>
        <p:grpSp>
          <p:nvGrpSpPr>
            <p:cNvPr id="312" name="组合 27464">
              <a:extLst>
                <a:ext uri="{FF2B5EF4-FFF2-40B4-BE49-F238E27FC236}">
                  <a16:creationId xmlns:a16="http://schemas.microsoft.com/office/drawing/2014/main" id="{A9015AF5-0005-6772-3A44-641C90FC8922}"/>
                </a:ext>
              </a:extLst>
            </p:cNvPr>
            <p:cNvGrpSpPr>
              <a:grpSpLocks/>
            </p:cNvGrpSpPr>
            <p:nvPr/>
          </p:nvGrpSpPr>
          <p:grpSpPr bwMode="auto">
            <a:xfrm>
              <a:off x="9018940" y="4302479"/>
              <a:ext cx="132413" cy="99699"/>
              <a:chOff x="6907213" y="2635251"/>
              <a:chExt cx="404813" cy="304800"/>
            </a:xfrm>
            <a:solidFill>
              <a:sysClr val="window" lastClr="FFFFFF">
                <a:alpha val="58000"/>
              </a:sysClr>
            </a:solidFill>
          </p:grpSpPr>
          <p:sp>
            <p:nvSpPr>
              <p:cNvPr id="358" name="Freeform 669">
                <a:extLst>
                  <a:ext uri="{FF2B5EF4-FFF2-40B4-BE49-F238E27FC236}">
                    <a16:creationId xmlns:a16="http://schemas.microsoft.com/office/drawing/2014/main" id="{81722973-1D7C-B6EC-6465-678DCBB91879}"/>
                  </a:ext>
                </a:extLst>
              </p:cNvPr>
              <p:cNvSpPr>
                <a:spLocks/>
              </p:cNvSpPr>
              <p:nvPr/>
            </p:nvSpPr>
            <p:spPr bwMode="auto">
              <a:xfrm>
                <a:off x="6907213" y="2635251"/>
                <a:ext cx="187325" cy="296863"/>
              </a:xfrm>
              <a:custGeom>
                <a:avLst/>
                <a:gdLst>
                  <a:gd name="T0" fmla="*/ 36187444 w 400"/>
                  <a:gd name="T1" fmla="*/ 139885144 h 630"/>
                  <a:gd name="T2" fmla="*/ 36187444 w 400"/>
                  <a:gd name="T3" fmla="*/ 139885144 h 630"/>
                  <a:gd name="T4" fmla="*/ 6798961 w 400"/>
                  <a:gd name="T5" fmla="*/ 139885144 h 630"/>
                  <a:gd name="T6" fmla="*/ 0 w 400"/>
                  <a:gd name="T7" fmla="*/ 133001692 h 630"/>
                  <a:gd name="T8" fmla="*/ 0 w 400"/>
                  <a:gd name="T9" fmla="*/ 6883452 h 630"/>
                  <a:gd name="T10" fmla="*/ 6798961 w 400"/>
                  <a:gd name="T11" fmla="*/ 0 h 630"/>
                  <a:gd name="T12" fmla="*/ 80927678 w 400"/>
                  <a:gd name="T13" fmla="*/ 0 h 630"/>
                  <a:gd name="T14" fmla="*/ 87726639 w 400"/>
                  <a:gd name="T15" fmla="*/ 6883452 h 630"/>
                  <a:gd name="T16" fmla="*/ 87726639 w 400"/>
                  <a:gd name="T17" fmla="*/ 47516457 h 630"/>
                  <a:gd name="T18" fmla="*/ 82901615 w 400"/>
                  <a:gd name="T19" fmla="*/ 47516457 h 630"/>
                  <a:gd name="T20" fmla="*/ 82901615 w 400"/>
                  <a:gd name="T21" fmla="*/ 6883452 h 630"/>
                  <a:gd name="T22" fmla="*/ 80927678 w 400"/>
                  <a:gd name="T23" fmla="*/ 4885046 h 630"/>
                  <a:gd name="T24" fmla="*/ 6798961 w 400"/>
                  <a:gd name="T25" fmla="*/ 4885046 h 630"/>
                  <a:gd name="T26" fmla="*/ 4825024 w 400"/>
                  <a:gd name="T27" fmla="*/ 6883452 h 630"/>
                  <a:gd name="T28" fmla="*/ 4825024 w 400"/>
                  <a:gd name="T29" fmla="*/ 133001692 h 630"/>
                  <a:gd name="T30" fmla="*/ 6798961 w 400"/>
                  <a:gd name="T31" fmla="*/ 135000098 h 630"/>
                  <a:gd name="T32" fmla="*/ 36187444 w 400"/>
                  <a:gd name="T33" fmla="*/ 135000098 h 630"/>
                  <a:gd name="T34" fmla="*/ 36187444 w 400"/>
                  <a:gd name="T35" fmla="*/ 139885144 h 63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00" h="630">
                    <a:moveTo>
                      <a:pt x="165" y="630"/>
                    </a:moveTo>
                    <a:lnTo>
                      <a:pt x="165" y="630"/>
                    </a:lnTo>
                    <a:lnTo>
                      <a:pt x="31" y="630"/>
                    </a:lnTo>
                    <a:cubicBezTo>
                      <a:pt x="14" y="630"/>
                      <a:pt x="0" y="616"/>
                      <a:pt x="0" y="599"/>
                    </a:cubicBezTo>
                    <a:lnTo>
                      <a:pt x="0" y="31"/>
                    </a:lnTo>
                    <a:cubicBezTo>
                      <a:pt x="0" y="14"/>
                      <a:pt x="14" y="0"/>
                      <a:pt x="31" y="0"/>
                    </a:cubicBezTo>
                    <a:lnTo>
                      <a:pt x="369" y="0"/>
                    </a:lnTo>
                    <a:cubicBezTo>
                      <a:pt x="386" y="0"/>
                      <a:pt x="400" y="14"/>
                      <a:pt x="400" y="31"/>
                    </a:cubicBezTo>
                    <a:lnTo>
                      <a:pt x="400" y="214"/>
                    </a:lnTo>
                    <a:lnTo>
                      <a:pt x="378" y="214"/>
                    </a:lnTo>
                    <a:lnTo>
                      <a:pt x="378" y="31"/>
                    </a:lnTo>
                    <a:cubicBezTo>
                      <a:pt x="378" y="26"/>
                      <a:pt x="374" y="22"/>
                      <a:pt x="369" y="22"/>
                    </a:cubicBezTo>
                    <a:lnTo>
                      <a:pt x="31" y="22"/>
                    </a:lnTo>
                    <a:cubicBezTo>
                      <a:pt x="26" y="22"/>
                      <a:pt x="22" y="26"/>
                      <a:pt x="22" y="31"/>
                    </a:cubicBezTo>
                    <a:lnTo>
                      <a:pt x="22" y="599"/>
                    </a:lnTo>
                    <a:cubicBezTo>
                      <a:pt x="22" y="604"/>
                      <a:pt x="26" y="608"/>
                      <a:pt x="31" y="608"/>
                    </a:cubicBezTo>
                    <a:lnTo>
                      <a:pt x="165" y="608"/>
                    </a:lnTo>
                    <a:lnTo>
                      <a:pt x="165" y="63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59" name="Freeform 670">
                <a:extLst>
                  <a:ext uri="{FF2B5EF4-FFF2-40B4-BE49-F238E27FC236}">
                    <a16:creationId xmlns:a16="http://schemas.microsoft.com/office/drawing/2014/main" id="{C1625377-1162-85C8-93A8-49E2AC9966EA}"/>
                  </a:ext>
                </a:extLst>
              </p:cNvPr>
              <p:cNvSpPr>
                <a:spLocks/>
              </p:cNvSpPr>
              <p:nvPr/>
            </p:nvSpPr>
            <p:spPr bwMode="auto">
              <a:xfrm>
                <a:off x="7019925" y="2919413"/>
                <a:ext cx="73025" cy="12700"/>
              </a:xfrm>
              <a:custGeom>
                <a:avLst/>
                <a:gdLst>
                  <a:gd name="T0" fmla="*/ 28855240 w 155"/>
                  <a:gd name="T1" fmla="*/ 6203462 h 26"/>
                  <a:gd name="T2" fmla="*/ 28855240 w 155"/>
                  <a:gd name="T3" fmla="*/ 6203462 h 26"/>
                  <a:gd name="T4" fmla="*/ 0 w 155"/>
                  <a:gd name="T5" fmla="*/ 6203462 h 26"/>
                  <a:gd name="T6" fmla="*/ 0 w 155"/>
                  <a:gd name="T7" fmla="*/ 954454 h 26"/>
                  <a:gd name="T8" fmla="*/ 28855240 w 155"/>
                  <a:gd name="T9" fmla="*/ 954454 h 26"/>
                  <a:gd name="T10" fmla="*/ 30409023 w 155"/>
                  <a:gd name="T11" fmla="*/ 0 h 26"/>
                  <a:gd name="T12" fmla="*/ 34404198 w 155"/>
                  <a:gd name="T13" fmla="*/ 3101731 h 26"/>
                  <a:gd name="T14" fmla="*/ 28855240 w 155"/>
                  <a:gd name="T15" fmla="*/ 6203462 h 2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5" h="26">
                    <a:moveTo>
                      <a:pt x="130" y="26"/>
                    </a:moveTo>
                    <a:lnTo>
                      <a:pt x="130" y="26"/>
                    </a:lnTo>
                    <a:lnTo>
                      <a:pt x="0" y="26"/>
                    </a:lnTo>
                    <a:lnTo>
                      <a:pt x="0" y="4"/>
                    </a:lnTo>
                    <a:lnTo>
                      <a:pt x="130" y="4"/>
                    </a:lnTo>
                    <a:cubicBezTo>
                      <a:pt x="133" y="4"/>
                      <a:pt x="135" y="3"/>
                      <a:pt x="137" y="0"/>
                    </a:cubicBezTo>
                    <a:lnTo>
                      <a:pt x="155" y="13"/>
                    </a:lnTo>
                    <a:cubicBezTo>
                      <a:pt x="149" y="21"/>
                      <a:pt x="140" y="26"/>
                      <a:pt x="130" y="26"/>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60" name="Freeform 671">
                <a:extLst>
                  <a:ext uri="{FF2B5EF4-FFF2-40B4-BE49-F238E27FC236}">
                    <a16:creationId xmlns:a16="http://schemas.microsoft.com/office/drawing/2014/main" id="{F6F45C2D-A9B3-B2F8-7DEB-5AB35FD0937C}"/>
                  </a:ext>
                </a:extLst>
              </p:cNvPr>
              <p:cNvSpPr>
                <a:spLocks/>
              </p:cNvSpPr>
              <p:nvPr/>
            </p:nvSpPr>
            <p:spPr bwMode="auto">
              <a:xfrm>
                <a:off x="6911975" y="2659063"/>
                <a:ext cx="177800" cy="4763"/>
              </a:xfrm>
              <a:custGeom>
                <a:avLst/>
                <a:gdLst>
                  <a:gd name="T0" fmla="*/ 83631852 w 378"/>
                  <a:gd name="T1" fmla="*/ 2062379 h 11"/>
                  <a:gd name="T2" fmla="*/ 83631852 w 378"/>
                  <a:gd name="T3" fmla="*/ 2062379 h 11"/>
                  <a:gd name="T4" fmla="*/ 0 w 378"/>
                  <a:gd name="T5" fmla="*/ 2062379 h 11"/>
                  <a:gd name="T6" fmla="*/ 0 w 378"/>
                  <a:gd name="T7" fmla="*/ 0 h 11"/>
                  <a:gd name="T8" fmla="*/ 83631852 w 378"/>
                  <a:gd name="T9" fmla="*/ 0 h 11"/>
                  <a:gd name="T10" fmla="*/ 83631852 w 378"/>
                  <a:gd name="T11" fmla="*/ 2062379 h 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78" h="11">
                    <a:moveTo>
                      <a:pt x="378" y="11"/>
                    </a:moveTo>
                    <a:lnTo>
                      <a:pt x="378" y="11"/>
                    </a:lnTo>
                    <a:lnTo>
                      <a:pt x="0" y="11"/>
                    </a:lnTo>
                    <a:lnTo>
                      <a:pt x="0" y="0"/>
                    </a:lnTo>
                    <a:lnTo>
                      <a:pt x="378" y="0"/>
                    </a:lnTo>
                    <a:lnTo>
                      <a:pt x="378" y="11"/>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61" name="Freeform 672">
                <a:extLst>
                  <a:ext uri="{FF2B5EF4-FFF2-40B4-BE49-F238E27FC236}">
                    <a16:creationId xmlns:a16="http://schemas.microsoft.com/office/drawing/2014/main" id="{04791C75-882E-47E6-2931-8761CCB8B242}"/>
                  </a:ext>
                </a:extLst>
              </p:cNvPr>
              <p:cNvSpPr>
                <a:spLocks/>
              </p:cNvSpPr>
              <p:nvPr/>
            </p:nvSpPr>
            <p:spPr bwMode="auto">
              <a:xfrm>
                <a:off x="6911975" y="2901951"/>
                <a:ext cx="160338" cy="6350"/>
              </a:xfrm>
              <a:custGeom>
                <a:avLst/>
                <a:gdLst>
                  <a:gd name="T0" fmla="*/ 75835617 w 339"/>
                  <a:gd name="T1" fmla="*/ 3665682 h 11"/>
                  <a:gd name="T2" fmla="*/ 75835617 w 339"/>
                  <a:gd name="T3" fmla="*/ 3665682 h 11"/>
                  <a:gd name="T4" fmla="*/ 0 w 339"/>
                  <a:gd name="T5" fmla="*/ 3665682 h 11"/>
                  <a:gd name="T6" fmla="*/ 0 w 339"/>
                  <a:gd name="T7" fmla="*/ 0 h 11"/>
                  <a:gd name="T8" fmla="*/ 75835617 w 339"/>
                  <a:gd name="T9" fmla="*/ 0 h 11"/>
                  <a:gd name="T10" fmla="*/ 75835617 w 339"/>
                  <a:gd name="T11" fmla="*/ 3665682 h 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9" h="11">
                    <a:moveTo>
                      <a:pt x="339" y="11"/>
                    </a:moveTo>
                    <a:lnTo>
                      <a:pt x="339" y="11"/>
                    </a:lnTo>
                    <a:lnTo>
                      <a:pt x="0" y="11"/>
                    </a:lnTo>
                    <a:lnTo>
                      <a:pt x="0" y="0"/>
                    </a:lnTo>
                    <a:lnTo>
                      <a:pt x="339" y="0"/>
                    </a:lnTo>
                    <a:lnTo>
                      <a:pt x="339" y="11"/>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62" name="Freeform 673">
                <a:extLst>
                  <a:ext uri="{FF2B5EF4-FFF2-40B4-BE49-F238E27FC236}">
                    <a16:creationId xmlns:a16="http://schemas.microsoft.com/office/drawing/2014/main" id="{8FEF35F8-7DF8-5A23-91AD-3288A9F98A08}"/>
                  </a:ext>
                </a:extLst>
              </p:cNvPr>
              <p:cNvSpPr>
                <a:spLocks/>
              </p:cNvSpPr>
              <p:nvPr/>
            </p:nvSpPr>
            <p:spPr bwMode="auto">
              <a:xfrm>
                <a:off x="6923088" y="2647951"/>
                <a:ext cx="9525" cy="9525"/>
              </a:xfrm>
              <a:custGeom>
                <a:avLst/>
                <a:gdLst>
                  <a:gd name="T0" fmla="*/ 4320268 w 21"/>
                  <a:gd name="T1" fmla="*/ 2268379 h 20"/>
                  <a:gd name="T2" fmla="*/ 4320268 w 21"/>
                  <a:gd name="T3" fmla="*/ 2268379 h 20"/>
                  <a:gd name="T4" fmla="*/ 2057400 w 21"/>
                  <a:gd name="T5" fmla="*/ 4536281 h 20"/>
                  <a:gd name="T6" fmla="*/ 0 w 21"/>
                  <a:gd name="T7" fmla="*/ 2268379 h 20"/>
                  <a:gd name="T8" fmla="*/ 2057400 w 21"/>
                  <a:gd name="T9" fmla="*/ 0 h 20"/>
                  <a:gd name="T10" fmla="*/ 4320268 w 21"/>
                  <a:gd name="T11" fmla="*/ 2268379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 h="20">
                    <a:moveTo>
                      <a:pt x="21" y="10"/>
                    </a:moveTo>
                    <a:lnTo>
                      <a:pt x="21" y="10"/>
                    </a:lnTo>
                    <a:cubicBezTo>
                      <a:pt x="21" y="16"/>
                      <a:pt x="16" y="20"/>
                      <a:pt x="10" y="20"/>
                    </a:cubicBezTo>
                    <a:cubicBezTo>
                      <a:pt x="5" y="20"/>
                      <a:pt x="0" y="16"/>
                      <a:pt x="0" y="10"/>
                    </a:cubicBezTo>
                    <a:cubicBezTo>
                      <a:pt x="0" y="5"/>
                      <a:pt x="5" y="0"/>
                      <a:pt x="10" y="0"/>
                    </a:cubicBezTo>
                    <a:cubicBezTo>
                      <a:pt x="16" y="0"/>
                      <a:pt x="21" y="5"/>
                      <a:pt x="21" y="10"/>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63" name="Freeform 674">
                <a:extLst>
                  <a:ext uri="{FF2B5EF4-FFF2-40B4-BE49-F238E27FC236}">
                    <a16:creationId xmlns:a16="http://schemas.microsoft.com/office/drawing/2014/main" id="{7EB86606-592B-500A-98D1-ECA88722E706}"/>
                  </a:ext>
                </a:extLst>
              </p:cNvPr>
              <p:cNvSpPr>
                <a:spLocks/>
              </p:cNvSpPr>
              <p:nvPr/>
            </p:nvSpPr>
            <p:spPr bwMode="auto">
              <a:xfrm>
                <a:off x="6992938" y="2730501"/>
                <a:ext cx="3175" cy="1588"/>
              </a:xfrm>
              <a:custGeom>
                <a:avLst/>
                <a:gdLst>
                  <a:gd name="T0" fmla="*/ 403225 w 5"/>
                  <a:gd name="T1" fmla="*/ 201676 h 5"/>
                  <a:gd name="T2" fmla="*/ 403225 w 5"/>
                  <a:gd name="T3" fmla="*/ 201676 h 5"/>
                  <a:gd name="T4" fmla="*/ 1612900 w 5"/>
                  <a:gd name="T5" fmla="*/ 201676 h 5"/>
                  <a:gd name="T6" fmla="*/ 1612900 w 5"/>
                  <a:gd name="T7" fmla="*/ 0 h 5"/>
                  <a:gd name="T8" fmla="*/ 2016125 w 5"/>
                  <a:gd name="T9" fmla="*/ 0 h 5"/>
                  <a:gd name="T10" fmla="*/ 2016125 w 5"/>
                  <a:gd name="T11" fmla="*/ 504349 h 5"/>
                  <a:gd name="T12" fmla="*/ 1612900 w 5"/>
                  <a:gd name="T13" fmla="*/ 504349 h 5"/>
                  <a:gd name="T14" fmla="*/ 1612900 w 5"/>
                  <a:gd name="T15" fmla="*/ 302673 h 5"/>
                  <a:gd name="T16" fmla="*/ 403225 w 5"/>
                  <a:gd name="T17" fmla="*/ 302673 h 5"/>
                  <a:gd name="T18" fmla="*/ 403225 w 5"/>
                  <a:gd name="T19" fmla="*/ 504349 h 5"/>
                  <a:gd name="T20" fmla="*/ 0 w 5"/>
                  <a:gd name="T21" fmla="*/ 504349 h 5"/>
                  <a:gd name="T22" fmla="*/ 0 w 5"/>
                  <a:gd name="T23" fmla="*/ 0 h 5"/>
                  <a:gd name="T24" fmla="*/ 403225 w 5"/>
                  <a:gd name="T25" fmla="*/ 0 h 5"/>
                  <a:gd name="T26" fmla="*/ 403225 w 5"/>
                  <a:gd name="T27" fmla="*/ 201676 h 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 h="5">
                    <a:moveTo>
                      <a:pt x="1" y="2"/>
                    </a:moveTo>
                    <a:lnTo>
                      <a:pt x="1" y="2"/>
                    </a:lnTo>
                    <a:lnTo>
                      <a:pt x="4" y="2"/>
                    </a:lnTo>
                    <a:lnTo>
                      <a:pt x="4" y="0"/>
                    </a:lnTo>
                    <a:lnTo>
                      <a:pt x="5" y="0"/>
                    </a:lnTo>
                    <a:lnTo>
                      <a:pt x="5" y="5"/>
                    </a:lnTo>
                    <a:lnTo>
                      <a:pt x="4" y="5"/>
                    </a:lnTo>
                    <a:lnTo>
                      <a:pt x="4" y="3"/>
                    </a:lnTo>
                    <a:lnTo>
                      <a:pt x="1" y="3"/>
                    </a:lnTo>
                    <a:lnTo>
                      <a:pt x="1" y="5"/>
                    </a:lnTo>
                    <a:lnTo>
                      <a:pt x="0" y="5"/>
                    </a:lnTo>
                    <a:lnTo>
                      <a:pt x="0" y="0"/>
                    </a:lnTo>
                    <a:lnTo>
                      <a:pt x="1" y="0"/>
                    </a:lnTo>
                    <a:lnTo>
                      <a:pt x="1" y="2"/>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64" name="Freeform 675">
                <a:extLst>
                  <a:ext uri="{FF2B5EF4-FFF2-40B4-BE49-F238E27FC236}">
                    <a16:creationId xmlns:a16="http://schemas.microsoft.com/office/drawing/2014/main" id="{FB6A23EC-A332-31F1-BFAE-D7D8D23BF9E6}"/>
                  </a:ext>
                </a:extLst>
              </p:cNvPr>
              <p:cNvSpPr>
                <a:spLocks/>
              </p:cNvSpPr>
              <p:nvPr/>
            </p:nvSpPr>
            <p:spPr bwMode="auto">
              <a:xfrm>
                <a:off x="6996113" y="2730501"/>
                <a:ext cx="1588" cy="3175"/>
              </a:xfrm>
              <a:custGeom>
                <a:avLst/>
                <a:gdLst>
                  <a:gd name="T0" fmla="*/ 100997 w 5"/>
                  <a:gd name="T1" fmla="*/ 840317 h 6"/>
                  <a:gd name="T2" fmla="*/ 100997 w 5"/>
                  <a:gd name="T3" fmla="*/ 840317 h 6"/>
                  <a:gd name="T4" fmla="*/ 302673 w 5"/>
                  <a:gd name="T5" fmla="*/ 1400175 h 6"/>
                  <a:gd name="T6" fmla="*/ 403352 w 5"/>
                  <a:gd name="T7" fmla="*/ 840317 h 6"/>
                  <a:gd name="T8" fmla="*/ 403352 w 5"/>
                  <a:gd name="T9" fmla="*/ 0 h 6"/>
                  <a:gd name="T10" fmla="*/ 504349 w 5"/>
                  <a:gd name="T11" fmla="*/ 0 h 6"/>
                  <a:gd name="T12" fmla="*/ 504349 w 5"/>
                  <a:gd name="T13" fmla="*/ 840317 h 6"/>
                  <a:gd name="T14" fmla="*/ 504349 w 5"/>
                  <a:gd name="T15" fmla="*/ 1400175 h 6"/>
                  <a:gd name="T16" fmla="*/ 302673 w 5"/>
                  <a:gd name="T17" fmla="*/ 1680104 h 6"/>
                  <a:gd name="T18" fmla="*/ 0 w 5"/>
                  <a:gd name="T19" fmla="*/ 1400175 h 6"/>
                  <a:gd name="T20" fmla="*/ 0 w 5"/>
                  <a:gd name="T21" fmla="*/ 840317 h 6"/>
                  <a:gd name="T22" fmla="*/ 0 w 5"/>
                  <a:gd name="T23" fmla="*/ 0 h 6"/>
                  <a:gd name="T24" fmla="*/ 100997 w 5"/>
                  <a:gd name="T25" fmla="*/ 0 h 6"/>
                  <a:gd name="T26" fmla="*/ 100997 w 5"/>
                  <a:gd name="T27" fmla="*/ 840317 h 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 h="6">
                    <a:moveTo>
                      <a:pt x="1" y="3"/>
                    </a:moveTo>
                    <a:lnTo>
                      <a:pt x="1" y="3"/>
                    </a:lnTo>
                    <a:cubicBezTo>
                      <a:pt x="1" y="4"/>
                      <a:pt x="2" y="5"/>
                      <a:pt x="3" y="5"/>
                    </a:cubicBezTo>
                    <a:cubicBezTo>
                      <a:pt x="4" y="5"/>
                      <a:pt x="4" y="4"/>
                      <a:pt x="4" y="3"/>
                    </a:cubicBezTo>
                    <a:lnTo>
                      <a:pt x="4" y="0"/>
                    </a:lnTo>
                    <a:lnTo>
                      <a:pt x="5" y="0"/>
                    </a:lnTo>
                    <a:lnTo>
                      <a:pt x="5" y="3"/>
                    </a:lnTo>
                    <a:cubicBezTo>
                      <a:pt x="5" y="4"/>
                      <a:pt x="5" y="5"/>
                      <a:pt x="5" y="5"/>
                    </a:cubicBezTo>
                    <a:cubicBezTo>
                      <a:pt x="4" y="5"/>
                      <a:pt x="4" y="6"/>
                      <a:pt x="3" y="6"/>
                    </a:cubicBezTo>
                    <a:cubicBezTo>
                      <a:pt x="2" y="6"/>
                      <a:pt x="1" y="5"/>
                      <a:pt x="0" y="5"/>
                    </a:cubicBezTo>
                    <a:cubicBezTo>
                      <a:pt x="0" y="4"/>
                      <a:pt x="0" y="4"/>
                      <a:pt x="0" y="3"/>
                    </a:cubicBezTo>
                    <a:lnTo>
                      <a:pt x="0" y="0"/>
                    </a:lnTo>
                    <a:lnTo>
                      <a:pt x="1" y="0"/>
                    </a:lnTo>
                    <a:lnTo>
                      <a:pt x="1" y="3"/>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65" name="Freeform 676">
                <a:extLst>
                  <a:ext uri="{FF2B5EF4-FFF2-40B4-BE49-F238E27FC236}">
                    <a16:creationId xmlns:a16="http://schemas.microsoft.com/office/drawing/2014/main" id="{A5E73DD9-CACB-A67E-792F-C6556665BB68}"/>
                  </a:ext>
                </a:extLst>
              </p:cNvPr>
              <p:cNvSpPr>
                <a:spLocks noEditPoints="1"/>
              </p:cNvSpPr>
              <p:nvPr/>
            </p:nvSpPr>
            <p:spPr bwMode="auto">
              <a:xfrm>
                <a:off x="6999288" y="2730501"/>
                <a:ext cx="1588" cy="1588"/>
              </a:xfrm>
              <a:custGeom>
                <a:avLst/>
                <a:gdLst>
                  <a:gd name="T0" fmla="*/ 140009 w 6"/>
                  <a:gd name="T1" fmla="*/ 302673 h 5"/>
                  <a:gd name="T2" fmla="*/ 140009 w 6"/>
                  <a:gd name="T3" fmla="*/ 302673 h 5"/>
                  <a:gd name="T4" fmla="*/ 280282 w 6"/>
                  <a:gd name="T5" fmla="*/ 302673 h 5"/>
                  <a:gd name="T6" fmla="*/ 210145 w 6"/>
                  <a:gd name="T7" fmla="*/ 100997 h 5"/>
                  <a:gd name="T8" fmla="*/ 140009 w 6"/>
                  <a:gd name="T9" fmla="*/ 302673 h 5"/>
                  <a:gd name="T10" fmla="*/ 210145 w 6"/>
                  <a:gd name="T11" fmla="*/ 0 h 5"/>
                  <a:gd name="T12" fmla="*/ 210145 w 6"/>
                  <a:gd name="T13" fmla="*/ 0 h 5"/>
                  <a:gd name="T14" fmla="*/ 420291 w 6"/>
                  <a:gd name="T15" fmla="*/ 504349 h 5"/>
                  <a:gd name="T16" fmla="*/ 280282 w 6"/>
                  <a:gd name="T17" fmla="*/ 504349 h 5"/>
                  <a:gd name="T18" fmla="*/ 280282 w 6"/>
                  <a:gd name="T19" fmla="*/ 403352 h 5"/>
                  <a:gd name="T20" fmla="*/ 70137 w 6"/>
                  <a:gd name="T21" fmla="*/ 403352 h 5"/>
                  <a:gd name="T22" fmla="*/ 70137 w 6"/>
                  <a:gd name="T23" fmla="*/ 504349 h 5"/>
                  <a:gd name="T24" fmla="*/ 0 w 6"/>
                  <a:gd name="T25" fmla="*/ 504349 h 5"/>
                  <a:gd name="T26" fmla="*/ 140009 w 6"/>
                  <a:gd name="T27" fmla="*/ 0 h 5"/>
                  <a:gd name="T28" fmla="*/ 210145 w 6"/>
                  <a:gd name="T29" fmla="*/ 0 h 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 h="5">
                    <a:moveTo>
                      <a:pt x="2" y="3"/>
                    </a:moveTo>
                    <a:lnTo>
                      <a:pt x="2" y="3"/>
                    </a:lnTo>
                    <a:lnTo>
                      <a:pt x="4" y="3"/>
                    </a:lnTo>
                    <a:lnTo>
                      <a:pt x="3" y="1"/>
                    </a:lnTo>
                    <a:lnTo>
                      <a:pt x="2" y="3"/>
                    </a:lnTo>
                    <a:close/>
                    <a:moveTo>
                      <a:pt x="3" y="0"/>
                    </a:moveTo>
                    <a:lnTo>
                      <a:pt x="3" y="0"/>
                    </a:lnTo>
                    <a:lnTo>
                      <a:pt x="6" y="5"/>
                    </a:lnTo>
                    <a:lnTo>
                      <a:pt x="4" y="5"/>
                    </a:lnTo>
                    <a:lnTo>
                      <a:pt x="4" y="4"/>
                    </a:lnTo>
                    <a:lnTo>
                      <a:pt x="1" y="4"/>
                    </a:lnTo>
                    <a:lnTo>
                      <a:pt x="1" y="5"/>
                    </a:lnTo>
                    <a:lnTo>
                      <a:pt x="0" y="5"/>
                    </a:lnTo>
                    <a:lnTo>
                      <a:pt x="2" y="0"/>
                    </a:lnTo>
                    <a:lnTo>
                      <a:pt x="3"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66" name="Freeform 677">
                <a:extLst>
                  <a:ext uri="{FF2B5EF4-FFF2-40B4-BE49-F238E27FC236}">
                    <a16:creationId xmlns:a16="http://schemas.microsoft.com/office/drawing/2014/main" id="{37AE6E60-86FA-6247-817D-AC265534BD3C}"/>
                  </a:ext>
                </a:extLst>
              </p:cNvPr>
              <p:cNvSpPr>
                <a:spLocks/>
              </p:cNvSpPr>
              <p:nvPr/>
            </p:nvSpPr>
            <p:spPr bwMode="auto">
              <a:xfrm>
                <a:off x="7000875" y="2730501"/>
                <a:ext cx="4763" cy="1588"/>
              </a:xfrm>
              <a:custGeom>
                <a:avLst/>
                <a:gdLst>
                  <a:gd name="T0" fmla="*/ 279959 w 9"/>
                  <a:gd name="T1" fmla="*/ 0 h 5"/>
                  <a:gd name="T2" fmla="*/ 279959 w 9"/>
                  <a:gd name="T3" fmla="*/ 0 h 5"/>
                  <a:gd name="T4" fmla="*/ 840405 w 9"/>
                  <a:gd name="T5" fmla="*/ 403352 h 5"/>
                  <a:gd name="T6" fmla="*/ 1120363 w 9"/>
                  <a:gd name="T7" fmla="*/ 0 h 5"/>
                  <a:gd name="T8" fmla="*/ 1400322 w 9"/>
                  <a:gd name="T9" fmla="*/ 0 h 5"/>
                  <a:gd name="T10" fmla="*/ 1960768 w 9"/>
                  <a:gd name="T11" fmla="*/ 403352 h 5"/>
                  <a:gd name="T12" fmla="*/ 2240727 w 9"/>
                  <a:gd name="T13" fmla="*/ 0 h 5"/>
                  <a:gd name="T14" fmla="*/ 2520685 w 9"/>
                  <a:gd name="T15" fmla="*/ 0 h 5"/>
                  <a:gd name="T16" fmla="*/ 1960768 w 9"/>
                  <a:gd name="T17" fmla="*/ 504349 h 5"/>
                  <a:gd name="T18" fmla="*/ 1680281 w 9"/>
                  <a:gd name="T19" fmla="*/ 504349 h 5"/>
                  <a:gd name="T20" fmla="*/ 1400322 w 9"/>
                  <a:gd name="T21" fmla="*/ 100997 h 5"/>
                  <a:gd name="T22" fmla="*/ 1120363 w 9"/>
                  <a:gd name="T23" fmla="*/ 504349 h 5"/>
                  <a:gd name="T24" fmla="*/ 559917 w 9"/>
                  <a:gd name="T25" fmla="*/ 504349 h 5"/>
                  <a:gd name="T26" fmla="*/ 0 w 9"/>
                  <a:gd name="T27" fmla="*/ 0 h 5"/>
                  <a:gd name="T28" fmla="*/ 279959 w 9"/>
                  <a:gd name="T29" fmla="*/ 0 h 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 h="5">
                    <a:moveTo>
                      <a:pt x="1" y="0"/>
                    </a:moveTo>
                    <a:lnTo>
                      <a:pt x="1" y="0"/>
                    </a:lnTo>
                    <a:lnTo>
                      <a:pt x="3" y="4"/>
                    </a:lnTo>
                    <a:lnTo>
                      <a:pt x="4" y="0"/>
                    </a:lnTo>
                    <a:lnTo>
                      <a:pt x="5" y="0"/>
                    </a:lnTo>
                    <a:lnTo>
                      <a:pt x="7" y="4"/>
                    </a:lnTo>
                    <a:lnTo>
                      <a:pt x="8" y="0"/>
                    </a:lnTo>
                    <a:lnTo>
                      <a:pt x="9" y="0"/>
                    </a:lnTo>
                    <a:lnTo>
                      <a:pt x="7" y="5"/>
                    </a:lnTo>
                    <a:lnTo>
                      <a:pt x="6" y="5"/>
                    </a:lnTo>
                    <a:lnTo>
                      <a:pt x="5" y="1"/>
                    </a:lnTo>
                    <a:lnTo>
                      <a:pt x="4" y="5"/>
                    </a:lnTo>
                    <a:lnTo>
                      <a:pt x="2" y="5"/>
                    </a:lnTo>
                    <a:lnTo>
                      <a:pt x="0" y="0"/>
                    </a:lnTo>
                    <a:lnTo>
                      <a:pt x="1"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67" name="Freeform 678">
                <a:extLst>
                  <a:ext uri="{FF2B5EF4-FFF2-40B4-BE49-F238E27FC236}">
                    <a16:creationId xmlns:a16="http://schemas.microsoft.com/office/drawing/2014/main" id="{131B32A2-38DF-833B-1CDC-DE7FAA2BD88B}"/>
                  </a:ext>
                </a:extLst>
              </p:cNvPr>
              <p:cNvSpPr>
                <a:spLocks/>
              </p:cNvSpPr>
              <p:nvPr/>
            </p:nvSpPr>
            <p:spPr bwMode="auto">
              <a:xfrm>
                <a:off x="7005638" y="2730501"/>
                <a:ext cx="1588" cy="1588"/>
              </a:xfrm>
              <a:custGeom>
                <a:avLst/>
                <a:gdLst>
                  <a:gd name="T0" fmla="*/ 157609 w 4"/>
                  <a:gd name="T1" fmla="*/ 201676 h 5"/>
                  <a:gd name="T2" fmla="*/ 157609 w 4"/>
                  <a:gd name="T3" fmla="*/ 201676 h 5"/>
                  <a:gd name="T4" fmla="*/ 630436 w 4"/>
                  <a:gd name="T5" fmla="*/ 201676 h 5"/>
                  <a:gd name="T6" fmla="*/ 630436 w 4"/>
                  <a:gd name="T7" fmla="*/ 302673 h 5"/>
                  <a:gd name="T8" fmla="*/ 157609 w 4"/>
                  <a:gd name="T9" fmla="*/ 302673 h 5"/>
                  <a:gd name="T10" fmla="*/ 315218 w 4"/>
                  <a:gd name="T11" fmla="*/ 504349 h 5"/>
                  <a:gd name="T12" fmla="*/ 630436 w 4"/>
                  <a:gd name="T13" fmla="*/ 504349 h 5"/>
                  <a:gd name="T14" fmla="*/ 630436 w 4"/>
                  <a:gd name="T15" fmla="*/ 504349 h 5"/>
                  <a:gd name="T16" fmla="*/ 315218 w 4"/>
                  <a:gd name="T17" fmla="*/ 504349 h 5"/>
                  <a:gd name="T18" fmla="*/ 0 w 4"/>
                  <a:gd name="T19" fmla="*/ 504349 h 5"/>
                  <a:gd name="T20" fmla="*/ 0 w 4"/>
                  <a:gd name="T21" fmla="*/ 302673 h 5"/>
                  <a:gd name="T22" fmla="*/ 315218 w 4"/>
                  <a:gd name="T23" fmla="*/ 0 h 5"/>
                  <a:gd name="T24" fmla="*/ 630436 w 4"/>
                  <a:gd name="T25" fmla="*/ 0 h 5"/>
                  <a:gd name="T26" fmla="*/ 630436 w 4"/>
                  <a:gd name="T27" fmla="*/ 100997 h 5"/>
                  <a:gd name="T28" fmla="*/ 315218 w 4"/>
                  <a:gd name="T29" fmla="*/ 100997 h 5"/>
                  <a:gd name="T30" fmla="*/ 157609 w 4"/>
                  <a:gd name="T31" fmla="*/ 201676 h 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 h="5">
                    <a:moveTo>
                      <a:pt x="1" y="2"/>
                    </a:moveTo>
                    <a:lnTo>
                      <a:pt x="1" y="2"/>
                    </a:lnTo>
                    <a:lnTo>
                      <a:pt x="4" y="2"/>
                    </a:lnTo>
                    <a:lnTo>
                      <a:pt x="4" y="3"/>
                    </a:lnTo>
                    <a:lnTo>
                      <a:pt x="1" y="3"/>
                    </a:lnTo>
                    <a:cubicBezTo>
                      <a:pt x="1" y="4"/>
                      <a:pt x="1" y="5"/>
                      <a:pt x="2" y="5"/>
                    </a:cubicBezTo>
                    <a:lnTo>
                      <a:pt x="4" y="5"/>
                    </a:lnTo>
                    <a:lnTo>
                      <a:pt x="2" y="5"/>
                    </a:lnTo>
                    <a:cubicBezTo>
                      <a:pt x="2" y="5"/>
                      <a:pt x="1" y="5"/>
                      <a:pt x="0" y="5"/>
                    </a:cubicBezTo>
                    <a:cubicBezTo>
                      <a:pt x="0" y="5"/>
                      <a:pt x="0" y="4"/>
                      <a:pt x="0" y="3"/>
                    </a:cubicBezTo>
                    <a:cubicBezTo>
                      <a:pt x="0" y="1"/>
                      <a:pt x="0" y="0"/>
                      <a:pt x="2" y="0"/>
                    </a:cubicBezTo>
                    <a:lnTo>
                      <a:pt x="4" y="0"/>
                    </a:lnTo>
                    <a:lnTo>
                      <a:pt x="4" y="1"/>
                    </a:lnTo>
                    <a:lnTo>
                      <a:pt x="2" y="1"/>
                    </a:lnTo>
                    <a:cubicBezTo>
                      <a:pt x="1" y="1"/>
                      <a:pt x="1" y="1"/>
                      <a:pt x="1" y="2"/>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68" name="Freeform 679">
                <a:extLst>
                  <a:ext uri="{FF2B5EF4-FFF2-40B4-BE49-F238E27FC236}">
                    <a16:creationId xmlns:a16="http://schemas.microsoft.com/office/drawing/2014/main" id="{FE40D247-3AD6-3D4B-A39F-AC5C9935CEB1}"/>
                  </a:ext>
                </a:extLst>
              </p:cNvPr>
              <p:cNvSpPr>
                <a:spLocks/>
              </p:cNvSpPr>
              <p:nvPr/>
            </p:nvSpPr>
            <p:spPr bwMode="auto">
              <a:xfrm>
                <a:off x="7008813" y="2730501"/>
                <a:ext cx="0" cy="3175"/>
              </a:xfrm>
              <a:custGeom>
                <a:avLst/>
                <a:gdLst>
                  <a:gd name="T0" fmla="*/ 0 w 2"/>
                  <a:gd name="T1" fmla="*/ 0 h 6"/>
                  <a:gd name="T2" fmla="*/ 0 w 2"/>
                  <a:gd name="T3" fmla="*/ 0 h 6"/>
                  <a:gd name="T4" fmla="*/ 1 w 2"/>
                  <a:gd name="T5" fmla="*/ 0 h 6"/>
                  <a:gd name="T6" fmla="*/ 1 w 2"/>
                  <a:gd name="T7" fmla="*/ 1680104 h 6"/>
                  <a:gd name="T8" fmla="*/ 0 w 2"/>
                  <a:gd name="T9" fmla="*/ 1680104 h 6"/>
                  <a:gd name="T10" fmla="*/ 0 w 2"/>
                  <a:gd name="T11" fmla="*/ 0 h 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6">
                    <a:moveTo>
                      <a:pt x="0" y="0"/>
                    </a:moveTo>
                    <a:lnTo>
                      <a:pt x="0" y="0"/>
                    </a:lnTo>
                    <a:lnTo>
                      <a:pt x="2" y="0"/>
                    </a:lnTo>
                    <a:lnTo>
                      <a:pt x="2" y="6"/>
                    </a:lnTo>
                    <a:lnTo>
                      <a:pt x="0" y="6"/>
                    </a:lnTo>
                    <a:lnTo>
                      <a:pt x="0"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69" name="Freeform 680">
                <a:extLst>
                  <a:ext uri="{FF2B5EF4-FFF2-40B4-BE49-F238E27FC236}">
                    <a16:creationId xmlns:a16="http://schemas.microsoft.com/office/drawing/2014/main" id="{670EE172-2721-0C22-A1F9-6A005D41F07A}"/>
                  </a:ext>
                </a:extLst>
              </p:cNvPr>
              <p:cNvSpPr>
                <a:spLocks/>
              </p:cNvSpPr>
              <p:nvPr/>
            </p:nvSpPr>
            <p:spPr bwMode="auto">
              <a:xfrm>
                <a:off x="6994525" y="2719388"/>
                <a:ext cx="6350" cy="7938"/>
              </a:xfrm>
              <a:custGeom>
                <a:avLst/>
                <a:gdLst>
                  <a:gd name="T0" fmla="*/ 2863362 w 13"/>
                  <a:gd name="T1" fmla="*/ 3938240 h 16"/>
                  <a:gd name="T2" fmla="*/ 2863362 w 13"/>
                  <a:gd name="T3" fmla="*/ 3938240 h 16"/>
                  <a:gd name="T4" fmla="*/ 2863362 w 13"/>
                  <a:gd name="T5" fmla="*/ 3692162 h 16"/>
                  <a:gd name="T6" fmla="*/ 715596 w 13"/>
                  <a:gd name="T7" fmla="*/ 0 h 16"/>
                  <a:gd name="T8" fmla="*/ 0 w 13"/>
                  <a:gd name="T9" fmla="*/ 1476964 h 16"/>
                  <a:gd name="T10" fmla="*/ 477227 w 13"/>
                  <a:gd name="T11" fmla="*/ 2215198 h 16"/>
                  <a:gd name="T12" fmla="*/ 2863362 w 13"/>
                  <a:gd name="T13" fmla="*/ 3938240 h 16"/>
                  <a:gd name="T14" fmla="*/ 2863362 w 13"/>
                  <a:gd name="T15" fmla="*/ 3938240 h 1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 h="16">
                    <a:moveTo>
                      <a:pt x="12" y="16"/>
                    </a:moveTo>
                    <a:lnTo>
                      <a:pt x="12" y="16"/>
                    </a:lnTo>
                    <a:cubicBezTo>
                      <a:pt x="12" y="16"/>
                      <a:pt x="13" y="15"/>
                      <a:pt x="12" y="15"/>
                    </a:cubicBezTo>
                    <a:cubicBezTo>
                      <a:pt x="8" y="7"/>
                      <a:pt x="3" y="0"/>
                      <a:pt x="3" y="0"/>
                    </a:cubicBezTo>
                    <a:cubicBezTo>
                      <a:pt x="3" y="0"/>
                      <a:pt x="0" y="3"/>
                      <a:pt x="0" y="6"/>
                    </a:cubicBezTo>
                    <a:cubicBezTo>
                      <a:pt x="0" y="8"/>
                      <a:pt x="2" y="9"/>
                      <a:pt x="2" y="9"/>
                    </a:cubicBezTo>
                    <a:cubicBezTo>
                      <a:pt x="5" y="12"/>
                      <a:pt x="11" y="15"/>
                      <a:pt x="12" y="16"/>
                    </a:cubicBezTo>
                    <a:cubicBezTo>
                      <a:pt x="12" y="16"/>
                      <a:pt x="12" y="16"/>
                      <a:pt x="12" y="16"/>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70" name="Freeform 681">
                <a:extLst>
                  <a:ext uri="{FF2B5EF4-FFF2-40B4-BE49-F238E27FC236}">
                    <a16:creationId xmlns:a16="http://schemas.microsoft.com/office/drawing/2014/main" id="{15A6735A-464B-752B-1491-BC39E2D70778}"/>
                  </a:ext>
                </a:extLst>
              </p:cNvPr>
              <p:cNvSpPr>
                <a:spLocks/>
              </p:cNvSpPr>
              <p:nvPr/>
            </p:nvSpPr>
            <p:spPr bwMode="auto">
              <a:xfrm>
                <a:off x="6994525" y="2727326"/>
                <a:ext cx="4763" cy="1588"/>
              </a:xfrm>
              <a:custGeom>
                <a:avLst/>
                <a:gdLst>
                  <a:gd name="T0" fmla="*/ 2268617 w 10"/>
                  <a:gd name="T1" fmla="*/ 0 h 4"/>
                  <a:gd name="T2" fmla="*/ 2268617 w 10"/>
                  <a:gd name="T3" fmla="*/ 0 h 4"/>
                  <a:gd name="T4" fmla="*/ 2268617 w 10"/>
                  <a:gd name="T5" fmla="*/ 0 h 4"/>
                  <a:gd name="T6" fmla="*/ 0 w 10"/>
                  <a:gd name="T7" fmla="*/ 0 h 4"/>
                  <a:gd name="T8" fmla="*/ 1134547 w 10"/>
                  <a:gd name="T9" fmla="*/ 472827 h 4"/>
                  <a:gd name="T10" fmla="*/ 2268617 w 10"/>
                  <a:gd name="T11" fmla="*/ 0 h 4"/>
                  <a:gd name="T12" fmla="*/ 2268617 w 10"/>
                  <a:gd name="T13" fmla="*/ 0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 h="4">
                    <a:moveTo>
                      <a:pt x="10" y="0"/>
                    </a:moveTo>
                    <a:lnTo>
                      <a:pt x="10" y="0"/>
                    </a:lnTo>
                    <a:cubicBezTo>
                      <a:pt x="10" y="0"/>
                      <a:pt x="10" y="0"/>
                      <a:pt x="10" y="0"/>
                    </a:cubicBezTo>
                    <a:lnTo>
                      <a:pt x="0" y="0"/>
                    </a:lnTo>
                    <a:cubicBezTo>
                      <a:pt x="1" y="2"/>
                      <a:pt x="3" y="4"/>
                      <a:pt x="5" y="3"/>
                    </a:cubicBezTo>
                    <a:cubicBezTo>
                      <a:pt x="6" y="3"/>
                      <a:pt x="9" y="1"/>
                      <a:pt x="10" y="0"/>
                    </a:cubicBezTo>
                    <a:cubicBezTo>
                      <a:pt x="10" y="0"/>
                      <a:pt x="10" y="0"/>
                      <a:pt x="10" y="0"/>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71" name="Freeform 682">
                <a:extLst>
                  <a:ext uri="{FF2B5EF4-FFF2-40B4-BE49-F238E27FC236}">
                    <a16:creationId xmlns:a16="http://schemas.microsoft.com/office/drawing/2014/main" id="{2669497E-0067-C43C-F47C-1102D1D4A693}"/>
                  </a:ext>
                </a:extLst>
              </p:cNvPr>
              <p:cNvSpPr>
                <a:spLocks/>
              </p:cNvSpPr>
              <p:nvPr/>
            </p:nvSpPr>
            <p:spPr bwMode="auto">
              <a:xfrm>
                <a:off x="6992938" y="2722563"/>
                <a:ext cx="6350" cy="4763"/>
              </a:xfrm>
              <a:custGeom>
                <a:avLst/>
                <a:gdLst>
                  <a:gd name="T0" fmla="*/ 2688167 w 15"/>
                  <a:gd name="T1" fmla="*/ 2835771 h 8"/>
                  <a:gd name="T2" fmla="*/ 2688167 w 15"/>
                  <a:gd name="T3" fmla="*/ 2835771 h 8"/>
                  <a:gd name="T4" fmla="*/ 2688167 w 15"/>
                  <a:gd name="T5" fmla="*/ 2835771 h 8"/>
                  <a:gd name="T6" fmla="*/ 179070 w 15"/>
                  <a:gd name="T7" fmla="*/ 0 h 8"/>
                  <a:gd name="T8" fmla="*/ 179070 w 15"/>
                  <a:gd name="T9" fmla="*/ 1418183 h 8"/>
                  <a:gd name="T10" fmla="*/ 896197 w 15"/>
                  <a:gd name="T11" fmla="*/ 2481523 h 8"/>
                  <a:gd name="T12" fmla="*/ 1254337 w 15"/>
                  <a:gd name="T13" fmla="*/ 2835771 h 8"/>
                  <a:gd name="T14" fmla="*/ 2688167 w 15"/>
                  <a:gd name="T15" fmla="*/ 2835771 h 8"/>
                  <a:gd name="T16" fmla="*/ 2688167 w 15"/>
                  <a:gd name="T17" fmla="*/ 2835771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 h="8">
                    <a:moveTo>
                      <a:pt x="15" y="8"/>
                    </a:moveTo>
                    <a:lnTo>
                      <a:pt x="15" y="8"/>
                    </a:lnTo>
                    <a:cubicBezTo>
                      <a:pt x="15" y="8"/>
                      <a:pt x="15" y="8"/>
                      <a:pt x="15" y="8"/>
                    </a:cubicBezTo>
                    <a:cubicBezTo>
                      <a:pt x="10" y="4"/>
                      <a:pt x="1" y="0"/>
                      <a:pt x="1" y="0"/>
                    </a:cubicBezTo>
                    <a:cubicBezTo>
                      <a:pt x="0" y="2"/>
                      <a:pt x="1" y="4"/>
                      <a:pt x="1" y="4"/>
                    </a:cubicBezTo>
                    <a:cubicBezTo>
                      <a:pt x="3" y="7"/>
                      <a:pt x="5" y="7"/>
                      <a:pt x="5" y="7"/>
                    </a:cubicBezTo>
                    <a:cubicBezTo>
                      <a:pt x="6" y="8"/>
                      <a:pt x="7" y="8"/>
                      <a:pt x="7" y="8"/>
                    </a:cubicBezTo>
                    <a:cubicBezTo>
                      <a:pt x="7" y="8"/>
                      <a:pt x="13" y="8"/>
                      <a:pt x="15" y="8"/>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72" name="Freeform 683">
                <a:extLst>
                  <a:ext uri="{FF2B5EF4-FFF2-40B4-BE49-F238E27FC236}">
                    <a16:creationId xmlns:a16="http://schemas.microsoft.com/office/drawing/2014/main" id="{3BD7C2C2-F625-78E4-4AD2-7A6320B87B8E}"/>
                  </a:ext>
                </a:extLst>
              </p:cNvPr>
              <p:cNvSpPr>
                <a:spLocks/>
              </p:cNvSpPr>
              <p:nvPr/>
            </p:nvSpPr>
            <p:spPr bwMode="auto">
              <a:xfrm>
                <a:off x="6997700" y="2717801"/>
                <a:ext cx="3175" cy="7938"/>
              </a:xfrm>
              <a:custGeom>
                <a:avLst/>
                <a:gdLst>
                  <a:gd name="T0" fmla="*/ 787400 w 8"/>
                  <a:gd name="T1" fmla="*/ 0 h 19"/>
                  <a:gd name="T2" fmla="*/ 787400 w 8"/>
                  <a:gd name="T3" fmla="*/ 0 h 19"/>
                  <a:gd name="T4" fmla="*/ 630238 w 8"/>
                  <a:gd name="T5" fmla="*/ 0 h 19"/>
                  <a:gd name="T6" fmla="*/ 0 w 8"/>
                  <a:gd name="T7" fmla="*/ 523490 h 19"/>
                  <a:gd name="T8" fmla="*/ 0 w 8"/>
                  <a:gd name="T9" fmla="*/ 1047398 h 19"/>
                  <a:gd name="T10" fmla="*/ 1102519 w 8"/>
                  <a:gd name="T11" fmla="*/ 3316413 h 19"/>
                  <a:gd name="T12" fmla="*/ 1102519 w 8"/>
                  <a:gd name="T13" fmla="*/ 3316413 h 19"/>
                  <a:gd name="T14" fmla="*/ 1102519 w 8"/>
                  <a:gd name="T15" fmla="*/ 3316413 h 19"/>
                  <a:gd name="T16" fmla="*/ 787400 w 8"/>
                  <a:gd name="T17" fmla="*/ 0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 h="19">
                    <a:moveTo>
                      <a:pt x="5" y="0"/>
                    </a:moveTo>
                    <a:lnTo>
                      <a:pt x="5" y="0"/>
                    </a:lnTo>
                    <a:cubicBezTo>
                      <a:pt x="5" y="0"/>
                      <a:pt x="4" y="0"/>
                      <a:pt x="4" y="0"/>
                    </a:cubicBezTo>
                    <a:cubicBezTo>
                      <a:pt x="1" y="1"/>
                      <a:pt x="0" y="3"/>
                      <a:pt x="0" y="3"/>
                    </a:cubicBezTo>
                    <a:cubicBezTo>
                      <a:pt x="0" y="5"/>
                      <a:pt x="0" y="6"/>
                      <a:pt x="0" y="6"/>
                    </a:cubicBezTo>
                    <a:cubicBezTo>
                      <a:pt x="1" y="11"/>
                      <a:pt x="6" y="17"/>
                      <a:pt x="7" y="19"/>
                    </a:cubicBezTo>
                    <a:cubicBezTo>
                      <a:pt x="7" y="19"/>
                      <a:pt x="7" y="19"/>
                      <a:pt x="7" y="19"/>
                    </a:cubicBezTo>
                    <a:cubicBezTo>
                      <a:pt x="7" y="19"/>
                      <a:pt x="7" y="19"/>
                      <a:pt x="7" y="19"/>
                    </a:cubicBezTo>
                    <a:cubicBezTo>
                      <a:pt x="8" y="4"/>
                      <a:pt x="5" y="0"/>
                      <a:pt x="5" y="0"/>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73" name="Freeform 684">
                <a:extLst>
                  <a:ext uri="{FF2B5EF4-FFF2-40B4-BE49-F238E27FC236}">
                    <a16:creationId xmlns:a16="http://schemas.microsoft.com/office/drawing/2014/main" id="{2D20BC83-B51A-FCB2-6CAB-7DC0533DE4B2}"/>
                  </a:ext>
                </a:extLst>
              </p:cNvPr>
              <p:cNvSpPr>
                <a:spLocks/>
              </p:cNvSpPr>
              <p:nvPr/>
            </p:nvSpPr>
            <p:spPr bwMode="auto">
              <a:xfrm>
                <a:off x="7000875" y="2717801"/>
                <a:ext cx="3175" cy="7938"/>
              </a:xfrm>
              <a:custGeom>
                <a:avLst/>
                <a:gdLst>
                  <a:gd name="T0" fmla="*/ 249061 w 9"/>
                  <a:gd name="T1" fmla="*/ 3316413 h 19"/>
                  <a:gd name="T2" fmla="*/ 249061 w 9"/>
                  <a:gd name="T3" fmla="*/ 3316413 h 19"/>
                  <a:gd name="T4" fmla="*/ 249061 w 9"/>
                  <a:gd name="T5" fmla="*/ 3316413 h 19"/>
                  <a:gd name="T6" fmla="*/ 995539 w 9"/>
                  <a:gd name="T7" fmla="*/ 1047398 h 19"/>
                  <a:gd name="T8" fmla="*/ 995539 w 9"/>
                  <a:gd name="T9" fmla="*/ 523490 h 19"/>
                  <a:gd name="T10" fmla="*/ 622300 w 9"/>
                  <a:gd name="T11" fmla="*/ 0 h 19"/>
                  <a:gd name="T12" fmla="*/ 373239 w 9"/>
                  <a:gd name="T13" fmla="*/ 0 h 19"/>
                  <a:gd name="T14" fmla="*/ 249061 w 9"/>
                  <a:gd name="T15" fmla="*/ 3316413 h 19"/>
                  <a:gd name="T16" fmla="*/ 249061 w 9"/>
                  <a:gd name="T17" fmla="*/ 3316413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 h="19">
                    <a:moveTo>
                      <a:pt x="2" y="19"/>
                    </a:moveTo>
                    <a:lnTo>
                      <a:pt x="2" y="19"/>
                    </a:lnTo>
                    <a:cubicBezTo>
                      <a:pt x="2" y="19"/>
                      <a:pt x="2" y="19"/>
                      <a:pt x="2" y="19"/>
                    </a:cubicBezTo>
                    <a:cubicBezTo>
                      <a:pt x="3" y="17"/>
                      <a:pt x="7" y="10"/>
                      <a:pt x="8" y="6"/>
                    </a:cubicBezTo>
                    <a:cubicBezTo>
                      <a:pt x="8" y="6"/>
                      <a:pt x="9" y="4"/>
                      <a:pt x="8" y="3"/>
                    </a:cubicBezTo>
                    <a:cubicBezTo>
                      <a:pt x="8" y="3"/>
                      <a:pt x="8" y="1"/>
                      <a:pt x="5" y="0"/>
                    </a:cubicBezTo>
                    <a:cubicBezTo>
                      <a:pt x="5" y="0"/>
                      <a:pt x="4" y="0"/>
                      <a:pt x="3" y="0"/>
                    </a:cubicBezTo>
                    <a:cubicBezTo>
                      <a:pt x="3" y="0"/>
                      <a:pt x="0" y="4"/>
                      <a:pt x="2" y="19"/>
                    </a:cubicBezTo>
                    <a:cubicBezTo>
                      <a:pt x="2" y="19"/>
                      <a:pt x="2" y="19"/>
                      <a:pt x="2" y="19"/>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74" name="Freeform 685">
                <a:extLst>
                  <a:ext uri="{FF2B5EF4-FFF2-40B4-BE49-F238E27FC236}">
                    <a16:creationId xmlns:a16="http://schemas.microsoft.com/office/drawing/2014/main" id="{1ABE357A-8E82-CE6E-47E2-521D78A83B58}"/>
                  </a:ext>
                </a:extLst>
              </p:cNvPr>
              <p:cNvSpPr>
                <a:spLocks/>
              </p:cNvSpPr>
              <p:nvPr/>
            </p:nvSpPr>
            <p:spPr bwMode="auto">
              <a:xfrm>
                <a:off x="7002463" y="2727326"/>
                <a:ext cx="4763" cy="1588"/>
              </a:xfrm>
              <a:custGeom>
                <a:avLst/>
                <a:gdLst>
                  <a:gd name="T0" fmla="*/ 0 w 11"/>
                  <a:gd name="T1" fmla="*/ 0 h 4"/>
                  <a:gd name="T2" fmla="*/ 0 w 11"/>
                  <a:gd name="T3" fmla="*/ 0 h 4"/>
                  <a:gd name="T4" fmla="*/ 0 w 11"/>
                  <a:gd name="T5" fmla="*/ 0 h 4"/>
                  <a:gd name="T6" fmla="*/ 0 w 11"/>
                  <a:gd name="T7" fmla="*/ 0 h 4"/>
                  <a:gd name="T8" fmla="*/ 1124934 w 11"/>
                  <a:gd name="T9" fmla="*/ 472827 h 4"/>
                  <a:gd name="T10" fmla="*/ 2062379 w 11"/>
                  <a:gd name="T11" fmla="*/ 0 h 4"/>
                  <a:gd name="T12" fmla="*/ 0 w 11"/>
                  <a:gd name="T13" fmla="*/ 0 h 4"/>
                  <a:gd name="T14" fmla="*/ 0 w 11"/>
                  <a:gd name="T15" fmla="*/ 0 h 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 h="4">
                    <a:moveTo>
                      <a:pt x="0" y="0"/>
                    </a:moveTo>
                    <a:lnTo>
                      <a:pt x="0" y="0"/>
                    </a:lnTo>
                    <a:cubicBezTo>
                      <a:pt x="0" y="0"/>
                      <a:pt x="0" y="0"/>
                      <a:pt x="0" y="0"/>
                    </a:cubicBezTo>
                    <a:cubicBezTo>
                      <a:pt x="0" y="0"/>
                      <a:pt x="0" y="0"/>
                      <a:pt x="0" y="0"/>
                    </a:cubicBezTo>
                    <a:cubicBezTo>
                      <a:pt x="1" y="1"/>
                      <a:pt x="4" y="3"/>
                      <a:pt x="6" y="3"/>
                    </a:cubicBezTo>
                    <a:cubicBezTo>
                      <a:pt x="6" y="3"/>
                      <a:pt x="8" y="4"/>
                      <a:pt x="11" y="0"/>
                    </a:cubicBezTo>
                    <a:lnTo>
                      <a:pt x="0"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75" name="Freeform 686">
                <a:extLst>
                  <a:ext uri="{FF2B5EF4-FFF2-40B4-BE49-F238E27FC236}">
                    <a16:creationId xmlns:a16="http://schemas.microsoft.com/office/drawing/2014/main" id="{AFE061E6-E75D-1566-72CD-33FDB8D075D7}"/>
                  </a:ext>
                </a:extLst>
              </p:cNvPr>
              <p:cNvSpPr>
                <a:spLocks/>
              </p:cNvSpPr>
              <p:nvPr/>
            </p:nvSpPr>
            <p:spPr bwMode="auto">
              <a:xfrm>
                <a:off x="7002463" y="2722563"/>
                <a:ext cx="6350" cy="4763"/>
              </a:xfrm>
              <a:custGeom>
                <a:avLst/>
                <a:gdLst>
                  <a:gd name="T0" fmla="*/ 2674257 w 14"/>
                  <a:gd name="T1" fmla="*/ 0 h 8"/>
                  <a:gd name="T2" fmla="*/ 2674257 w 14"/>
                  <a:gd name="T3" fmla="*/ 0 h 8"/>
                  <a:gd name="T4" fmla="*/ 0 w 14"/>
                  <a:gd name="T5" fmla="*/ 2835771 h 8"/>
                  <a:gd name="T6" fmla="*/ 0 w 14"/>
                  <a:gd name="T7" fmla="*/ 2835771 h 8"/>
                  <a:gd name="T8" fmla="*/ 0 w 14"/>
                  <a:gd name="T9" fmla="*/ 2835771 h 8"/>
                  <a:gd name="T10" fmla="*/ 1646011 w 14"/>
                  <a:gd name="T11" fmla="*/ 2835771 h 8"/>
                  <a:gd name="T12" fmla="*/ 2057400 w 14"/>
                  <a:gd name="T13" fmla="*/ 2481523 h 8"/>
                  <a:gd name="T14" fmla="*/ 2674257 w 14"/>
                  <a:gd name="T15" fmla="*/ 1418183 h 8"/>
                  <a:gd name="T16" fmla="*/ 2674257 w 14"/>
                  <a:gd name="T17" fmla="*/ 0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 h="8">
                    <a:moveTo>
                      <a:pt x="13" y="0"/>
                    </a:moveTo>
                    <a:lnTo>
                      <a:pt x="13" y="0"/>
                    </a:lnTo>
                    <a:cubicBezTo>
                      <a:pt x="13" y="0"/>
                      <a:pt x="5" y="4"/>
                      <a:pt x="0" y="8"/>
                    </a:cubicBezTo>
                    <a:cubicBezTo>
                      <a:pt x="0" y="8"/>
                      <a:pt x="0" y="8"/>
                      <a:pt x="0" y="8"/>
                    </a:cubicBezTo>
                    <a:cubicBezTo>
                      <a:pt x="2" y="8"/>
                      <a:pt x="8" y="8"/>
                      <a:pt x="8" y="8"/>
                    </a:cubicBezTo>
                    <a:cubicBezTo>
                      <a:pt x="8" y="8"/>
                      <a:pt x="9" y="8"/>
                      <a:pt x="10" y="7"/>
                    </a:cubicBezTo>
                    <a:cubicBezTo>
                      <a:pt x="10" y="7"/>
                      <a:pt x="12" y="7"/>
                      <a:pt x="13" y="4"/>
                    </a:cubicBezTo>
                    <a:cubicBezTo>
                      <a:pt x="13" y="4"/>
                      <a:pt x="14" y="2"/>
                      <a:pt x="13" y="0"/>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76" name="Freeform 687">
                <a:extLst>
                  <a:ext uri="{FF2B5EF4-FFF2-40B4-BE49-F238E27FC236}">
                    <a16:creationId xmlns:a16="http://schemas.microsoft.com/office/drawing/2014/main" id="{594DCB59-C0C2-327A-17A6-BD477BA55855}"/>
                  </a:ext>
                </a:extLst>
              </p:cNvPr>
              <p:cNvSpPr>
                <a:spLocks/>
              </p:cNvSpPr>
              <p:nvPr/>
            </p:nvSpPr>
            <p:spPr bwMode="auto">
              <a:xfrm>
                <a:off x="7002463" y="2719388"/>
                <a:ext cx="6350" cy="7938"/>
              </a:xfrm>
              <a:custGeom>
                <a:avLst/>
                <a:gdLst>
                  <a:gd name="T0" fmla="*/ 0 w 13"/>
                  <a:gd name="T1" fmla="*/ 3938240 h 16"/>
                  <a:gd name="T2" fmla="*/ 0 w 13"/>
                  <a:gd name="T3" fmla="*/ 3938240 h 16"/>
                  <a:gd name="T4" fmla="*/ 0 w 13"/>
                  <a:gd name="T5" fmla="*/ 3938240 h 16"/>
                  <a:gd name="T6" fmla="*/ 2624504 w 13"/>
                  <a:gd name="T7" fmla="*/ 2215198 h 16"/>
                  <a:gd name="T8" fmla="*/ 2863362 w 13"/>
                  <a:gd name="T9" fmla="*/ 1476964 h 16"/>
                  <a:gd name="T10" fmla="*/ 2386135 w 13"/>
                  <a:gd name="T11" fmla="*/ 0 h 16"/>
                  <a:gd name="T12" fmla="*/ 0 w 13"/>
                  <a:gd name="T13" fmla="*/ 3692162 h 16"/>
                  <a:gd name="T14" fmla="*/ 0 w 13"/>
                  <a:gd name="T15" fmla="*/ 3938240 h 1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 h="16">
                    <a:moveTo>
                      <a:pt x="0" y="16"/>
                    </a:moveTo>
                    <a:lnTo>
                      <a:pt x="0" y="16"/>
                    </a:lnTo>
                    <a:cubicBezTo>
                      <a:pt x="0" y="16"/>
                      <a:pt x="0" y="16"/>
                      <a:pt x="0" y="16"/>
                    </a:cubicBezTo>
                    <a:cubicBezTo>
                      <a:pt x="2" y="15"/>
                      <a:pt x="8" y="12"/>
                      <a:pt x="11" y="9"/>
                    </a:cubicBezTo>
                    <a:cubicBezTo>
                      <a:pt x="11" y="9"/>
                      <a:pt x="12" y="8"/>
                      <a:pt x="12" y="6"/>
                    </a:cubicBezTo>
                    <a:cubicBezTo>
                      <a:pt x="13" y="3"/>
                      <a:pt x="10" y="0"/>
                      <a:pt x="10" y="0"/>
                    </a:cubicBezTo>
                    <a:cubicBezTo>
                      <a:pt x="10" y="0"/>
                      <a:pt x="4" y="7"/>
                      <a:pt x="0" y="15"/>
                    </a:cubicBezTo>
                    <a:cubicBezTo>
                      <a:pt x="0" y="15"/>
                      <a:pt x="0" y="15"/>
                      <a:pt x="0" y="16"/>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77" name="Freeform 688">
                <a:extLst>
                  <a:ext uri="{FF2B5EF4-FFF2-40B4-BE49-F238E27FC236}">
                    <a16:creationId xmlns:a16="http://schemas.microsoft.com/office/drawing/2014/main" id="{43355FD8-5F73-EA71-46E1-59FD5469E18E}"/>
                  </a:ext>
                </a:extLst>
              </p:cNvPr>
              <p:cNvSpPr>
                <a:spLocks noEditPoints="1"/>
              </p:cNvSpPr>
              <p:nvPr/>
            </p:nvSpPr>
            <p:spPr bwMode="auto">
              <a:xfrm>
                <a:off x="7027863" y="2728913"/>
                <a:ext cx="284163" cy="200025"/>
              </a:xfrm>
              <a:custGeom>
                <a:avLst/>
                <a:gdLst>
                  <a:gd name="T0" fmla="*/ 11030691 w 605"/>
                  <a:gd name="T1" fmla="*/ 5980512 h 425"/>
                  <a:gd name="T2" fmla="*/ 11030691 w 605"/>
                  <a:gd name="T3" fmla="*/ 5980512 h 425"/>
                  <a:gd name="T4" fmla="*/ 6618415 w 605"/>
                  <a:gd name="T5" fmla="*/ 7531294 h 425"/>
                  <a:gd name="T6" fmla="*/ 6618415 w 605"/>
                  <a:gd name="T7" fmla="*/ 18163682 h 425"/>
                  <a:gd name="T8" fmla="*/ 18972225 w 605"/>
                  <a:gd name="T9" fmla="*/ 66674216 h 425"/>
                  <a:gd name="T10" fmla="*/ 22722707 w 605"/>
                  <a:gd name="T11" fmla="*/ 81072250 h 425"/>
                  <a:gd name="T12" fmla="*/ 22943462 w 605"/>
                  <a:gd name="T13" fmla="*/ 81958008 h 425"/>
                  <a:gd name="T14" fmla="*/ 31326505 w 605"/>
                  <a:gd name="T15" fmla="*/ 89268098 h 425"/>
                  <a:gd name="T16" fmla="*/ 33532643 w 605"/>
                  <a:gd name="T17" fmla="*/ 89046424 h 425"/>
                  <a:gd name="T18" fmla="*/ 125747529 w 605"/>
                  <a:gd name="T19" fmla="*/ 76199171 h 425"/>
                  <a:gd name="T20" fmla="*/ 127732912 w 605"/>
                  <a:gd name="T21" fmla="*/ 75312942 h 425"/>
                  <a:gd name="T22" fmla="*/ 127512158 w 605"/>
                  <a:gd name="T23" fmla="*/ 70882742 h 425"/>
                  <a:gd name="T24" fmla="*/ 125747529 w 605"/>
                  <a:gd name="T25" fmla="*/ 64680555 h 425"/>
                  <a:gd name="T26" fmla="*/ 109642767 w 605"/>
                  <a:gd name="T27" fmla="*/ 9967834 h 425"/>
                  <a:gd name="T28" fmla="*/ 109642767 w 605"/>
                  <a:gd name="T29" fmla="*/ 9524955 h 425"/>
                  <a:gd name="T30" fmla="*/ 103906902 w 605"/>
                  <a:gd name="T31" fmla="*/ 4873080 h 425"/>
                  <a:gd name="T32" fmla="*/ 12133525 w 605"/>
                  <a:gd name="T33" fmla="*/ 6202187 h 425"/>
                  <a:gd name="T34" fmla="*/ 11912771 w 605"/>
                  <a:gd name="T35" fmla="*/ 6202187 h 425"/>
                  <a:gd name="T36" fmla="*/ 11692485 w 605"/>
                  <a:gd name="T37" fmla="*/ 6202187 h 425"/>
                  <a:gd name="T38" fmla="*/ 11030691 w 605"/>
                  <a:gd name="T39" fmla="*/ 5980512 h 425"/>
                  <a:gd name="T40" fmla="*/ 31326505 w 605"/>
                  <a:gd name="T41" fmla="*/ 94141178 h 425"/>
                  <a:gd name="T42" fmla="*/ 31326505 w 605"/>
                  <a:gd name="T43" fmla="*/ 94141178 h 425"/>
                  <a:gd name="T44" fmla="*/ 18310430 w 605"/>
                  <a:gd name="T45" fmla="*/ 83065911 h 425"/>
                  <a:gd name="T46" fmla="*/ 18090145 w 605"/>
                  <a:gd name="T47" fmla="*/ 82179683 h 425"/>
                  <a:gd name="T48" fmla="*/ 14339663 w 605"/>
                  <a:gd name="T49" fmla="*/ 68003323 h 425"/>
                  <a:gd name="T50" fmla="*/ 1765098 w 605"/>
                  <a:gd name="T51" fmla="*/ 19492789 h 425"/>
                  <a:gd name="T52" fmla="*/ 2647178 w 605"/>
                  <a:gd name="T53" fmla="*/ 4651876 h 425"/>
                  <a:gd name="T54" fmla="*/ 11030691 w 605"/>
                  <a:gd name="T55" fmla="*/ 1107433 h 425"/>
                  <a:gd name="T56" fmla="*/ 12133525 w 605"/>
                  <a:gd name="T57" fmla="*/ 1329107 h 425"/>
                  <a:gd name="T58" fmla="*/ 103906902 w 605"/>
                  <a:gd name="T59" fmla="*/ 0 h 425"/>
                  <a:gd name="T60" fmla="*/ 114275798 w 605"/>
                  <a:gd name="T61" fmla="*/ 8195848 h 425"/>
                  <a:gd name="T62" fmla="*/ 114496553 w 605"/>
                  <a:gd name="T63" fmla="*/ 8638727 h 425"/>
                  <a:gd name="T64" fmla="*/ 130380090 w 605"/>
                  <a:gd name="T65" fmla="*/ 63351447 h 425"/>
                  <a:gd name="T66" fmla="*/ 132145189 w 605"/>
                  <a:gd name="T67" fmla="*/ 69553634 h 425"/>
                  <a:gd name="T68" fmla="*/ 131924434 w 605"/>
                  <a:gd name="T69" fmla="*/ 77971157 h 425"/>
                  <a:gd name="T70" fmla="*/ 126630078 w 605"/>
                  <a:gd name="T71" fmla="*/ 81072250 h 425"/>
                  <a:gd name="T72" fmla="*/ 33973683 w 605"/>
                  <a:gd name="T73" fmla="*/ 93919503 h 425"/>
                  <a:gd name="T74" fmla="*/ 31326505 w 605"/>
                  <a:gd name="T75" fmla="*/ 94141178 h 42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605" h="425">
                    <a:moveTo>
                      <a:pt x="50" y="27"/>
                    </a:moveTo>
                    <a:lnTo>
                      <a:pt x="50" y="27"/>
                    </a:lnTo>
                    <a:cubicBezTo>
                      <a:pt x="42" y="27"/>
                      <a:pt x="33" y="29"/>
                      <a:pt x="30" y="34"/>
                    </a:cubicBezTo>
                    <a:cubicBezTo>
                      <a:pt x="24" y="43"/>
                      <a:pt x="23" y="60"/>
                      <a:pt x="30" y="82"/>
                    </a:cubicBezTo>
                    <a:cubicBezTo>
                      <a:pt x="34" y="98"/>
                      <a:pt x="65" y="220"/>
                      <a:pt x="86" y="301"/>
                    </a:cubicBezTo>
                    <a:cubicBezTo>
                      <a:pt x="95" y="335"/>
                      <a:pt x="101" y="360"/>
                      <a:pt x="103" y="366"/>
                    </a:cubicBezTo>
                    <a:cubicBezTo>
                      <a:pt x="103" y="367"/>
                      <a:pt x="104" y="368"/>
                      <a:pt x="104" y="370"/>
                    </a:cubicBezTo>
                    <a:cubicBezTo>
                      <a:pt x="108" y="387"/>
                      <a:pt x="112" y="403"/>
                      <a:pt x="142" y="403"/>
                    </a:cubicBezTo>
                    <a:cubicBezTo>
                      <a:pt x="145" y="403"/>
                      <a:pt x="148" y="403"/>
                      <a:pt x="152" y="402"/>
                    </a:cubicBezTo>
                    <a:cubicBezTo>
                      <a:pt x="203" y="397"/>
                      <a:pt x="548" y="348"/>
                      <a:pt x="570" y="344"/>
                    </a:cubicBezTo>
                    <a:cubicBezTo>
                      <a:pt x="574" y="343"/>
                      <a:pt x="578" y="342"/>
                      <a:pt x="579" y="340"/>
                    </a:cubicBezTo>
                    <a:cubicBezTo>
                      <a:pt x="581" y="338"/>
                      <a:pt x="582" y="332"/>
                      <a:pt x="578" y="320"/>
                    </a:cubicBezTo>
                    <a:lnTo>
                      <a:pt x="570" y="292"/>
                    </a:lnTo>
                    <a:cubicBezTo>
                      <a:pt x="549" y="222"/>
                      <a:pt x="501" y="57"/>
                      <a:pt x="497" y="45"/>
                    </a:cubicBezTo>
                    <a:lnTo>
                      <a:pt x="497" y="43"/>
                    </a:lnTo>
                    <a:cubicBezTo>
                      <a:pt x="493" y="30"/>
                      <a:pt x="491" y="22"/>
                      <a:pt x="471" y="22"/>
                    </a:cubicBezTo>
                    <a:cubicBezTo>
                      <a:pt x="441" y="22"/>
                      <a:pt x="58" y="28"/>
                      <a:pt x="55" y="28"/>
                    </a:cubicBezTo>
                    <a:lnTo>
                      <a:pt x="54" y="28"/>
                    </a:lnTo>
                    <a:lnTo>
                      <a:pt x="53" y="28"/>
                    </a:lnTo>
                    <a:cubicBezTo>
                      <a:pt x="53" y="28"/>
                      <a:pt x="52" y="27"/>
                      <a:pt x="50" y="27"/>
                    </a:cubicBezTo>
                    <a:close/>
                    <a:moveTo>
                      <a:pt x="142" y="425"/>
                    </a:moveTo>
                    <a:lnTo>
                      <a:pt x="142" y="425"/>
                    </a:lnTo>
                    <a:cubicBezTo>
                      <a:pt x="95" y="425"/>
                      <a:pt x="87" y="392"/>
                      <a:pt x="83" y="375"/>
                    </a:cubicBezTo>
                    <a:lnTo>
                      <a:pt x="82" y="371"/>
                    </a:lnTo>
                    <a:cubicBezTo>
                      <a:pt x="80" y="365"/>
                      <a:pt x="73" y="340"/>
                      <a:pt x="65" y="307"/>
                    </a:cubicBezTo>
                    <a:cubicBezTo>
                      <a:pt x="44" y="226"/>
                      <a:pt x="13" y="104"/>
                      <a:pt x="8" y="88"/>
                    </a:cubicBezTo>
                    <a:cubicBezTo>
                      <a:pt x="0" y="59"/>
                      <a:pt x="1" y="36"/>
                      <a:pt x="12" y="21"/>
                    </a:cubicBezTo>
                    <a:cubicBezTo>
                      <a:pt x="21" y="7"/>
                      <a:pt x="40" y="5"/>
                      <a:pt x="50" y="5"/>
                    </a:cubicBezTo>
                    <a:cubicBezTo>
                      <a:pt x="52" y="5"/>
                      <a:pt x="54" y="5"/>
                      <a:pt x="55" y="6"/>
                    </a:cubicBezTo>
                    <a:cubicBezTo>
                      <a:pt x="72" y="5"/>
                      <a:pt x="441" y="0"/>
                      <a:pt x="471" y="0"/>
                    </a:cubicBezTo>
                    <a:cubicBezTo>
                      <a:pt x="508" y="0"/>
                      <a:pt x="514" y="22"/>
                      <a:pt x="518" y="37"/>
                    </a:cubicBezTo>
                    <a:lnTo>
                      <a:pt x="519" y="39"/>
                    </a:lnTo>
                    <a:cubicBezTo>
                      <a:pt x="522" y="51"/>
                      <a:pt x="570" y="216"/>
                      <a:pt x="591" y="286"/>
                    </a:cubicBezTo>
                    <a:lnTo>
                      <a:pt x="599" y="314"/>
                    </a:lnTo>
                    <a:cubicBezTo>
                      <a:pt x="602" y="324"/>
                      <a:pt x="605" y="340"/>
                      <a:pt x="598" y="352"/>
                    </a:cubicBezTo>
                    <a:cubicBezTo>
                      <a:pt x="593" y="359"/>
                      <a:pt x="585" y="364"/>
                      <a:pt x="574" y="366"/>
                    </a:cubicBezTo>
                    <a:cubicBezTo>
                      <a:pt x="552" y="370"/>
                      <a:pt x="206" y="419"/>
                      <a:pt x="154" y="424"/>
                    </a:cubicBezTo>
                    <a:cubicBezTo>
                      <a:pt x="150" y="425"/>
                      <a:pt x="146" y="425"/>
                      <a:pt x="142" y="425"/>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78" name="Freeform 689">
                <a:extLst>
                  <a:ext uri="{FF2B5EF4-FFF2-40B4-BE49-F238E27FC236}">
                    <a16:creationId xmlns:a16="http://schemas.microsoft.com/office/drawing/2014/main" id="{F10AAE2F-7281-65A4-B883-599A33167689}"/>
                  </a:ext>
                </a:extLst>
              </p:cNvPr>
              <p:cNvSpPr>
                <a:spLocks noEditPoints="1"/>
              </p:cNvSpPr>
              <p:nvPr/>
            </p:nvSpPr>
            <p:spPr bwMode="auto">
              <a:xfrm>
                <a:off x="7054850" y="2741613"/>
                <a:ext cx="238125" cy="169863"/>
              </a:xfrm>
              <a:custGeom>
                <a:avLst/>
                <a:gdLst>
                  <a:gd name="T0" fmla="*/ 3361681 w 503"/>
                  <a:gd name="T1" fmla="*/ 4598467 h 363"/>
                  <a:gd name="T2" fmla="*/ 3361681 w 503"/>
                  <a:gd name="T3" fmla="*/ 4598467 h 363"/>
                  <a:gd name="T4" fmla="*/ 22860000 w 503"/>
                  <a:gd name="T5" fmla="*/ 76858562 h 363"/>
                  <a:gd name="T6" fmla="*/ 109592889 w 503"/>
                  <a:gd name="T7" fmla="*/ 65691123 h 363"/>
                  <a:gd name="T8" fmla="*/ 90991208 w 503"/>
                  <a:gd name="T9" fmla="*/ 2408498 h 363"/>
                  <a:gd name="T10" fmla="*/ 3361681 w 503"/>
                  <a:gd name="T11" fmla="*/ 4598467 h 363"/>
                  <a:gd name="T12" fmla="*/ 20842802 w 503"/>
                  <a:gd name="T13" fmla="*/ 79486057 h 363"/>
                  <a:gd name="T14" fmla="*/ 20842802 w 503"/>
                  <a:gd name="T15" fmla="*/ 79486057 h 363"/>
                  <a:gd name="T16" fmla="*/ 0 w 503"/>
                  <a:gd name="T17" fmla="*/ 2189501 h 363"/>
                  <a:gd name="T18" fmla="*/ 92784483 w 503"/>
                  <a:gd name="T19" fmla="*/ 0 h 363"/>
                  <a:gd name="T20" fmla="*/ 112730647 w 503"/>
                  <a:gd name="T21" fmla="*/ 67661627 h 363"/>
                  <a:gd name="T22" fmla="*/ 20842802 w 503"/>
                  <a:gd name="T23" fmla="*/ 79486057 h 3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03" h="363">
                    <a:moveTo>
                      <a:pt x="15" y="21"/>
                    </a:moveTo>
                    <a:lnTo>
                      <a:pt x="15" y="21"/>
                    </a:lnTo>
                    <a:lnTo>
                      <a:pt x="102" y="351"/>
                    </a:lnTo>
                    <a:lnTo>
                      <a:pt x="489" y="300"/>
                    </a:lnTo>
                    <a:lnTo>
                      <a:pt x="406" y="11"/>
                    </a:lnTo>
                    <a:lnTo>
                      <a:pt x="15" y="21"/>
                    </a:lnTo>
                    <a:close/>
                    <a:moveTo>
                      <a:pt x="93" y="363"/>
                    </a:moveTo>
                    <a:lnTo>
                      <a:pt x="93" y="363"/>
                    </a:lnTo>
                    <a:lnTo>
                      <a:pt x="0" y="10"/>
                    </a:lnTo>
                    <a:lnTo>
                      <a:pt x="414" y="0"/>
                    </a:lnTo>
                    <a:lnTo>
                      <a:pt x="503" y="309"/>
                    </a:lnTo>
                    <a:lnTo>
                      <a:pt x="93" y="363"/>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79" name="Freeform 690">
                <a:extLst>
                  <a:ext uri="{FF2B5EF4-FFF2-40B4-BE49-F238E27FC236}">
                    <a16:creationId xmlns:a16="http://schemas.microsoft.com/office/drawing/2014/main" id="{EEA74133-3140-6DC0-F8CE-DC0BA3CED534}"/>
                  </a:ext>
                </a:extLst>
              </p:cNvPr>
              <p:cNvSpPr>
                <a:spLocks/>
              </p:cNvSpPr>
              <p:nvPr/>
            </p:nvSpPr>
            <p:spPr bwMode="auto">
              <a:xfrm>
                <a:off x="7067550" y="2814638"/>
                <a:ext cx="9525" cy="26988"/>
              </a:xfrm>
              <a:custGeom>
                <a:avLst/>
                <a:gdLst>
                  <a:gd name="T0" fmla="*/ 3086928 w 23"/>
                  <a:gd name="T1" fmla="*/ 12557796 h 58"/>
                  <a:gd name="T2" fmla="*/ 3086928 w 23"/>
                  <a:gd name="T3" fmla="*/ 12557796 h 58"/>
                  <a:gd name="T4" fmla="*/ 2401128 w 23"/>
                  <a:gd name="T5" fmla="*/ 11908222 h 58"/>
                  <a:gd name="T6" fmla="*/ 171450 w 23"/>
                  <a:gd name="T7" fmla="*/ 1082777 h 58"/>
                  <a:gd name="T8" fmla="*/ 686214 w 23"/>
                  <a:gd name="T9" fmla="*/ 0 h 58"/>
                  <a:gd name="T10" fmla="*/ 1543464 w 23"/>
                  <a:gd name="T11" fmla="*/ 649573 h 58"/>
                  <a:gd name="T12" fmla="*/ 3773142 w 23"/>
                  <a:gd name="T13" fmla="*/ 11258649 h 58"/>
                  <a:gd name="T14" fmla="*/ 3258378 w 23"/>
                  <a:gd name="T15" fmla="*/ 12557796 h 58"/>
                  <a:gd name="T16" fmla="*/ 3086928 w 23"/>
                  <a:gd name="T17" fmla="*/ 12557796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3" h="58">
                    <a:moveTo>
                      <a:pt x="18" y="58"/>
                    </a:moveTo>
                    <a:lnTo>
                      <a:pt x="18" y="58"/>
                    </a:lnTo>
                    <a:cubicBezTo>
                      <a:pt x="16" y="58"/>
                      <a:pt x="15" y="56"/>
                      <a:pt x="14" y="55"/>
                    </a:cubicBezTo>
                    <a:lnTo>
                      <a:pt x="1" y="5"/>
                    </a:lnTo>
                    <a:cubicBezTo>
                      <a:pt x="0" y="3"/>
                      <a:pt x="2" y="1"/>
                      <a:pt x="4" y="0"/>
                    </a:cubicBezTo>
                    <a:cubicBezTo>
                      <a:pt x="6" y="0"/>
                      <a:pt x="8" y="1"/>
                      <a:pt x="9" y="3"/>
                    </a:cubicBezTo>
                    <a:lnTo>
                      <a:pt x="22" y="52"/>
                    </a:lnTo>
                    <a:cubicBezTo>
                      <a:pt x="23" y="55"/>
                      <a:pt x="22" y="57"/>
                      <a:pt x="19" y="58"/>
                    </a:cubicBezTo>
                    <a:cubicBezTo>
                      <a:pt x="19" y="58"/>
                      <a:pt x="19" y="58"/>
                      <a:pt x="18" y="58"/>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80" name="Freeform 691">
                <a:extLst>
                  <a:ext uri="{FF2B5EF4-FFF2-40B4-BE49-F238E27FC236}">
                    <a16:creationId xmlns:a16="http://schemas.microsoft.com/office/drawing/2014/main" id="{8993A4F3-0222-4367-787E-B289DAAC54F4}"/>
                  </a:ext>
                </a:extLst>
              </p:cNvPr>
              <p:cNvSpPr>
                <a:spLocks/>
              </p:cNvSpPr>
              <p:nvPr/>
            </p:nvSpPr>
            <p:spPr bwMode="auto">
              <a:xfrm>
                <a:off x="7059613" y="2786063"/>
                <a:ext cx="4763" cy="9525"/>
              </a:xfrm>
              <a:custGeom>
                <a:avLst/>
                <a:gdLst>
                  <a:gd name="T0" fmla="*/ 1260210 w 12"/>
                  <a:gd name="T1" fmla="*/ 4536281 h 20"/>
                  <a:gd name="T2" fmla="*/ 1260210 w 12"/>
                  <a:gd name="T3" fmla="*/ 4536281 h 20"/>
                  <a:gd name="T4" fmla="*/ 630304 w 12"/>
                  <a:gd name="T5" fmla="*/ 3855720 h 20"/>
                  <a:gd name="T6" fmla="*/ 157576 w 12"/>
                  <a:gd name="T7" fmla="*/ 1133951 h 20"/>
                  <a:gd name="T8" fmla="*/ 630304 w 12"/>
                  <a:gd name="T9" fmla="*/ 0 h 20"/>
                  <a:gd name="T10" fmla="*/ 1417786 w 12"/>
                  <a:gd name="T11" fmla="*/ 680561 h 20"/>
                  <a:gd name="T12" fmla="*/ 1890514 w 12"/>
                  <a:gd name="T13" fmla="*/ 3402330 h 20"/>
                  <a:gd name="T14" fmla="*/ 1417786 w 12"/>
                  <a:gd name="T15" fmla="*/ 4536281 h 20"/>
                  <a:gd name="T16" fmla="*/ 1260210 w 12"/>
                  <a:gd name="T17" fmla="*/ 4536281 h 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2" h="20">
                    <a:moveTo>
                      <a:pt x="8" y="20"/>
                    </a:moveTo>
                    <a:lnTo>
                      <a:pt x="8" y="20"/>
                    </a:lnTo>
                    <a:cubicBezTo>
                      <a:pt x="6" y="20"/>
                      <a:pt x="4" y="19"/>
                      <a:pt x="4" y="17"/>
                    </a:cubicBezTo>
                    <a:lnTo>
                      <a:pt x="1" y="5"/>
                    </a:lnTo>
                    <a:cubicBezTo>
                      <a:pt x="0" y="3"/>
                      <a:pt x="1" y="1"/>
                      <a:pt x="4" y="0"/>
                    </a:cubicBezTo>
                    <a:cubicBezTo>
                      <a:pt x="6" y="0"/>
                      <a:pt x="8" y="1"/>
                      <a:pt x="9" y="3"/>
                    </a:cubicBezTo>
                    <a:lnTo>
                      <a:pt x="12" y="15"/>
                    </a:lnTo>
                    <a:cubicBezTo>
                      <a:pt x="12" y="17"/>
                      <a:pt x="11" y="20"/>
                      <a:pt x="9" y="20"/>
                    </a:cubicBezTo>
                    <a:cubicBezTo>
                      <a:pt x="8" y="20"/>
                      <a:pt x="8" y="20"/>
                      <a:pt x="8" y="20"/>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81" name="Freeform 692">
                <a:extLst>
                  <a:ext uri="{FF2B5EF4-FFF2-40B4-BE49-F238E27FC236}">
                    <a16:creationId xmlns:a16="http://schemas.microsoft.com/office/drawing/2014/main" id="{B07A6D32-1D67-FE61-5AA6-033D1D07DD78}"/>
                  </a:ext>
                </a:extLst>
              </p:cNvPr>
              <p:cNvSpPr>
                <a:spLocks/>
              </p:cNvSpPr>
              <p:nvPr/>
            </p:nvSpPr>
            <p:spPr bwMode="auto">
              <a:xfrm>
                <a:off x="7062788" y="2798763"/>
                <a:ext cx="4763" cy="4763"/>
              </a:xfrm>
              <a:custGeom>
                <a:avLst/>
                <a:gdLst>
                  <a:gd name="T0" fmla="*/ 2268617 w 10"/>
                  <a:gd name="T1" fmla="*/ 1134547 h 10"/>
                  <a:gd name="T2" fmla="*/ 2268617 w 10"/>
                  <a:gd name="T3" fmla="*/ 1134547 h 10"/>
                  <a:gd name="T4" fmla="*/ 1134547 w 10"/>
                  <a:gd name="T5" fmla="*/ 2268617 h 10"/>
                  <a:gd name="T6" fmla="*/ 0 w 10"/>
                  <a:gd name="T7" fmla="*/ 1134547 h 10"/>
                  <a:gd name="T8" fmla="*/ 1134547 w 10"/>
                  <a:gd name="T9" fmla="*/ 0 h 10"/>
                  <a:gd name="T10" fmla="*/ 2268617 w 10"/>
                  <a:gd name="T11" fmla="*/ 1134547 h 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 h="10">
                    <a:moveTo>
                      <a:pt x="10" y="5"/>
                    </a:moveTo>
                    <a:lnTo>
                      <a:pt x="10" y="5"/>
                    </a:lnTo>
                    <a:cubicBezTo>
                      <a:pt x="10" y="8"/>
                      <a:pt x="8" y="10"/>
                      <a:pt x="5" y="10"/>
                    </a:cubicBezTo>
                    <a:cubicBezTo>
                      <a:pt x="2" y="10"/>
                      <a:pt x="0" y="8"/>
                      <a:pt x="0" y="5"/>
                    </a:cubicBezTo>
                    <a:cubicBezTo>
                      <a:pt x="0" y="2"/>
                      <a:pt x="2" y="0"/>
                      <a:pt x="5" y="0"/>
                    </a:cubicBezTo>
                    <a:cubicBezTo>
                      <a:pt x="8" y="0"/>
                      <a:pt x="10" y="2"/>
                      <a:pt x="10" y="5"/>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82" name="Freeform 693">
                <a:extLst>
                  <a:ext uri="{FF2B5EF4-FFF2-40B4-BE49-F238E27FC236}">
                    <a16:creationId xmlns:a16="http://schemas.microsoft.com/office/drawing/2014/main" id="{BBA27175-481C-E6ED-4C54-EB62CBA75974}"/>
                  </a:ext>
                </a:extLst>
              </p:cNvPr>
              <p:cNvSpPr>
                <a:spLocks/>
              </p:cNvSpPr>
              <p:nvPr/>
            </p:nvSpPr>
            <p:spPr bwMode="auto">
              <a:xfrm>
                <a:off x="7037388" y="2735263"/>
                <a:ext cx="63500" cy="190500"/>
              </a:xfrm>
              <a:custGeom>
                <a:avLst/>
                <a:gdLst>
                  <a:gd name="T0" fmla="*/ 29192940 w 134"/>
                  <a:gd name="T1" fmla="*/ 89384481 h 405"/>
                  <a:gd name="T2" fmla="*/ 29192940 w 134"/>
                  <a:gd name="T3" fmla="*/ 89384481 h 405"/>
                  <a:gd name="T4" fmla="*/ 20884392 w 134"/>
                  <a:gd name="T5" fmla="*/ 81198156 h 405"/>
                  <a:gd name="T6" fmla="*/ 12126604 w 134"/>
                  <a:gd name="T7" fmla="*/ 48010704 h 405"/>
                  <a:gd name="T8" fmla="*/ 2245720 w 134"/>
                  <a:gd name="T9" fmla="*/ 9734785 h 405"/>
                  <a:gd name="T10" fmla="*/ 4266821 w 134"/>
                  <a:gd name="T11" fmla="*/ 0 h 405"/>
                  <a:gd name="T12" fmla="*/ 5389444 w 134"/>
                  <a:gd name="T13" fmla="*/ 1991078 h 405"/>
                  <a:gd name="T14" fmla="*/ 4491440 w 134"/>
                  <a:gd name="T15" fmla="*/ 9071093 h 405"/>
                  <a:gd name="T16" fmla="*/ 14596470 w 134"/>
                  <a:gd name="T17" fmla="*/ 47347011 h 405"/>
                  <a:gd name="T18" fmla="*/ 23354731 w 134"/>
                  <a:gd name="T19" fmla="*/ 80534463 h 405"/>
                  <a:gd name="T20" fmla="*/ 29866799 w 134"/>
                  <a:gd name="T21" fmla="*/ 86950785 h 405"/>
                  <a:gd name="T22" fmla="*/ 30091418 w 134"/>
                  <a:gd name="T23" fmla="*/ 89384481 h 405"/>
                  <a:gd name="T24" fmla="*/ 29192940 w 134"/>
                  <a:gd name="T25" fmla="*/ 89384481 h 4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4" h="405">
                    <a:moveTo>
                      <a:pt x="130" y="404"/>
                    </a:moveTo>
                    <a:lnTo>
                      <a:pt x="130" y="404"/>
                    </a:lnTo>
                    <a:cubicBezTo>
                      <a:pt x="104" y="405"/>
                      <a:pt x="96" y="376"/>
                      <a:pt x="93" y="367"/>
                    </a:cubicBezTo>
                    <a:cubicBezTo>
                      <a:pt x="91" y="359"/>
                      <a:pt x="73" y="290"/>
                      <a:pt x="54" y="217"/>
                    </a:cubicBezTo>
                    <a:cubicBezTo>
                      <a:pt x="35" y="139"/>
                      <a:pt x="14" y="60"/>
                      <a:pt x="10" y="44"/>
                    </a:cubicBezTo>
                    <a:cubicBezTo>
                      <a:pt x="0" y="10"/>
                      <a:pt x="18" y="0"/>
                      <a:pt x="19" y="0"/>
                    </a:cubicBezTo>
                    <a:lnTo>
                      <a:pt x="24" y="9"/>
                    </a:lnTo>
                    <a:cubicBezTo>
                      <a:pt x="24" y="10"/>
                      <a:pt x="13" y="16"/>
                      <a:pt x="20" y="41"/>
                    </a:cubicBezTo>
                    <a:cubicBezTo>
                      <a:pt x="25" y="57"/>
                      <a:pt x="45" y="137"/>
                      <a:pt x="65" y="214"/>
                    </a:cubicBezTo>
                    <a:cubicBezTo>
                      <a:pt x="84" y="287"/>
                      <a:pt x="102" y="357"/>
                      <a:pt x="104" y="364"/>
                    </a:cubicBezTo>
                    <a:cubicBezTo>
                      <a:pt x="110" y="385"/>
                      <a:pt x="119" y="395"/>
                      <a:pt x="133" y="393"/>
                    </a:cubicBezTo>
                    <a:lnTo>
                      <a:pt x="134" y="404"/>
                    </a:lnTo>
                    <a:cubicBezTo>
                      <a:pt x="133" y="404"/>
                      <a:pt x="131" y="404"/>
                      <a:pt x="130" y="404"/>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83" name="Freeform 694">
                <a:extLst>
                  <a:ext uri="{FF2B5EF4-FFF2-40B4-BE49-F238E27FC236}">
                    <a16:creationId xmlns:a16="http://schemas.microsoft.com/office/drawing/2014/main" id="{10B0AE32-4CE3-58DA-D6BA-4E1EF07A19C3}"/>
                  </a:ext>
                </a:extLst>
              </p:cNvPr>
              <p:cNvSpPr>
                <a:spLocks/>
              </p:cNvSpPr>
              <p:nvPr/>
            </p:nvSpPr>
            <p:spPr bwMode="auto">
              <a:xfrm>
                <a:off x="6965950" y="2913063"/>
                <a:ext cx="26988" cy="26988"/>
              </a:xfrm>
              <a:custGeom>
                <a:avLst/>
                <a:gdLst>
                  <a:gd name="T0" fmla="*/ 6501267 w 57"/>
                  <a:gd name="T1" fmla="*/ 12557796 h 58"/>
                  <a:gd name="T2" fmla="*/ 6501267 w 57"/>
                  <a:gd name="T3" fmla="*/ 12557796 h 58"/>
                  <a:gd name="T4" fmla="*/ 0 w 57"/>
                  <a:gd name="T5" fmla="*/ 6278898 h 58"/>
                  <a:gd name="T6" fmla="*/ 6501267 w 57"/>
                  <a:gd name="T7" fmla="*/ 0 h 58"/>
                  <a:gd name="T8" fmla="*/ 12778108 w 57"/>
                  <a:gd name="T9" fmla="*/ 6278898 h 58"/>
                  <a:gd name="T10" fmla="*/ 6501267 w 57"/>
                  <a:gd name="T11" fmla="*/ 12557796 h 5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 h="58">
                    <a:moveTo>
                      <a:pt x="29" y="58"/>
                    </a:moveTo>
                    <a:lnTo>
                      <a:pt x="29" y="58"/>
                    </a:lnTo>
                    <a:cubicBezTo>
                      <a:pt x="13" y="58"/>
                      <a:pt x="0" y="45"/>
                      <a:pt x="0" y="29"/>
                    </a:cubicBezTo>
                    <a:cubicBezTo>
                      <a:pt x="0" y="13"/>
                      <a:pt x="13" y="0"/>
                      <a:pt x="29" y="0"/>
                    </a:cubicBezTo>
                    <a:cubicBezTo>
                      <a:pt x="45" y="0"/>
                      <a:pt x="57" y="13"/>
                      <a:pt x="57" y="29"/>
                    </a:cubicBezTo>
                    <a:cubicBezTo>
                      <a:pt x="57" y="45"/>
                      <a:pt x="45" y="58"/>
                      <a:pt x="29" y="58"/>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84" name="Freeform 695">
                <a:extLst>
                  <a:ext uri="{FF2B5EF4-FFF2-40B4-BE49-F238E27FC236}">
                    <a16:creationId xmlns:a16="http://schemas.microsoft.com/office/drawing/2014/main" id="{2EACE648-5820-7386-3289-539DF0BEDDC5}"/>
                  </a:ext>
                </a:extLst>
              </p:cNvPr>
              <p:cNvSpPr>
                <a:spLocks/>
              </p:cNvSpPr>
              <p:nvPr/>
            </p:nvSpPr>
            <p:spPr bwMode="auto">
              <a:xfrm>
                <a:off x="7008813" y="2913063"/>
                <a:ext cx="26988" cy="26988"/>
              </a:xfrm>
              <a:custGeom>
                <a:avLst/>
                <a:gdLst>
                  <a:gd name="T0" fmla="*/ 6278898 w 58"/>
                  <a:gd name="T1" fmla="*/ 12557796 h 58"/>
                  <a:gd name="T2" fmla="*/ 6278898 w 58"/>
                  <a:gd name="T3" fmla="*/ 12557796 h 58"/>
                  <a:gd name="T4" fmla="*/ 0 w 58"/>
                  <a:gd name="T5" fmla="*/ 6278898 h 58"/>
                  <a:gd name="T6" fmla="*/ 6278898 w 58"/>
                  <a:gd name="T7" fmla="*/ 0 h 58"/>
                  <a:gd name="T8" fmla="*/ 12557796 w 58"/>
                  <a:gd name="T9" fmla="*/ 6278898 h 58"/>
                  <a:gd name="T10" fmla="*/ 6278898 w 58"/>
                  <a:gd name="T11" fmla="*/ 12557796 h 5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8" h="58">
                    <a:moveTo>
                      <a:pt x="29" y="58"/>
                    </a:moveTo>
                    <a:lnTo>
                      <a:pt x="29" y="58"/>
                    </a:lnTo>
                    <a:cubicBezTo>
                      <a:pt x="13" y="58"/>
                      <a:pt x="0" y="45"/>
                      <a:pt x="0" y="29"/>
                    </a:cubicBezTo>
                    <a:cubicBezTo>
                      <a:pt x="0" y="13"/>
                      <a:pt x="13" y="0"/>
                      <a:pt x="29" y="0"/>
                    </a:cubicBezTo>
                    <a:cubicBezTo>
                      <a:pt x="45" y="0"/>
                      <a:pt x="58" y="13"/>
                      <a:pt x="58" y="29"/>
                    </a:cubicBezTo>
                    <a:cubicBezTo>
                      <a:pt x="58" y="45"/>
                      <a:pt x="45" y="58"/>
                      <a:pt x="29" y="58"/>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grpSp>
        <p:grpSp>
          <p:nvGrpSpPr>
            <p:cNvPr id="313" name="组合 27466">
              <a:extLst>
                <a:ext uri="{FF2B5EF4-FFF2-40B4-BE49-F238E27FC236}">
                  <a16:creationId xmlns:a16="http://schemas.microsoft.com/office/drawing/2014/main" id="{1A3C7728-B109-96BC-97B6-6DF5147C899C}"/>
                </a:ext>
              </a:extLst>
            </p:cNvPr>
            <p:cNvGrpSpPr>
              <a:grpSpLocks/>
            </p:cNvGrpSpPr>
            <p:nvPr/>
          </p:nvGrpSpPr>
          <p:grpSpPr bwMode="auto">
            <a:xfrm>
              <a:off x="8905899" y="4775086"/>
              <a:ext cx="144624" cy="125612"/>
              <a:chOff x="8789988" y="2633663"/>
              <a:chExt cx="338137" cy="293688"/>
            </a:xfrm>
            <a:solidFill>
              <a:sysClr val="window" lastClr="FFFFFF">
                <a:alpha val="48000"/>
              </a:sysClr>
            </a:solidFill>
          </p:grpSpPr>
          <p:sp>
            <p:nvSpPr>
              <p:cNvPr id="352" name="Freeform 636">
                <a:extLst>
                  <a:ext uri="{FF2B5EF4-FFF2-40B4-BE49-F238E27FC236}">
                    <a16:creationId xmlns:a16="http://schemas.microsoft.com/office/drawing/2014/main" id="{77464113-D8E2-6795-7183-111D4B4C7EC7}"/>
                  </a:ext>
                </a:extLst>
              </p:cNvPr>
              <p:cNvSpPr>
                <a:spLocks noEditPoints="1"/>
              </p:cNvSpPr>
              <p:nvPr/>
            </p:nvSpPr>
            <p:spPr bwMode="auto">
              <a:xfrm>
                <a:off x="8791575" y="2633663"/>
                <a:ext cx="336550" cy="246063"/>
              </a:xfrm>
              <a:custGeom>
                <a:avLst/>
                <a:gdLst>
                  <a:gd name="T0" fmla="*/ 11742535 w 715"/>
                  <a:gd name="T1" fmla="*/ 7968583 h 523"/>
                  <a:gd name="T2" fmla="*/ 11742535 w 715"/>
                  <a:gd name="T3" fmla="*/ 7968583 h 523"/>
                  <a:gd name="T4" fmla="*/ 7976000 w 715"/>
                  <a:gd name="T5" fmla="*/ 11731983 h 523"/>
                  <a:gd name="T6" fmla="*/ 7976000 w 715"/>
                  <a:gd name="T7" fmla="*/ 104258258 h 523"/>
                  <a:gd name="T8" fmla="*/ 11742535 w 715"/>
                  <a:gd name="T9" fmla="*/ 108021187 h 523"/>
                  <a:gd name="T10" fmla="*/ 146893014 w 715"/>
                  <a:gd name="T11" fmla="*/ 108021187 h 523"/>
                  <a:gd name="T12" fmla="*/ 150659549 w 715"/>
                  <a:gd name="T13" fmla="*/ 104258258 h 523"/>
                  <a:gd name="T14" fmla="*/ 150659549 w 715"/>
                  <a:gd name="T15" fmla="*/ 11731983 h 523"/>
                  <a:gd name="T16" fmla="*/ 146893014 w 715"/>
                  <a:gd name="T17" fmla="*/ 7968583 h 523"/>
                  <a:gd name="T18" fmla="*/ 11742535 w 715"/>
                  <a:gd name="T19" fmla="*/ 7968583 h 523"/>
                  <a:gd name="T20" fmla="*/ 146893014 w 715"/>
                  <a:gd name="T21" fmla="*/ 115768642 h 523"/>
                  <a:gd name="T22" fmla="*/ 146893014 w 715"/>
                  <a:gd name="T23" fmla="*/ 115768642 h 523"/>
                  <a:gd name="T24" fmla="*/ 11742535 w 715"/>
                  <a:gd name="T25" fmla="*/ 115768642 h 523"/>
                  <a:gd name="T26" fmla="*/ 0 w 715"/>
                  <a:gd name="T27" fmla="*/ 104258258 h 523"/>
                  <a:gd name="T28" fmla="*/ 0 w 715"/>
                  <a:gd name="T29" fmla="*/ 11731983 h 523"/>
                  <a:gd name="T30" fmla="*/ 11742535 w 715"/>
                  <a:gd name="T31" fmla="*/ 0 h 523"/>
                  <a:gd name="T32" fmla="*/ 146893014 w 715"/>
                  <a:gd name="T33" fmla="*/ 0 h 523"/>
                  <a:gd name="T34" fmla="*/ 158413850 w 715"/>
                  <a:gd name="T35" fmla="*/ 11731983 h 523"/>
                  <a:gd name="T36" fmla="*/ 158413850 w 715"/>
                  <a:gd name="T37" fmla="*/ 104258258 h 523"/>
                  <a:gd name="T38" fmla="*/ 146893014 w 715"/>
                  <a:gd name="T39" fmla="*/ 115768642 h 52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715" h="523">
                    <a:moveTo>
                      <a:pt x="53" y="36"/>
                    </a:moveTo>
                    <a:lnTo>
                      <a:pt x="53" y="36"/>
                    </a:lnTo>
                    <a:cubicBezTo>
                      <a:pt x="43" y="36"/>
                      <a:pt x="36" y="43"/>
                      <a:pt x="36" y="53"/>
                    </a:cubicBezTo>
                    <a:lnTo>
                      <a:pt x="36" y="471"/>
                    </a:lnTo>
                    <a:cubicBezTo>
                      <a:pt x="36" y="480"/>
                      <a:pt x="43" y="488"/>
                      <a:pt x="53" y="488"/>
                    </a:cubicBezTo>
                    <a:lnTo>
                      <a:pt x="663" y="488"/>
                    </a:lnTo>
                    <a:cubicBezTo>
                      <a:pt x="672" y="488"/>
                      <a:pt x="680" y="480"/>
                      <a:pt x="680" y="471"/>
                    </a:cubicBezTo>
                    <a:lnTo>
                      <a:pt x="680" y="53"/>
                    </a:lnTo>
                    <a:cubicBezTo>
                      <a:pt x="680" y="43"/>
                      <a:pt x="672" y="36"/>
                      <a:pt x="663" y="36"/>
                    </a:cubicBezTo>
                    <a:lnTo>
                      <a:pt x="53" y="36"/>
                    </a:lnTo>
                    <a:close/>
                    <a:moveTo>
                      <a:pt x="663" y="523"/>
                    </a:moveTo>
                    <a:lnTo>
                      <a:pt x="663" y="523"/>
                    </a:lnTo>
                    <a:lnTo>
                      <a:pt x="53" y="523"/>
                    </a:lnTo>
                    <a:cubicBezTo>
                      <a:pt x="24" y="523"/>
                      <a:pt x="0" y="500"/>
                      <a:pt x="0" y="471"/>
                    </a:cubicBezTo>
                    <a:lnTo>
                      <a:pt x="0" y="53"/>
                    </a:lnTo>
                    <a:cubicBezTo>
                      <a:pt x="0" y="24"/>
                      <a:pt x="24" y="0"/>
                      <a:pt x="53" y="0"/>
                    </a:cubicBezTo>
                    <a:lnTo>
                      <a:pt x="663" y="0"/>
                    </a:lnTo>
                    <a:cubicBezTo>
                      <a:pt x="692" y="0"/>
                      <a:pt x="715" y="24"/>
                      <a:pt x="715" y="53"/>
                    </a:cubicBezTo>
                    <a:lnTo>
                      <a:pt x="715" y="471"/>
                    </a:lnTo>
                    <a:cubicBezTo>
                      <a:pt x="715" y="500"/>
                      <a:pt x="692" y="523"/>
                      <a:pt x="663" y="523"/>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53" name="Freeform 637">
                <a:extLst>
                  <a:ext uri="{FF2B5EF4-FFF2-40B4-BE49-F238E27FC236}">
                    <a16:creationId xmlns:a16="http://schemas.microsoft.com/office/drawing/2014/main" id="{73B9D898-A520-731F-08C1-0CEEC551552E}"/>
                  </a:ext>
                </a:extLst>
              </p:cNvPr>
              <p:cNvSpPr>
                <a:spLocks noEditPoints="1"/>
              </p:cNvSpPr>
              <p:nvPr/>
            </p:nvSpPr>
            <p:spPr bwMode="auto">
              <a:xfrm>
                <a:off x="8823325" y="2670176"/>
                <a:ext cx="271463" cy="176213"/>
              </a:xfrm>
              <a:custGeom>
                <a:avLst/>
                <a:gdLst>
                  <a:gd name="T0" fmla="*/ 8440331 w 576"/>
                  <a:gd name="T1" fmla="*/ 3091481 h 375"/>
                  <a:gd name="T2" fmla="*/ 8440331 w 576"/>
                  <a:gd name="T3" fmla="*/ 3091481 h 375"/>
                  <a:gd name="T4" fmla="*/ 3109571 w 576"/>
                  <a:gd name="T5" fmla="*/ 9273973 h 375"/>
                  <a:gd name="T6" fmla="*/ 3109571 w 576"/>
                  <a:gd name="T7" fmla="*/ 73307897 h 375"/>
                  <a:gd name="T8" fmla="*/ 8440331 w 576"/>
                  <a:gd name="T9" fmla="*/ 79490389 h 375"/>
                  <a:gd name="T10" fmla="*/ 119275469 w 576"/>
                  <a:gd name="T11" fmla="*/ 79490389 h 375"/>
                  <a:gd name="T12" fmla="*/ 124606230 w 576"/>
                  <a:gd name="T13" fmla="*/ 73307897 h 375"/>
                  <a:gd name="T14" fmla="*/ 124606230 w 576"/>
                  <a:gd name="T15" fmla="*/ 9273973 h 375"/>
                  <a:gd name="T16" fmla="*/ 119275469 w 576"/>
                  <a:gd name="T17" fmla="*/ 3091481 h 375"/>
                  <a:gd name="T18" fmla="*/ 8440331 w 576"/>
                  <a:gd name="T19" fmla="*/ 3091481 h 375"/>
                  <a:gd name="T20" fmla="*/ 119275469 w 576"/>
                  <a:gd name="T21" fmla="*/ 82802724 h 375"/>
                  <a:gd name="T22" fmla="*/ 119275469 w 576"/>
                  <a:gd name="T23" fmla="*/ 82802724 h 375"/>
                  <a:gd name="T24" fmla="*/ 8440331 w 576"/>
                  <a:gd name="T25" fmla="*/ 82802724 h 375"/>
                  <a:gd name="T26" fmla="*/ 0 w 576"/>
                  <a:gd name="T27" fmla="*/ 73307897 h 375"/>
                  <a:gd name="T28" fmla="*/ 0 w 576"/>
                  <a:gd name="T29" fmla="*/ 9273973 h 375"/>
                  <a:gd name="T30" fmla="*/ 8440331 w 576"/>
                  <a:gd name="T31" fmla="*/ 0 h 375"/>
                  <a:gd name="T32" fmla="*/ 119275469 w 576"/>
                  <a:gd name="T33" fmla="*/ 0 h 375"/>
                  <a:gd name="T34" fmla="*/ 127937778 w 576"/>
                  <a:gd name="T35" fmla="*/ 9273973 h 375"/>
                  <a:gd name="T36" fmla="*/ 127937778 w 576"/>
                  <a:gd name="T37" fmla="*/ 73307897 h 375"/>
                  <a:gd name="T38" fmla="*/ 119275469 w 576"/>
                  <a:gd name="T39" fmla="*/ 82802724 h 37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76" h="375">
                    <a:moveTo>
                      <a:pt x="38" y="14"/>
                    </a:moveTo>
                    <a:lnTo>
                      <a:pt x="38" y="14"/>
                    </a:lnTo>
                    <a:cubicBezTo>
                      <a:pt x="25" y="14"/>
                      <a:pt x="14" y="27"/>
                      <a:pt x="14" y="42"/>
                    </a:cubicBezTo>
                    <a:lnTo>
                      <a:pt x="14" y="332"/>
                    </a:lnTo>
                    <a:cubicBezTo>
                      <a:pt x="14" y="348"/>
                      <a:pt x="25" y="360"/>
                      <a:pt x="38" y="360"/>
                    </a:cubicBezTo>
                    <a:lnTo>
                      <a:pt x="537" y="360"/>
                    </a:lnTo>
                    <a:cubicBezTo>
                      <a:pt x="551" y="360"/>
                      <a:pt x="561" y="348"/>
                      <a:pt x="561" y="332"/>
                    </a:cubicBezTo>
                    <a:lnTo>
                      <a:pt x="561" y="42"/>
                    </a:lnTo>
                    <a:cubicBezTo>
                      <a:pt x="561" y="27"/>
                      <a:pt x="551" y="14"/>
                      <a:pt x="537" y="14"/>
                    </a:cubicBezTo>
                    <a:lnTo>
                      <a:pt x="38" y="14"/>
                    </a:lnTo>
                    <a:close/>
                    <a:moveTo>
                      <a:pt x="537" y="375"/>
                    </a:moveTo>
                    <a:lnTo>
                      <a:pt x="537" y="375"/>
                    </a:lnTo>
                    <a:lnTo>
                      <a:pt x="38" y="375"/>
                    </a:lnTo>
                    <a:cubicBezTo>
                      <a:pt x="17" y="375"/>
                      <a:pt x="0" y="356"/>
                      <a:pt x="0" y="332"/>
                    </a:cubicBezTo>
                    <a:lnTo>
                      <a:pt x="0" y="42"/>
                    </a:lnTo>
                    <a:cubicBezTo>
                      <a:pt x="0" y="19"/>
                      <a:pt x="17" y="0"/>
                      <a:pt x="38" y="0"/>
                    </a:cubicBezTo>
                    <a:lnTo>
                      <a:pt x="537" y="0"/>
                    </a:lnTo>
                    <a:cubicBezTo>
                      <a:pt x="558" y="0"/>
                      <a:pt x="576" y="19"/>
                      <a:pt x="576" y="42"/>
                    </a:cubicBezTo>
                    <a:lnTo>
                      <a:pt x="576" y="332"/>
                    </a:lnTo>
                    <a:cubicBezTo>
                      <a:pt x="576" y="356"/>
                      <a:pt x="558" y="375"/>
                      <a:pt x="537" y="375"/>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54" name="Freeform 638">
                <a:extLst>
                  <a:ext uri="{FF2B5EF4-FFF2-40B4-BE49-F238E27FC236}">
                    <a16:creationId xmlns:a16="http://schemas.microsoft.com/office/drawing/2014/main" id="{1FFB3909-BBE3-DAB2-4367-C355BBBD3FA2}"/>
                  </a:ext>
                </a:extLst>
              </p:cNvPr>
              <p:cNvSpPr>
                <a:spLocks/>
              </p:cNvSpPr>
              <p:nvPr/>
            </p:nvSpPr>
            <p:spPr bwMode="auto">
              <a:xfrm>
                <a:off x="9055100" y="2901951"/>
                <a:ext cx="73025" cy="17463"/>
              </a:xfrm>
              <a:custGeom>
                <a:avLst/>
                <a:gdLst>
                  <a:gd name="T0" fmla="*/ 30458447 w 156"/>
                  <a:gd name="T1" fmla="*/ 8713039 h 35"/>
                  <a:gd name="T2" fmla="*/ 30458447 w 156"/>
                  <a:gd name="T3" fmla="*/ 8713039 h 35"/>
                  <a:gd name="T4" fmla="*/ 3725211 w 156"/>
                  <a:gd name="T5" fmla="*/ 8713039 h 35"/>
                  <a:gd name="T6" fmla="*/ 0 w 156"/>
                  <a:gd name="T7" fmla="*/ 4481006 h 35"/>
                  <a:gd name="T8" fmla="*/ 3725211 w 156"/>
                  <a:gd name="T9" fmla="*/ 0 h 35"/>
                  <a:gd name="T10" fmla="*/ 30458447 w 156"/>
                  <a:gd name="T11" fmla="*/ 0 h 35"/>
                  <a:gd name="T12" fmla="*/ 34183658 w 156"/>
                  <a:gd name="T13" fmla="*/ 4481006 h 35"/>
                  <a:gd name="T14" fmla="*/ 30458447 w 156"/>
                  <a:gd name="T15" fmla="*/ 8713039 h 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6" h="35">
                    <a:moveTo>
                      <a:pt x="139" y="35"/>
                    </a:moveTo>
                    <a:lnTo>
                      <a:pt x="139" y="35"/>
                    </a:lnTo>
                    <a:lnTo>
                      <a:pt x="17" y="35"/>
                    </a:lnTo>
                    <a:cubicBezTo>
                      <a:pt x="8" y="35"/>
                      <a:pt x="0" y="27"/>
                      <a:pt x="0" y="18"/>
                    </a:cubicBezTo>
                    <a:cubicBezTo>
                      <a:pt x="0" y="8"/>
                      <a:pt x="8" y="0"/>
                      <a:pt x="17" y="0"/>
                    </a:cubicBezTo>
                    <a:lnTo>
                      <a:pt x="139" y="0"/>
                    </a:lnTo>
                    <a:cubicBezTo>
                      <a:pt x="148" y="0"/>
                      <a:pt x="156" y="8"/>
                      <a:pt x="156" y="18"/>
                    </a:cubicBezTo>
                    <a:cubicBezTo>
                      <a:pt x="156" y="27"/>
                      <a:pt x="148" y="35"/>
                      <a:pt x="139" y="35"/>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55" name="Freeform 639">
                <a:extLst>
                  <a:ext uri="{FF2B5EF4-FFF2-40B4-BE49-F238E27FC236}">
                    <a16:creationId xmlns:a16="http://schemas.microsoft.com/office/drawing/2014/main" id="{96AB91F9-4FE5-4A7F-13DD-DF45111D7621}"/>
                  </a:ext>
                </a:extLst>
              </p:cNvPr>
              <p:cNvSpPr>
                <a:spLocks/>
              </p:cNvSpPr>
              <p:nvPr/>
            </p:nvSpPr>
            <p:spPr bwMode="auto">
              <a:xfrm>
                <a:off x="8789988" y="2901951"/>
                <a:ext cx="228600" cy="17463"/>
              </a:xfrm>
              <a:custGeom>
                <a:avLst/>
                <a:gdLst>
                  <a:gd name="T0" fmla="*/ 104386427 w 483"/>
                  <a:gd name="T1" fmla="*/ 8713039 h 35"/>
                  <a:gd name="T2" fmla="*/ 104386427 w 483"/>
                  <a:gd name="T3" fmla="*/ 8713039 h 35"/>
                  <a:gd name="T4" fmla="*/ 4031974 w 483"/>
                  <a:gd name="T5" fmla="*/ 8713039 h 35"/>
                  <a:gd name="T6" fmla="*/ 0 w 483"/>
                  <a:gd name="T7" fmla="*/ 4481006 h 35"/>
                  <a:gd name="T8" fmla="*/ 4031974 w 483"/>
                  <a:gd name="T9" fmla="*/ 0 h 35"/>
                  <a:gd name="T10" fmla="*/ 104386427 w 483"/>
                  <a:gd name="T11" fmla="*/ 0 h 35"/>
                  <a:gd name="T12" fmla="*/ 108194534 w 483"/>
                  <a:gd name="T13" fmla="*/ 4481006 h 35"/>
                  <a:gd name="T14" fmla="*/ 104386427 w 483"/>
                  <a:gd name="T15" fmla="*/ 8713039 h 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83" h="35">
                    <a:moveTo>
                      <a:pt x="466" y="35"/>
                    </a:moveTo>
                    <a:lnTo>
                      <a:pt x="466" y="35"/>
                    </a:lnTo>
                    <a:lnTo>
                      <a:pt x="18" y="35"/>
                    </a:lnTo>
                    <a:cubicBezTo>
                      <a:pt x="8" y="35"/>
                      <a:pt x="0" y="27"/>
                      <a:pt x="0" y="18"/>
                    </a:cubicBezTo>
                    <a:cubicBezTo>
                      <a:pt x="0" y="8"/>
                      <a:pt x="8" y="0"/>
                      <a:pt x="18" y="0"/>
                    </a:cubicBezTo>
                    <a:lnTo>
                      <a:pt x="466" y="0"/>
                    </a:lnTo>
                    <a:cubicBezTo>
                      <a:pt x="476" y="0"/>
                      <a:pt x="483" y="8"/>
                      <a:pt x="483" y="18"/>
                    </a:cubicBezTo>
                    <a:cubicBezTo>
                      <a:pt x="483" y="27"/>
                      <a:pt x="476" y="35"/>
                      <a:pt x="466" y="35"/>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56" name="Freeform 640">
                <a:extLst>
                  <a:ext uri="{FF2B5EF4-FFF2-40B4-BE49-F238E27FC236}">
                    <a16:creationId xmlns:a16="http://schemas.microsoft.com/office/drawing/2014/main" id="{5A04D841-F30C-E861-22E4-2AAF70235D84}"/>
                  </a:ext>
                </a:extLst>
              </p:cNvPr>
              <p:cNvSpPr>
                <a:spLocks/>
              </p:cNvSpPr>
              <p:nvPr/>
            </p:nvSpPr>
            <p:spPr bwMode="auto">
              <a:xfrm>
                <a:off x="8993188" y="2894013"/>
                <a:ext cx="33338" cy="33338"/>
              </a:xfrm>
              <a:custGeom>
                <a:avLst/>
                <a:gdLst>
                  <a:gd name="T0" fmla="*/ 7716605 w 73"/>
                  <a:gd name="T1" fmla="*/ 15224962 h 73"/>
                  <a:gd name="T2" fmla="*/ 7716605 w 73"/>
                  <a:gd name="T3" fmla="*/ 15224962 h 73"/>
                  <a:gd name="T4" fmla="*/ 0 w 73"/>
                  <a:gd name="T5" fmla="*/ 7716605 h 73"/>
                  <a:gd name="T6" fmla="*/ 7716605 w 73"/>
                  <a:gd name="T7" fmla="*/ 0 h 73"/>
                  <a:gd name="T8" fmla="*/ 15224962 w 73"/>
                  <a:gd name="T9" fmla="*/ 7716605 h 73"/>
                  <a:gd name="T10" fmla="*/ 7716605 w 73"/>
                  <a:gd name="T11" fmla="*/ 15224962 h 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3" h="73">
                    <a:moveTo>
                      <a:pt x="37" y="73"/>
                    </a:moveTo>
                    <a:lnTo>
                      <a:pt x="37" y="73"/>
                    </a:lnTo>
                    <a:cubicBezTo>
                      <a:pt x="16" y="73"/>
                      <a:pt x="0" y="57"/>
                      <a:pt x="0" y="37"/>
                    </a:cubicBezTo>
                    <a:cubicBezTo>
                      <a:pt x="0" y="16"/>
                      <a:pt x="16" y="0"/>
                      <a:pt x="37" y="0"/>
                    </a:cubicBezTo>
                    <a:cubicBezTo>
                      <a:pt x="57" y="0"/>
                      <a:pt x="73" y="16"/>
                      <a:pt x="73" y="37"/>
                    </a:cubicBezTo>
                    <a:cubicBezTo>
                      <a:pt x="73" y="57"/>
                      <a:pt x="57" y="73"/>
                      <a:pt x="37" y="73"/>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57" name="Freeform 641">
                <a:extLst>
                  <a:ext uri="{FF2B5EF4-FFF2-40B4-BE49-F238E27FC236}">
                    <a16:creationId xmlns:a16="http://schemas.microsoft.com/office/drawing/2014/main" id="{E2E7ED61-3C3F-2B40-9F92-DA9DEB62BFE1}"/>
                  </a:ext>
                </a:extLst>
              </p:cNvPr>
              <p:cNvSpPr>
                <a:spLocks/>
              </p:cNvSpPr>
              <p:nvPr/>
            </p:nvSpPr>
            <p:spPr bwMode="auto">
              <a:xfrm>
                <a:off x="9045575" y="2894013"/>
                <a:ext cx="34925" cy="33338"/>
              </a:xfrm>
              <a:custGeom>
                <a:avLst/>
                <a:gdLst>
                  <a:gd name="T0" fmla="*/ 8239908 w 73"/>
                  <a:gd name="T1" fmla="*/ 15224962 h 73"/>
                  <a:gd name="T2" fmla="*/ 8239908 w 73"/>
                  <a:gd name="T3" fmla="*/ 15224962 h 73"/>
                  <a:gd name="T4" fmla="*/ 0 w 73"/>
                  <a:gd name="T5" fmla="*/ 7716605 h 73"/>
                  <a:gd name="T6" fmla="*/ 8239908 w 73"/>
                  <a:gd name="T7" fmla="*/ 0 h 73"/>
                  <a:gd name="T8" fmla="*/ 16708981 w 73"/>
                  <a:gd name="T9" fmla="*/ 7716605 h 73"/>
                  <a:gd name="T10" fmla="*/ 8239908 w 73"/>
                  <a:gd name="T11" fmla="*/ 15224962 h 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3" h="73">
                    <a:moveTo>
                      <a:pt x="36" y="73"/>
                    </a:moveTo>
                    <a:lnTo>
                      <a:pt x="36" y="73"/>
                    </a:lnTo>
                    <a:cubicBezTo>
                      <a:pt x="16" y="73"/>
                      <a:pt x="0" y="57"/>
                      <a:pt x="0" y="37"/>
                    </a:cubicBezTo>
                    <a:cubicBezTo>
                      <a:pt x="0" y="16"/>
                      <a:pt x="16" y="0"/>
                      <a:pt x="36" y="0"/>
                    </a:cubicBezTo>
                    <a:cubicBezTo>
                      <a:pt x="57" y="0"/>
                      <a:pt x="73" y="16"/>
                      <a:pt x="73" y="37"/>
                    </a:cubicBezTo>
                    <a:cubicBezTo>
                      <a:pt x="73" y="57"/>
                      <a:pt x="57" y="73"/>
                      <a:pt x="36" y="73"/>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grpSp>
        <p:sp>
          <p:nvSpPr>
            <p:cNvPr id="314" name="Freeform 32">
              <a:extLst>
                <a:ext uri="{FF2B5EF4-FFF2-40B4-BE49-F238E27FC236}">
                  <a16:creationId xmlns:a16="http://schemas.microsoft.com/office/drawing/2014/main" id="{C5825EBF-A31B-9925-0508-E94B615DF2BD}"/>
                </a:ext>
              </a:extLst>
            </p:cNvPr>
            <p:cNvSpPr>
              <a:spLocks noEditPoints="1"/>
            </p:cNvSpPr>
            <p:nvPr/>
          </p:nvSpPr>
          <p:spPr bwMode="auto">
            <a:xfrm>
              <a:off x="8592689" y="4379687"/>
              <a:ext cx="236875" cy="156043"/>
            </a:xfrm>
            <a:custGeom>
              <a:avLst/>
              <a:gdLst/>
              <a:ahLst/>
              <a:cxnLst>
                <a:cxn ang="0">
                  <a:pos x="120" y="285"/>
                </a:cxn>
                <a:cxn ang="0">
                  <a:pos x="321" y="285"/>
                </a:cxn>
                <a:cxn ang="0">
                  <a:pos x="125" y="281"/>
                </a:cxn>
                <a:cxn ang="0">
                  <a:pos x="221" y="140"/>
                </a:cxn>
                <a:cxn ang="0">
                  <a:pos x="213" y="272"/>
                </a:cxn>
                <a:cxn ang="0">
                  <a:pos x="221" y="183"/>
                </a:cxn>
                <a:cxn ang="0">
                  <a:pos x="244" y="257"/>
                </a:cxn>
                <a:cxn ang="0">
                  <a:pos x="200" y="244"/>
                </a:cxn>
                <a:cxn ang="0">
                  <a:pos x="223" y="268"/>
                </a:cxn>
                <a:cxn ang="0">
                  <a:pos x="220" y="191"/>
                </a:cxn>
                <a:cxn ang="0">
                  <a:pos x="309" y="160"/>
                </a:cxn>
                <a:cxn ang="0">
                  <a:pos x="442" y="211"/>
                </a:cxn>
                <a:cxn ang="0">
                  <a:pos x="362" y="249"/>
                </a:cxn>
                <a:cxn ang="0">
                  <a:pos x="436" y="211"/>
                </a:cxn>
                <a:cxn ang="0">
                  <a:pos x="358" y="175"/>
                </a:cxn>
                <a:cxn ang="0">
                  <a:pos x="382" y="212"/>
                </a:cxn>
                <a:cxn ang="0">
                  <a:pos x="348" y="226"/>
                </a:cxn>
                <a:cxn ang="0">
                  <a:pos x="349" y="214"/>
                </a:cxn>
                <a:cxn ang="0">
                  <a:pos x="375" y="219"/>
                </a:cxn>
                <a:cxn ang="0">
                  <a:pos x="78" y="249"/>
                </a:cxn>
                <a:cxn ang="0">
                  <a:pos x="0" y="211"/>
                </a:cxn>
                <a:cxn ang="0">
                  <a:pos x="132" y="160"/>
                </a:cxn>
                <a:cxn ang="0">
                  <a:pos x="99" y="249"/>
                </a:cxn>
                <a:cxn ang="0">
                  <a:pos x="92" y="238"/>
                </a:cxn>
                <a:cxn ang="0">
                  <a:pos x="62" y="223"/>
                </a:cxn>
                <a:cxn ang="0">
                  <a:pos x="79" y="171"/>
                </a:cxn>
                <a:cxn ang="0">
                  <a:pos x="78" y="143"/>
                </a:cxn>
                <a:cxn ang="0">
                  <a:pos x="65" y="214"/>
                </a:cxn>
                <a:cxn ang="0">
                  <a:pos x="91" y="219"/>
                </a:cxn>
                <a:cxn ang="0">
                  <a:pos x="213" y="178"/>
                </a:cxn>
                <a:cxn ang="0">
                  <a:pos x="239" y="153"/>
                </a:cxn>
                <a:cxn ang="0">
                  <a:pos x="228" y="178"/>
                </a:cxn>
                <a:cxn ang="0">
                  <a:pos x="221" y="176"/>
                </a:cxn>
                <a:cxn ang="0">
                  <a:pos x="240" y="159"/>
                </a:cxn>
                <a:cxn ang="0">
                  <a:pos x="357" y="169"/>
                </a:cxn>
                <a:cxn ang="0">
                  <a:pos x="375" y="150"/>
                </a:cxn>
                <a:cxn ang="0">
                  <a:pos x="362" y="171"/>
                </a:cxn>
                <a:cxn ang="0">
                  <a:pos x="373" y="156"/>
                </a:cxn>
                <a:cxn ang="0">
                  <a:pos x="62" y="158"/>
                </a:cxn>
                <a:cxn ang="0">
                  <a:pos x="97" y="153"/>
                </a:cxn>
                <a:cxn ang="0">
                  <a:pos x="69" y="156"/>
                </a:cxn>
                <a:cxn ang="0">
                  <a:pos x="69" y="156"/>
                </a:cxn>
                <a:cxn ang="0">
                  <a:pos x="408" y="88"/>
                </a:cxn>
                <a:cxn ang="0">
                  <a:pos x="362" y="128"/>
                </a:cxn>
                <a:cxn ang="0">
                  <a:pos x="33" y="88"/>
                </a:cxn>
                <a:cxn ang="0">
                  <a:pos x="78" y="49"/>
                </a:cxn>
                <a:cxn ang="0">
                  <a:pos x="78" y="49"/>
                </a:cxn>
                <a:cxn ang="0">
                  <a:pos x="284" y="64"/>
                </a:cxn>
                <a:cxn ang="0">
                  <a:pos x="221" y="122"/>
                </a:cxn>
              </a:cxnLst>
              <a:rect l="0" t="0" r="r" b="b"/>
              <a:pathLst>
                <a:path w="442" h="291">
                  <a:moveTo>
                    <a:pt x="221" y="291"/>
                  </a:moveTo>
                  <a:cubicBezTo>
                    <a:pt x="183" y="291"/>
                    <a:pt x="151" y="290"/>
                    <a:pt x="123" y="287"/>
                  </a:cubicBezTo>
                  <a:cubicBezTo>
                    <a:pt x="121" y="287"/>
                    <a:pt x="121" y="287"/>
                    <a:pt x="121" y="287"/>
                  </a:cubicBezTo>
                  <a:cubicBezTo>
                    <a:pt x="120" y="285"/>
                    <a:pt x="120" y="285"/>
                    <a:pt x="120" y="285"/>
                  </a:cubicBezTo>
                  <a:cubicBezTo>
                    <a:pt x="112" y="271"/>
                    <a:pt x="108" y="255"/>
                    <a:pt x="108" y="238"/>
                  </a:cubicBezTo>
                  <a:cubicBezTo>
                    <a:pt x="108" y="181"/>
                    <a:pt x="158" y="134"/>
                    <a:pt x="221" y="134"/>
                  </a:cubicBezTo>
                  <a:cubicBezTo>
                    <a:pt x="282" y="134"/>
                    <a:pt x="333" y="181"/>
                    <a:pt x="333" y="238"/>
                  </a:cubicBezTo>
                  <a:cubicBezTo>
                    <a:pt x="333" y="254"/>
                    <a:pt x="329" y="270"/>
                    <a:pt x="321" y="285"/>
                  </a:cubicBezTo>
                  <a:cubicBezTo>
                    <a:pt x="320" y="287"/>
                    <a:pt x="320" y="287"/>
                    <a:pt x="320" y="287"/>
                  </a:cubicBezTo>
                  <a:cubicBezTo>
                    <a:pt x="319" y="287"/>
                    <a:pt x="319" y="287"/>
                    <a:pt x="319" y="287"/>
                  </a:cubicBezTo>
                  <a:cubicBezTo>
                    <a:pt x="291" y="290"/>
                    <a:pt x="259" y="291"/>
                    <a:pt x="221" y="291"/>
                  </a:cubicBezTo>
                  <a:close/>
                  <a:moveTo>
                    <a:pt x="125" y="281"/>
                  </a:moveTo>
                  <a:cubicBezTo>
                    <a:pt x="152" y="284"/>
                    <a:pt x="184" y="285"/>
                    <a:pt x="221" y="285"/>
                  </a:cubicBezTo>
                  <a:cubicBezTo>
                    <a:pt x="258" y="285"/>
                    <a:pt x="289" y="284"/>
                    <a:pt x="317" y="281"/>
                  </a:cubicBezTo>
                  <a:cubicBezTo>
                    <a:pt x="323" y="267"/>
                    <a:pt x="327" y="253"/>
                    <a:pt x="327" y="238"/>
                  </a:cubicBezTo>
                  <a:cubicBezTo>
                    <a:pt x="327" y="184"/>
                    <a:pt x="279" y="140"/>
                    <a:pt x="221" y="140"/>
                  </a:cubicBezTo>
                  <a:cubicBezTo>
                    <a:pt x="162" y="140"/>
                    <a:pt x="114" y="184"/>
                    <a:pt x="114" y="238"/>
                  </a:cubicBezTo>
                  <a:cubicBezTo>
                    <a:pt x="114" y="254"/>
                    <a:pt x="117" y="268"/>
                    <a:pt x="125" y="281"/>
                  </a:cubicBezTo>
                  <a:close/>
                  <a:moveTo>
                    <a:pt x="221" y="275"/>
                  </a:moveTo>
                  <a:cubicBezTo>
                    <a:pt x="219" y="275"/>
                    <a:pt x="215" y="275"/>
                    <a:pt x="213" y="272"/>
                  </a:cubicBezTo>
                  <a:cubicBezTo>
                    <a:pt x="197" y="257"/>
                    <a:pt x="197" y="257"/>
                    <a:pt x="197" y="257"/>
                  </a:cubicBezTo>
                  <a:cubicBezTo>
                    <a:pt x="193" y="253"/>
                    <a:pt x="192" y="246"/>
                    <a:pt x="195" y="241"/>
                  </a:cubicBezTo>
                  <a:cubicBezTo>
                    <a:pt x="215" y="188"/>
                    <a:pt x="215" y="188"/>
                    <a:pt x="215" y="188"/>
                  </a:cubicBezTo>
                  <a:cubicBezTo>
                    <a:pt x="216" y="187"/>
                    <a:pt x="217" y="183"/>
                    <a:pt x="221" y="183"/>
                  </a:cubicBezTo>
                  <a:cubicBezTo>
                    <a:pt x="223" y="183"/>
                    <a:pt x="225" y="185"/>
                    <a:pt x="226" y="188"/>
                  </a:cubicBezTo>
                  <a:cubicBezTo>
                    <a:pt x="247" y="241"/>
                    <a:pt x="247" y="241"/>
                    <a:pt x="247" y="241"/>
                  </a:cubicBezTo>
                  <a:cubicBezTo>
                    <a:pt x="248" y="246"/>
                    <a:pt x="247" y="252"/>
                    <a:pt x="244" y="256"/>
                  </a:cubicBezTo>
                  <a:cubicBezTo>
                    <a:pt x="244" y="257"/>
                    <a:pt x="244" y="257"/>
                    <a:pt x="244" y="257"/>
                  </a:cubicBezTo>
                  <a:cubicBezTo>
                    <a:pt x="228" y="272"/>
                    <a:pt x="228" y="272"/>
                    <a:pt x="228" y="272"/>
                  </a:cubicBezTo>
                  <a:cubicBezTo>
                    <a:pt x="226" y="275"/>
                    <a:pt x="223" y="275"/>
                    <a:pt x="221" y="275"/>
                  </a:cubicBezTo>
                  <a:close/>
                  <a:moveTo>
                    <a:pt x="220" y="191"/>
                  </a:moveTo>
                  <a:cubicBezTo>
                    <a:pt x="200" y="244"/>
                    <a:pt x="200" y="244"/>
                    <a:pt x="200" y="244"/>
                  </a:cubicBezTo>
                  <a:cubicBezTo>
                    <a:pt x="199" y="247"/>
                    <a:pt x="199" y="250"/>
                    <a:pt x="202" y="253"/>
                  </a:cubicBezTo>
                  <a:cubicBezTo>
                    <a:pt x="218" y="268"/>
                    <a:pt x="218" y="268"/>
                    <a:pt x="218" y="268"/>
                  </a:cubicBezTo>
                  <a:cubicBezTo>
                    <a:pt x="218" y="269"/>
                    <a:pt x="219" y="269"/>
                    <a:pt x="221" y="269"/>
                  </a:cubicBezTo>
                  <a:cubicBezTo>
                    <a:pt x="223" y="269"/>
                    <a:pt x="223" y="269"/>
                    <a:pt x="223" y="268"/>
                  </a:cubicBezTo>
                  <a:cubicBezTo>
                    <a:pt x="224" y="268"/>
                    <a:pt x="224" y="268"/>
                    <a:pt x="224" y="268"/>
                  </a:cubicBezTo>
                  <a:cubicBezTo>
                    <a:pt x="240" y="253"/>
                    <a:pt x="240" y="253"/>
                    <a:pt x="240" y="253"/>
                  </a:cubicBezTo>
                  <a:cubicBezTo>
                    <a:pt x="241" y="250"/>
                    <a:pt x="242" y="246"/>
                    <a:pt x="241" y="243"/>
                  </a:cubicBezTo>
                  <a:lnTo>
                    <a:pt x="220" y="191"/>
                  </a:lnTo>
                  <a:close/>
                  <a:moveTo>
                    <a:pt x="362" y="249"/>
                  </a:moveTo>
                  <a:cubicBezTo>
                    <a:pt x="343" y="249"/>
                    <a:pt x="343" y="249"/>
                    <a:pt x="343" y="249"/>
                  </a:cubicBezTo>
                  <a:cubicBezTo>
                    <a:pt x="343" y="238"/>
                    <a:pt x="343" y="238"/>
                    <a:pt x="343" y="238"/>
                  </a:cubicBezTo>
                  <a:cubicBezTo>
                    <a:pt x="343" y="209"/>
                    <a:pt x="331" y="181"/>
                    <a:pt x="309" y="160"/>
                  </a:cubicBezTo>
                  <a:cubicBezTo>
                    <a:pt x="307" y="158"/>
                    <a:pt x="307" y="158"/>
                    <a:pt x="307" y="158"/>
                  </a:cubicBezTo>
                  <a:cubicBezTo>
                    <a:pt x="310" y="155"/>
                    <a:pt x="310" y="155"/>
                    <a:pt x="310" y="155"/>
                  </a:cubicBezTo>
                  <a:cubicBezTo>
                    <a:pt x="324" y="144"/>
                    <a:pt x="343" y="137"/>
                    <a:pt x="362" y="137"/>
                  </a:cubicBezTo>
                  <a:cubicBezTo>
                    <a:pt x="407" y="137"/>
                    <a:pt x="442" y="169"/>
                    <a:pt x="442" y="211"/>
                  </a:cubicBezTo>
                  <a:cubicBezTo>
                    <a:pt x="442" y="222"/>
                    <a:pt x="439" y="232"/>
                    <a:pt x="433" y="244"/>
                  </a:cubicBezTo>
                  <a:cubicBezTo>
                    <a:pt x="432" y="245"/>
                    <a:pt x="432" y="245"/>
                    <a:pt x="432" y="245"/>
                  </a:cubicBezTo>
                  <a:cubicBezTo>
                    <a:pt x="431" y="246"/>
                    <a:pt x="431" y="246"/>
                    <a:pt x="431" y="246"/>
                  </a:cubicBezTo>
                  <a:cubicBezTo>
                    <a:pt x="408" y="248"/>
                    <a:pt x="386" y="249"/>
                    <a:pt x="362" y="249"/>
                  </a:cubicBezTo>
                  <a:close/>
                  <a:moveTo>
                    <a:pt x="349" y="243"/>
                  </a:moveTo>
                  <a:cubicBezTo>
                    <a:pt x="362" y="243"/>
                    <a:pt x="362" y="243"/>
                    <a:pt x="362" y="243"/>
                  </a:cubicBezTo>
                  <a:cubicBezTo>
                    <a:pt x="385" y="243"/>
                    <a:pt x="407" y="242"/>
                    <a:pt x="428" y="240"/>
                  </a:cubicBezTo>
                  <a:cubicBezTo>
                    <a:pt x="433" y="230"/>
                    <a:pt x="436" y="221"/>
                    <a:pt x="436" y="211"/>
                  </a:cubicBezTo>
                  <a:cubicBezTo>
                    <a:pt x="436" y="173"/>
                    <a:pt x="403" y="143"/>
                    <a:pt x="362" y="143"/>
                  </a:cubicBezTo>
                  <a:cubicBezTo>
                    <a:pt x="345" y="143"/>
                    <a:pt x="329" y="148"/>
                    <a:pt x="316" y="158"/>
                  </a:cubicBezTo>
                  <a:cubicBezTo>
                    <a:pt x="330" y="173"/>
                    <a:pt x="339" y="190"/>
                    <a:pt x="345" y="208"/>
                  </a:cubicBezTo>
                  <a:cubicBezTo>
                    <a:pt x="358" y="175"/>
                    <a:pt x="358" y="175"/>
                    <a:pt x="358" y="175"/>
                  </a:cubicBezTo>
                  <a:cubicBezTo>
                    <a:pt x="359" y="172"/>
                    <a:pt x="361" y="171"/>
                    <a:pt x="362" y="171"/>
                  </a:cubicBezTo>
                  <a:cubicBezTo>
                    <a:pt x="362" y="171"/>
                    <a:pt x="362" y="171"/>
                    <a:pt x="362" y="171"/>
                  </a:cubicBezTo>
                  <a:cubicBezTo>
                    <a:pt x="364" y="171"/>
                    <a:pt x="366" y="172"/>
                    <a:pt x="367" y="175"/>
                  </a:cubicBezTo>
                  <a:cubicBezTo>
                    <a:pt x="382" y="212"/>
                    <a:pt x="382" y="212"/>
                    <a:pt x="382" y="212"/>
                  </a:cubicBezTo>
                  <a:cubicBezTo>
                    <a:pt x="383" y="216"/>
                    <a:pt x="382" y="220"/>
                    <a:pt x="379" y="223"/>
                  </a:cubicBezTo>
                  <a:cubicBezTo>
                    <a:pt x="368" y="235"/>
                    <a:pt x="368" y="235"/>
                    <a:pt x="368" y="235"/>
                  </a:cubicBezTo>
                  <a:cubicBezTo>
                    <a:pt x="365" y="238"/>
                    <a:pt x="360" y="238"/>
                    <a:pt x="357" y="235"/>
                  </a:cubicBezTo>
                  <a:cubicBezTo>
                    <a:pt x="348" y="226"/>
                    <a:pt x="348" y="226"/>
                    <a:pt x="348" y="226"/>
                  </a:cubicBezTo>
                  <a:cubicBezTo>
                    <a:pt x="348" y="230"/>
                    <a:pt x="349" y="234"/>
                    <a:pt x="349" y="238"/>
                  </a:cubicBezTo>
                  <a:lnTo>
                    <a:pt x="349" y="243"/>
                  </a:lnTo>
                  <a:close/>
                  <a:moveTo>
                    <a:pt x="362" y="180"/>
                  </a:moveTo>
                  <a:cubicBezTo>
                    <a:pt x="349" y="214"/>
                    <a:pt x="349" y="214"/>
                    <a:pt x="349" y="214"/>
                  </a:cubicBezTo>
                  <a:cubicBezTo>
                    <a:pt x="348" y="216"/>
                    <a:pt x="348" y="218"/>
                    <a:pt x="350" y="219"/>
                  </a:cubicBezTo>
                  <a:cubicBezTo>
                    <a:pt x="361" y="230"/>
                    <a:pt x="361" y="230"/>
                    <a:pt x="361" y="230"/>
                  </a:cubicBezTo>
                  <a:cubicBezTo>
                    <a:pt x="362" y="231"/>
                    <a:pt x="363" y="231"/>
                    <a:pt x="364" y="230"/>
                  </a:cubicBezTo>
                  <a:cubicBezTo>
                    <a:pt x="375" y="219"/>
                    <a:pt x="375" y="219"/>
                    <a:pt x="375" y="219"/>
                  </a:cubicBezTo>
                  <a:cubicBezTo>
                    <a:pt x="376" y="218"/>
                    <a:pt x="377" y="216"/>
                    <a:pt x="376" y="214"/>
                  </a:cubicBezTo>
                  <a:lnTo>
                    <a:pt x="362" y="180"/>
                  </a:lnTo>
                  <a:close/>
                  <a:moveTo>
                    <a:pt x="99" y="249"/>
                  </a:moveTo>
                  <a:cubicBezTo>
                    <a:pt x="78" y="249"/>
                    <a:pt x="78" y="249"/>
                    <a:pt x="78" y="249"/>
                  </a:cubicBezTo>
                  <a:cubicBezTo>
                    <a:pt x="55" y="249"/>
                    <a:pt x="32" y="248"/>
                    <a:pt x="10" y="246"/>
                  </a:cubicBezTo>
                  <a:cubicBezTo>
                    <a:pt x="8" y="245"/>
                    <a:pt x="8" y="245"/>
                    <a:pt x="8" y="245"/>
                  </a:cubicBezTo>
                  <a:cubicBezTo>
                    <a:pt x="7" y="244"/>
                    <a:pt x="7" y="244"/>
                    <a:pt x="7" y="244"/>
                  </a:cubicBezTo>
                  <a:cubicBezTo>
                    <a:pt x="2" y="234"/>
                    <a:pt x="0" y="223"/>
                    <a:pt x="0" y="211"/>
                  </a:cubicBezTo>
                  <a:cubicBezTo>
                    <a:pt x="0" y="169"/>
                    <a:pt x="34" y="137"/>
                    <a:pt x="78" y="137"/>
                  </a:cubicBezTo>
                  <a:cubicBezTo>
                    <a:pt x="98" y="137"/>
                    <a:pt x="116" y="143"/>
                    <a:pt x="132" y="155"/>
                  </a:cubicBezTo>
                  <a:cubicBezTo>
                    <a:pt x="134" y="158"/>
                    <a:pt x="134" y="158"/>
                    <a:pt x="134" y="158"/>
                  </a:cubicBezTo>
                  <a:cubicBezTo>
                    <a:pt x="132" y="160"/>
                    <a:pt x="132" y="160"/>
                    <a:pt x="132" y="160"/>
                  </a:cubicBezTo>
                  <a:cubicBezTo>
                    <a:pt x="110" y="182"/>
                    <a:pt x="98" y="210"/>
                    <a:pt x="98" y="238"/>
                  </a:cubicBezTo>
                  <a:cubicBezTo>
                    <a:pt x="98" y="239"/>
                    <a:pt x="98" y="240"/>
                    <a:pt x="98" y="241"/>
                  </a:cubicBezTo>
                  <a:cubicBezTo>
                    <a:pt x="98" y="243"/>
                    <a:pt x="99" y="244"/>
                    <a:pt x="99" y="246"/>
                  </a:cubicBezTo>
                  <a:lnTo>
                    <a:pt x="99" y="249"/>
                  </a:lnTo>
                  <a:close/>
                  <a:moveTo>
                    <a:pt x="12" y="240"/>
                  </a:moveTo>
                  <a:cubicBezTo>
                    <a:pt x="33" y="242"/>
                    <a:pt x="56" y="243"/>
                    <a:pt x="78" y="243"/>
                  </a:cubicBezTo>
                  <a:cubicBezTo>
                    <a:pt x="92" y="243"/>
                    <a:pt x="92" y="243"/>
                    <a:pt x="92" y="243"/>
                  </a:cubicBezTo>
                  <a:cubicBezTo>
                    <a:pt x="92" y="241"/>
                    <a:pt x="92" y="240"/>
                    <a:pt x="92" y="238"/>
                  </a:cubicBezTo>
                  <a:cubicBezTo>
                    <a:pt x="92" y="235"/>
                    <a:pt x="92" y="231"/>
                    <a:pt x="92" y="227"/>
                  </a:cubicBezTo>
                  <a:cubicBezTo>
                    <a:pt x="85" y="235"/>
                    <a:pt x="85" y="235"/>
                    <a:pt x="85" y="235"/>
                  </a:cubicBezTo>
                  <a:cubicBezTo>
                    <a:pt x="82" y="238"/>
                    <a:pt x="76" y="238"/>
                    <a:pt x="73" y="235"/>
                  </a:cubicBezTo>
                  <a:cubicBezTo>
                    <a:pt x="62" y="223"/>
                    <a:pt x="62" y="223"/>
                    <a:pt x="62" y="223"/>
                  </a:cubicBezTo>
                  <a:cubicBezTo>
                    <a:pt x="59" y="220"/>
                    <a:pt x="58" y="216"/>
                    <a:pt x="60" y="212"/>
                  </a:cubicBezTo>
                  <a:cubicBezTo>
                    <a:pt x="75" y="175"/>
                    <a:pt x="75" y="175"/>
                    <a:pt x="75" y="175"/>
                  </a:cubicBezTo>
                  <a:cubicBezTo>
                    <a:pt x="76" y="172"/>
                    <a:pt x="77" y="171"/>
                    <a:pt x="79" y="171"/>
                  </a:cubicBezTo>
                  <a:cubicBezTo>
                    <a:pt x="79" y="171"/>
                    <a:pt x="79" y="171"/>
                    <a:pt x="79" y="171"/>
                  </a:cubicBezTo>
                  <a:cubicBezTo>
                    <a:pt x="81" y="171"/>
                    <a:pt x="82" y="172"/>
                    <a:pt x="83" y="175"/>
                  </a:cubicBezTo>
                  <a:cubicBezTo>
                    <a:pt x="96" y="208"/>
                    <a:pt x="96" y="208"/>
                    <a:pt x="96" y="208"/>
                  </a:cubicBezTo>
                  <a:cubicBezTo>
                    <a:pt x="101" y="190"/>
                    <a:pt x="111" y="173"/>
                    <a:pt x="125" y="158"/>
                  </a:cubicBezTo>
                  <a:cubicBezTo>
                    <a:pt x="111" y="148"/>
                    <a:pt x="96" y="143"/>
                    <a:pt x="78" y="143"/>
                  </a:cubicBezTo>
                  <a:cubicBezTo>
                    <a:pt x="38" y="143"/>
                    <a:pt x="6" y="173"/>
                    <a:pt x="6" y="211"/>
                  </a:cubicBezTo>
                  <a:cubicBezTo>
                    <a:pt x="6" y="222"/>
                    <a:pt x="8" y="231"/>
                    <a:pt x="12" y="240"/>
                  </a:cubicBezTo>
                  <a:close/>
                  <a:moveTo>
                    <a:pt x="79" y="180"/>
                  </a:moveTo>
                  <a:cubicBezTo>
                    <a:pt x="65" y="214"/>
                    <a:pt x="65" y="214"/>
                    <a:pt x="65" y="214"/>
                  </a:cubicBezTo>
                  <a:cubicBezTo>
                    <a:pt x="65" y="216"/>
                    <a:pt x="65" y="218"/>
                    <a:pt x="66" y="219"/>
                  </a:cubicBezTo>
                  <a:cubicBezTo>
                    <a:pt x="78" y="230"/>
                    <a:pt x="78" y="230"/>
                    <a:pt x="78" y="230"/>
                  </a:cubicBezTo>
                  <a:cubicBezTo>
                    <a:pt x="78" y="231"/>
                    <a:pt x="80" y="231"/>
                    <a:pt x="80" y="230"/>
                  </a:cubicBezTo>
                  <a:cubicBezTo>
                    <a:pt x="91" y="219"/>
                    <a:pt x="91" y="219"/>
                    <a:pt x="91" y="219"/>
                  </a:cubicBezTo>
                  <a:cubicBezTo>
                    <a:pt x="93" y="218"/>
                    <a:pt x="92" y="216"/>
                    <a:pt x="92" y="214"/>
                  </a:cubicBezTo>
                  <a:lnTo>
                    <a:pt x="79" y="180"/>
                  </a:lnTo>
                  <a:close/>
                  <a:moveTo>
                    <a:pt x="221" y="182"/>
                  </a:moveTo>
                  <a:cubicBezTo>
                    <a:pt x="218" y="182"/>
                    <a:pt x="215" y="180"/>
                    <a:pt x="213" y="178"/>
                  </a:cubicBezTo>
                  <a:cubicBezTo>
                    <a:pt x="197" y="163"/>
                    <a:pt x="197" y="163"/>
                    <a:pt x="197" y="163"/>
                  </a:cubicBezTo>
                  <a:cubicBezTo>
                    <a:pt x="194" y="160"/>
                    <a:pt x="194" y="158"/>
                    <a:pt x="195" y="156"/>
                  </a:cubicBezTo>
                  <a:cubicBezTo>
                    <a:pt x="196" y="155"/>
                    <a:pt x="197" y="153"/>
                    <a:pt x="202" y="153"/>
                  </a:cubicBezTo>
                  <a:cubicBezTo>
                    <a:pt x="239" y="153"/>
                    <a:pt x="239" y="153"/>
                    <a:pt x="239" y="153"/>
                  </a:cubicBezTo>
                  <a:cubicBezTo>
                    <a:pt x="243" y="153"/>
                    <a:pt x="245" y="154"/>
                    <a:pt x="245" y="156"/>
                  </a:cubicBezTo>
                  <a:cubicBezTo>
                    <a:pt x="246" y="157"/>
                    <a:pt x="246" y="159"/>
                    <a:pt x="244" y="162"/>
                  </a:cubicBezTo>
                  <a:cubicBezTo>
                    <a:pt x="244" y="163"/>
                    <a:pt x="244" y="163"/>
                    <a:pt x="244" y="163"/>
                  </a:cubicBezTo>
                  <a:cubicBezTo>
                    <a:pt x="228" y="178"/>
                    <a:pt x="228" y="178"/>
                    <a:pt x="228" y="178"/>
                  </a:cubicBezTo>
                  <a:cubicBezTo>
                    <a:pt x="227" y="180"/>
                    <a:pt x="224" y="182"/>
                    <a:pt x="221" y="182"/>
                  </a:cubicBezTo>
                  <a:close/>
                  <a:moveTo>
                    <a:pt x="202" y="159"/>
                  </a:moveTo>
                  <a:cubicBezTo>
                    <a:pt x="218" y="175"/>
                    <a:pt x="218" y="175"/>
                    <a:pt x="218" y="175"/>
                  </a:cubicBezTo>
                  <a:cubicBezTo>
                    <a:pt x="219" y="176"/>
                    <a:pt x="220" y="176"/>
                    <a:pt x="221" y="176"/>
                  </a:cubicBezTo>
                  <a:cubicBezTo>
                    <a:pt x="221" y="176"/>
                    <a:pt x="222" y="176"/>
                    <a:pt x="223" y="175"/>
                  </a:cubicBezTo>
                  <a:cubicBezTo>
                    <a:pt x="224" y="174"/>
                    <a:pt x="224" y="174"/>
                    <a:pt x="224" y="174"/>
                  </a:cubicBezTo>
                  <a:cubicBezTo>
                    <a:pt x="240" y="159"/>
                    <a:pt x="240" y="159"/>
                    <a:pt x="240" y="159"/>
                  </a:cubicBezTo>
                  <a:cubicBezTo>
                    <a:pt x="240" y="159"/>
                    <a:pt x="240" y="159"/>
                    <a:pt x="240" y="159"/>
                  </a:cubicBezTo>
                  <a:cubicBezTo>
                    <a:pt x="239" y="159"/>
                    <a:pt x="239" y="159"/>
                    <a:pt x="239" y="159"/>
                  </a:cubicBezTo>
                  <a:lnTo>
                    <a:pt x="202" y="159"/>
                  </a:lnTo>
                  <a:close/>
                  <a:moveTo>
                    <a:pt x="362" y="171"/>
                  </a:moveTo>
                  <a:cubicBezTo>
                    <a:pt x="360" y="171"/>
                    <a:pt x="358" y="171"/>
                    <a:pt x="357" y="169"/>
                  </a:cubicBezTo>
                  <a:cubicBezTo>
                    <a:pt x="346" y="158"/>
                    <a:pt x="346" y="158"/>
                    <a:pt x="346" y="158"/>
                  </a:cubicBezTo>
                  <a:cubicBezTo>
                    <a:pt x="343" y="156"/>
                    <a:pt x="343" y="154"/>
                    <a:pt x="344" y="152"/>
                  </a:cubicBezTo>
                  <a:cubicBezTo>
                    <a:pt x="344" y="152"/>
                    <a:pt x="345" y="150"/>
                    <a:pt x="349" y="150"/>
                  </a:cubicBezTo>
                  <a:cubicBezTo>
                    <a:pt x="375" y="150"/>
                    <a:pt x="375" y="150"/>
                    <a:pt x="375" y="150"/>
                  </a:cubicBezTo>
                  <a:cubicBezTo>
                    <a:pt x="378" y="150"/>
                    <a:pt x="380" y="151"/>
                    <a:pt x="381" y="153"/>
                  </a:cubicBezTo>
                  <a:cubicBezTo>
                    <a:pt x="381" y="154"/>
                    <a:pt x="381" y="156"/>
                    <a:pt x="379" y="158"/>
                  </a:cubicBezTo>
                  <a:cubicBezTo>
                    <a:pt x="368" y="169"/>
                    <a:pt x="368" y="169"/>
                    <a:pt x="368" y="169"/>
                  </a:cubicBezTo>
                  <a:cubicBezTo>
                    <a:pt x="366" y="171"/>
                    <a:pt x="364" y="171"/>
                    <a:pt x="362" y="171"/>
                  </a:cubicBezTo>
                  <a:close/>
                  <a:moveTo>
                    <a:pt x="352" y="156"/>
                  </a:moveTo>
                  <a:cubicBezTo>
                    <a:pt x="361" y="165"/>
                    <a:pt x="361" y="165"/>
                    <a:pt x="361" y="165"/>
                  </a:cubicBezTo>
                  <a:cubicBezTo>
                    <a:pt x="362" y="166"/>
                    <a:pt x="363" y="166"/>
                    <a:pt x="364" y="165"/>
                  </a:cubicBezTo>
                  <a:cubicBezTo>
                    <a:pt x="373" y="156"/>
                    <a:pt x="373" y="156"/>
                    <a:pt x="373" y="156"/>
                  </a:cubicBezTo>
                  <a:lnTo>
                    <a:pt x="352" y="156"/>
                  </a:lnTo>
                  <a:close/>
                  <a:moveTo>
                    <a:pt x="79" y="171"/>
                  </a:moveTo>
                  <a:cubicBezTo>
                    <a:pt x="77" y="171"/>
                    <a:pt x="75" y="171"/>
                    <a:pt x="73" y="169"/>
                  </a:cubicBezTo>
                  <a:cubicBezTo>
                    <a:pt x="62" y="158"/>
                    <a:pt x="62" y="158"/>
                    <a:pt x="62" y="158"/>
                  </a:cubicBezTo>
                  <a:cubicBezTo>
                    <a:pt x="60" y="156"/>
                    <a:pt x="60" y="154"/>
                    <a:pt x="61" y="152"/>
                  </a:cubicBezTo>
                  <a:cubicBezTo>
                    <a:pt x="61" y="152"/>
                    <a:pt x="62" y="150"/>
                    <a:pt x="65" y="150"/>
                  </a:cubicBezTo>
                  <a:cubicBezTo>
                    <a:pt x="92" y="150"/>
                    <a:pt x="92" y="150"/>
                    <a:pt x="92" y="150"/>
                  </a:cubicBezTo>
                  <a:cubicBezTo>
                    <a:pt x="95" y="150"/>
                    <a:pt x="97" y="151"/>
                    <a:pt x="97" y="153"/>
                  </a:cubicBezTo>
                  <a:cubicBezTo>
                    <a:pt x="98" y="154"/>
                    <a:pt x="98" y="156"/>
                    <a:pt x="96" y="158"/>
                  </a:cubicBezTo>
                  <a:cubicBezTo>
                    <a:pt x="85" y="169"/>
                    <a:pt x="85" y="169"/>
                    <a:pt x="85" y="169"/>
                  </a:cubicBezTo>
                  <a:cubicBezTo>
                    <a:pt x="83" y="171"/>
                    <a:pt x="81" y="171"/>
                    <a:pt x="79" y="171"/>
                  </a:cubicBezTo>
                  <a:close/>
                  <a:moveTo>
                    <a:pt x="69" y="156"/>
                  </a:moveTo>
                  <a:cubicBezTo>
                    <a:pt x="78" y="165"/>
                    <a:pt x="78" y="165"/>
                    <a:pt x="78" y="165"/>
                  </a:cubicBezTo>
                  <a:cubicBezTo>
                    <a:pt x="78" y="166"/>
                    <a:pt x="80" y="166"/>
                    <a:pt x="80" y="165"/>
                  </a:cubicBezTo>
                  <a:cubicBezTo>
                    <a:pt x="89" y="156"/>
                    <a:pt x="89" y="156"/>
                    <a:pt x="89" y="156"/>
                  </a:cubicBezTo>
                  <a:lnTo>
                    <a:pt x="69" y="156"/>
                  </a:lnTo>
                  <a:close/>
                  <a:moveTo>
                    <a:pt x="362" y="134"/>
                  </a:moveTo>
                  <a:cubicBezTo>
                    <a:pt x="336" y="134"/>
                    <a:pt x="317" y="114"/>
                    <a:pt x="317" y="88"/>
                  </a:cubicBezTo>
                  <a:cubicBezTo>
                    <a:pt x="317" y="63"/>
                    <a:pt x="337" y="43"/>
                    <a:pt x="362" y="43"/>
                  </a:cubicBezTo>
                  <a:cubicBezTo>
                    <a:pt x="387" y="43"/>
                    <a:pt x="408" y="63"/>
                    <a:pt x="408" y="88"/>
                  </a:cubicBezTo>
                  <a:cubicBezTo>
                    <a:pt x="408" y="114"/>
                    <a:pt x="388" y="134"/>
                    <a:pt x="362" y="134"/>
                  </a:cubicBezTo>
                  <a:close/>
                  <a:moveTo>
                    <a:pt x="362" y="49"/>
                  </a:moveTo>
                  <a:cubicBezTo>
                    <a:pt x="340" y="49"/>
                    <a:pt x="323" y="66"/>
                    <a:pt x="323" y="88"/>
                  </a:cubicBezTo>
                  <a:cubicBezTo>
                    <a:pt x="323" y="110"/>
                    <a:pt x="340" y="128"/>
                    <a:pt x="362" y="128"/>
                  </a:cubicBezTo>
                  <a:cubicBezTo>
                    <a:pt x="385" y="128"/>
                    <a:pt x="402" y="111"/>
                    <a:pt x="402" y="88"/>
                  </a:cubicBezTo>
                  <a:cubicBezTo>
                    <a:pt x="402" y="66"/>
                    <a:pt x="384" y="49"/>
                    <a:pt x="362" y="49"/>
                  </a:cubicBezTo>
                  <a:close/>
                  <a:moveTo>
                    <a:pt x="78" y="134"/>
                  </a:moveTo>
                  <a:cubicBezTo>
                    <a:pt x="53" y="134"/>
                    <a:pt x="33" y="114"/>
                    <a:pt x="33" y="88"/>
                  </a:cubicBezTo>
                  <a:cubicBezTo>
                    <a:pt x="33" y="63"/>
                    <a:pt x="53" y="43"/>
                    <a:pt x="78" y="43"/>
                  </a:cubicBezTo>
                  <a:cubicBezTo>
                    <a:pt x="104" y="43"/>
                    <a:pt x="124" y="63"/>
                    <a:pt x="124" y="88"/>
                  </a:cubicBezTo>
                  <a:cubicBezTo>
                    <a:pt x="124" y="114"/>
                    <a:pt x="104" y="134"/>
                    <a:pt x="78" y="134"/>
                  </a:cubicBezTo>
                  <a:close/>
                  <a:moveTo>
                    <a:pt x="78" y="49"/>
                  </a:moveTo>
                  <a:cubicBezTo>
                    <a:pt x="57" y="49"/>
                    <a:pt x="39" y="66"/>
                    <a:pt x="39" y="88"/>
                  </a:cubicBezTo>
                  <a:cubicBezTo>
                    <a:pt x="39" y="110"/>
                    <a:pt x="56" y="128"/>
                    <a:pt x="78" y="128"/>
                  </a:cubicBezTo>
                  <a:cubicBezTo>
                    <a:pt x="101" y="128"/>
                    <a:pt x="118" y="111"/>
                    <a:pt x="118" y="88"/>
                  </a:cubicBezTo>
                  <a:cubicBezTo>
                    <a:pt x="118" y="66"/>
                    <a:pt x="101" y="49"/>
                    <a:pt x="78" y="49"/>
                  </a:cubicBezTo>
                  <a:close/>
                  <a:moveTo>
                    <a:pt x="221" y="128"/>
                  </a:moveTo>
                  <a:cubicBezTo>
                    <a:pt x="186" y="128"/>
                    <a:pt x="157" y="99"/>
                    <a:pt x="157" y="64"/>
                  </a:cubicBezTo>
                  <a:cubicBezTo>
                    <a:pt x="157" y="29"/>
                    <a:pt x="186" y="0"/>
                    <a:pt x="221" y="0"/>
                  </a:cubicBezTo>
                  <a:cubicBezTo>
                    <a:pt x="256" y="0"/>
                    <a:pt x="284" y="29"/>
                    <a:pt x="284" y="64"/>
                  </a:cubicBezTo>
                  <a:cubicBezTo>
                    <a:pt x="284" y="99"/>
                    <a:pt x="256" y="128"/>
                    <a:pt x="221" y="128"/>
                  </a:cubicBezTo>
                  <a:close/>
                  <a:moveTo>
                    <a:pt x="221" y="6"/>
                  </a:moveTo>
                  <a:cubicBezTo>
                    <a:pt x="189" y="6"/>
                    <a:pt x="163" y="32"/>
                    <a:pt x="163" y="64"/>
                  </a:cubicBezTo>
                  <a:cubicBezTo>
                    <a:pt x="163" y="96"/>
                    <a:pt x="189" y="122"/>
                    <a:pt x="221" y="122"/>
                  </a:cubicBezTo>
                  <a:cubicBezTo>
                    <a:pt x="252" y="122"/>
                    <a:pt x="278" y="96"/>
                    <a:pt x="278" y="64"/>
                  </a:cubicBezTo>
                  <a:cubicBezTo>
                    <a:pt x="278" y="32"/>
                    <a:pt x="252" y="6"/>
                    <a:pt x="221" y="6"/>
                  </a:cubicBezTo>
                  <a:close/>
                </a:path>
              </a:pathLst>
            </a:custGeom>
            <a:solidFill>
              <a:sysClr val="window" lastClr="FFFFFF">
                <a:alpha val="63000"/>
              </a:sysClr>
            </a:solidFill>
            <a:ln w="9525">
              <a:noFill/>
              <a:round/>
              <a:headEnd/>
              <a:tailEnd/>
            </a:ln>
          </p:spPr>
          <p:txBody>
            <a:bodyPr vert="horz" wrap="square" lIns="91404" tIns="45702" rIns="91404" bIns="45702" numCol="1" anchor="t" anchorCtr="0" compatLnSpc="1">
              <a:prstTxWarp prst="textNoShape">
                <a:avLst/>
              </a:prstTxWarp>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grpSp>
          <p:nvGrpSpPr>
            <p:cNvPr id="315" name="组合 50">
              <a:extLst>
                <a:ext uri="{FF2B5EF4-FFF2-40B4-BE49-F238E27FC236}">
                  <a16:creationId xmlns:a16="http://schemas.microsoft.com/office/drawing/2014/main" id="{B700E348-7CBB-1C3A-21AC-BBC5231A5F7C}"/>
                </a:ext>
              </a:extLst>
            </p:cNvPr>
            <p:cNvGrpSpPr/>
            <p:nvPr/>
          </p:nvGrpSpPr>
          <p:grpSpPr>
            <a:xfrm>
              <a:off x="9672105" y="4543223"/>
              <a:ext cx="127933" cy="124684"/>
              <a:chOff x="6853238" y="830263"/>
              <a:chExt cx="536574" cy="523875"/>
            </a:xfrm>
            <a:solidFill>
              <a:sysClr val="window" lastClr="FFFFFF">
                <a:alpha val="41000"/>
              </a:sysClr>
            </a:solidFill>
          </p:grpSpPr>
          <p:sp>
            <p:nvSpPr>
              <p:cNvPr id="347" name="Freeform 77">
                <a:extLst>
                  <a:ext uri="{FF2B5EF4-FFF2-40B4-BE49-F238E27FC236}">
                    <a16:creationId xmlns:a16="http://schemas.microsoft.com/office/drawing/2014/main" id="{B41CE04B-2134-E8E9-DA26-B09A34325CD5}"/>
                  </a:ext>
                </a:extLst>
              </p:cNvPr>
              <p:cNvSpPr>
                <a:spLocks noEditPoints="1"/>
              </p:cNvSpPr>
              <p:nvPr/>
            </p:nvSpPr>
            <p:spPr bwMode="auto">
              <a:xfrm>
                <a:off x="6853238" y="830263"/>
                <a:ext cx="536574" cy="523875"/>
              </a:xfrm>
              <a:custGeom>
                <a:avLst/>
                <a:gdLst>
                  <a:gd name="T0" fmla="*/ 1173 w 1240"/>
                  <a:gd name="T1" fmla="*/ 591 h 1207"/>
                  <a:gd name="T2" fmla="*/ 1173 w 1240"/>
                  <a:gd name="T3" fmla="*/ 591 h 1207"/>
                  <a:gd name="T4" fmla="*/ 620 w 1240"/>
                  <a:gd name="T5" fmla="*/ 870 h 1207"/>
                  <a:gd name="T6" fmla="*/ 66 w 1240"/>
                  <a:gd name="T7" fmla="*/ 591 h 1207"/>
                  <a:gd name="T8" fmla="*/ 66 w 1240"/>
                  <a:gd name="T9" fmla="*/ 501 h 1207"/>
                  <a:gd name="T10" fmla="*/ 620 w 1240"/>
                  <a:gd name="T11" fmla="*/ 689 h 1207"/>
                  <a:gd name="T12" fmla="*/ 1173 w 1240"/>
                  <a:gd name="T13" fmla="*/ 501 h 1207"/>
                  <a:gd name="T14" fmla="*/ 1173 w 1240"/>
                  <a:gd name="T15" fmla="*/ 591 h 1207"/>
                  <a:gd name="T16" fmla="*/ 620 w 1240"/>
                  <a:gd name="T17" fmla="*/ 65 h 1207"/>
                  <a:gd name="T18" fmla="*/ 620 w 1240"/>
                  <a:gd name="T19" fmla="*/ 65 h 1207"/>
                  <a:gd name="T20" fmla="*/ 1173 w 1240"/>
                  <a:gd name="T21" fmla="*/ 344 h 1207"/>
                  <a:gd name="T22" fmla="*/ 620 w 1240"/>
                  <a:gd name="T23" fmla="*/ 622 h 1207"/>
                  <a:gd name="T24" fmla="*/ 66 w 1240"/>
                  <a:gd name="T25" fmla="*/ 344 h 1207"/>
                  <a:gd name="T26" fmla="*/ 620 w 1240"/>
                  <a:gd name="T27" fmla="*/ 65 h 1207"/>
                  <a:gd name="T28" fmla="*/ 620 w 1240"/>
                  <a:gd name="T29" fmla="*/ 0 h 1207"/>
                  <a:gd name="T30" fmla="*/ 620 w 1240"/>
                  <a:gd name="T31" fmla="*/ 0 h 1207"/>
                  <a:gd name="T32" fmla="*/ 0 w 1240"/>
                  <a:gd name="T33" fmla="*/ 344 h 1207"/>
                  <a:gd name="T34" fmla="*/ 0 w 1240"/>
                  <a:gd name="T35" fmla="*/ 356 h 1207"/>
                  <a:gd name="T36" fmla="*/ 0 w 1240"/>
                  <a:gd name="T37" fmla="*/ 361 h 1207"/>
                  <a:gd name="T38" fmla="*/ 0 w 1240"/>
                  <a:gd name="T39" fmla="*/ 591 h 1207"/>
                  <a:gd name="T40" fmla="*/ 0 w 1240"/>
                  <a:gd name="T41" fmla="*/ 593 h 1207"/>
                  <a:gd name="T42" fmla="*/ 0 w 1240"/>
                  <a:gd name="T43" fmla="*/ 594 h 1207"/>
                  <a:gd name="T44" fmla="*/ 0 w 1240"/>
                  <a:gd name="T45" fmla="*/ 824 h 1207"/>
                  <a:gd name="T46" fmla="*/ 442 w 1240"/>
                  <a:gd name="T47" fmla="*/ 1155 h 1207"/>
                  <a:gd name="T48" fmla="*/ 509 w 1240"/>
                  <a:gd name="T49" fmla="*/ 1207 h 1207"/>
                  <a:gd name="T50" fmla="*/ 579 w 1240"/>
                  <a:gd name="T51" fmla="*/ 1138 h 1207"/>
                  <a:gd name="T52" fmla="*/ 509 w 1240"/>
                  <a:gd name="T53" fmla="*/ 1069 h 1207"/>
                  <a:gd name="T54" fmla="*/ 459 w 1240"/>
                  <a:gd name="T55" fmla="*/ 1090 h 1207"/>
                  <a:gd name="T56" fmla="*/ 66 w 1240"/>
                  <a:gd name="T57" fmla="*/ 824 h 1207"/>
                  <a:gd name="T58" fmla="*/ 66 w 1240"/>
                  <a:gd name="T59" fmla="*/ 749 h 1207"/>
                  <a:gd name="T60" fmla="*/ 620 w 1240"/>
                  <a:gd name="T61" fmla="*/ 936 h 1207"/>
                  <a:gd name="T62" fmla="*/ 1173 w 1240"/>
                  <a:gd name="T63" fmla="*/ 750 h 1207"/>
                  <a:gd name="T64" fmla="*/ 1173 w 1240"/>
                  <a:gd name="T65" fmla="*/ 824 h 1207"/>
                  <a:gd name="T66" fmla="*/ 773 w 1240"/>
                  <a:gd name="T67" fmla="*/ 1091 h 1207"/>
                  <a:gd name="T68" fmla="*/ 722 w 1240"/>
                  <a:gd name="T69" fmla="*/ 1069 h 1207"/>
                  <a:gd name="T70" fmla="*/ 653 w 1240"/>
                  <a:gd name="T71" fmla="*/ 1138 h 1207"/>
                  <a:gd name="T72" fmla="*/ 722 w 1240"/>
                  <a:gd name="T73" fmla="*/ 1207 h 1207"/>
                  <a:gd name="T74" fmla="*/ 789 w 1240"/>
                  <a:gd name="T75" fmla="*/ 1156 h 1207"/>
                  <a:gd name="T76" fmla="*/ 1240 w 1240"/>
                  <a:gd name="T77" fmla="*/ 824 h 1207"/>
                  <a:gd name="T78" fmla="*/ 1240 w 1240"/>
                  <a:gd name="T79" fmla="*/ 361 h 1207"/>
                  <a:gd name="T80" fmla="*/ 1239 w 1240"/>
                  <a:gd name="T81" fmla="*/ 361 h 1207"/>
                  <a:gd name="T82" fmla="*/ 1240 w 1240"/>
                  <a:gd name="T83" fmla="*/ 344 h 1207"/>
                  <a:gd name="T84" fmla="*/ 620 w 1240"/>
                  <a:gd name="T85" fmla="*/ 0 h 1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40" h="1207">
                    <a:moveTo>
                      <a:pt x="1173" y="591"/>
                    </a:moveTo>
                    <a:lnTo>
                      <a:pt x="1173" y="591"/>
                    </a:lnTo>
                    <a:cubicBezTo>
                      <a:pt x="1173" y="742"/>
                      <a:pt x="920" y="870"/>
                      <a:pt x="620" y="870"/>
                    </a:cubicBezTo>
                    <a:cubicBezTo>
                      <a:pt x="320" y="870"/>
                      <a:pt x="66" y="742"/>
                      <a:pt x="66" y="591"/>
                    </a:cubicBezTo>
                    <a:lnTo>
                      <a:pt x="66" y="501"/>
                    </a:lnTo>
                    <a:cubicBezTo>
                      <a:pt x="168" y="613"/>
                      <a:pt x="375" y="689"/>
                      <a:pt x="620" y="689"/>
                    </a:cubicBezTo>
                    <a:cubicBezTo>
                      <a:pt x="865" y="689"/>
                      <a:pt x="1072" y="613"/>
                      <a:pt x="1173" y="501"/>
                    </a:cubicBezTo>
                    <a:lnTo>
                      <a:pt x="1173" y="591"/>
                    </a:lnTo>
                    <a:close/>
                    <a:moveTo>
                      <a:pt x="620" y="65"/>
                    </a:moveTo>
                    <a:lnTo>
                      <a:pt x="620" y="65"/>
                    </a:lnTo>
                    <a:cubicBezTo>
                      <a:pt x="920" y="65"/>
                      <a:pt x="1173" y="193"/>
                      <a:pt x="1173" y="344"/>
                    </a:cubicBezTo>
                    <a:cubicBezTo>
                      <a:pt x="1173" y="494"/>
                      <a:pt x="920" y="622"/>
                      <a:pt x="620" y="622"/>
                    </a:cubicBezTo>
                    <a:cubicBezTo>
                      <a:pt x="320" y="622"/>
                      <a:pt x="66" y="494"/>
                      <a:pt x="66" y="344"/>
                    </a:cubicBezTo>
                    <a:cubicBezTo>
                      <a:pt x="66" y="193"/>
                      <a:pt x="320" y="65"/>
                      <a:pt x="620" y="65"/>
                    </a:cubicBezTo>
                    <a:close/>
                    <a:moveTo>
                      <a:pt x="620" y="0"/>
                    </a:moveTo>
                    <a:lnTo>
                      <a:pt x="620" y="0"/>
                    </a:lnTo>
                    <a:cubicBezTo>
                      <a:pt x="272" y="0"/>
                      <a:pt x="0" y="150"/>
                      <a:pt x="0" y="344"/>
                    </a:cubicBezTo>
                    <a:cubicBezTo>
                      <a:pt x="0" y="348"/>
                      <a:pt x="0" y="352"/>
                      <a:pt x="0" y="356"/>
                    </a:cubicBezTo>
                    <a:cubicBezTo>
                      <a:pt x="0" y="358"/>
                      <a:pt x="0" y="359"/>
                      <a:pt x="0" y="361"/>
                    </a:cubicBezTo>
                    <a:lnTo>
                      <a:pt x="0" y="591"/>
                    </a:lnTo>
                    <a:cubicBezTo>
                      <a:pt x="0" y="592"/>
                      <a:pt x="0" y="593"/>
                      <a:pt x="0" y="593"/>
                    </a:cubicBezTo>
                    <a:cubicBezTo>
                      <a:pt x="0" y="593"/>
                      <a:pt x="0" y="594"/>
                      <a:pt x="0" y="594"/>
                    </a:cubicBezTo>
                    <a:lnTo>
                      <a:pt x="0" y="824"/>
                    </a:lnTo>
                    <a:cubicBezTo>
                      <a:pt x="0" y="979"/>
                      <a:pt x="182" y="1112"/>
                      <a:pt x="442" y="1155"/>
                    </a:cubicBezTo>
                    <a:cubicBezTo>
                      <a:pt x="450" y="1185"/>
                      <a:pt x="477" y="1207"/>
                      <a:pt x="509" y="1207"/>
                    </a:cubicBezTo>
                    <a:cubicBezTo>
                      <a:pt x="548" y="1207"/>
                      <a:pt x="579" y="1176"/>
                      <a:pt x="579" y="1138"/>
                    </a:cubicBezTo>
                    <a:cubicBezTo>
                      <a:pt x="579" y="1100"/>
                      <a:pt x="548" y="1069"/>
                      <a:pt x="509" y="1069"/>
                    </a:cubicBezTo>
                    <a:cubicBezTo>
                      <a:pt x="490" y="1069"/>
                      <a:pt x="472" y="1077"/>
                      <a:pt x="459" y="1090"/>
                    </a:cubicBezTo>
                    <a:cubicBezTo>
                      <a:pt x="231" y="1054"/>
                      <a:pt x="66" y="945"/>
                      <a:pt x="66" y="824"/>
                    </a:cubicBezTo>
                    <a:lnTo>
                      <a:pt x="66" y="749"/>
                    </a:lnTo>
                    <a:cubicBezTo>
                      <a:pt x="168" y="861"/>
                      <a:pt x="375" y="936"/>
                      <a:pt x="620" y="936"/>
                    </a:cubicBezTo>
                    <a:cubicBezTo>
                      <a:pt x="865" y="936"/>
                      <a:pt x="1072" y="861"/>
                      <a:pt x="1173" y="750"/>
                    </a:cubicBezTo>
                    <a:lnTo>
                      <a:pt x="1173" y="824"/>
                    </a:lnTo>
                    <a:cubicBezTo>
                      <a:pt x="1173" y="947"/>
                      <a:pt x="1005" y="1057"/>
                      <a:pt x="773" y="1091"/>
                    </a:cubicBezTo>
                    <a:cubicBezTo>
                      <a:pt x="761" y="1077"/>
                      <a:pt x="743" y="1069"/>
                      <a:pt x="722" y="1069"/>
                    </a:cubicBezTo>
                    <a:cubicBezTo>
                      <a:pt x="684" y="1069"/>
                      <a:pt x="653" y="1100"/>
                      <a:pt x="653" y="1138"/>
                    </a:cubicBezTo>
                    <a:cubicBezTo>
                      <a:pt x="653" y="1176"/>
                      <a:pt x="684" y="1207"/>
                      <a:pt x="722" y="1207"/>
                    </a:cubicBezTo>
                    <a:cubicBezTo>
                      <a:pt x="754" y="1207"/>
                      <a:pt x="781" y="1186"/>
                      <a:pt x="789" y="1156"/>
                    </a:cubicBezTo>
                    <a:cubicBezTo>
                      <a:pt x="1054" y="1115"/>
                      <a:pt x="1240" y="981"/>
                      <a:pt x="1240" y="824"/>
                    </a:cubicBezTo>
                    <a:lnTo>
                      <a:pt x="1240" y="361"/>
                    </a:lnTo>
                    <a:lnTo>
                      <a:pt x="1239" y="361"/>
                    </a:lnTo>
                    <a:cubicBezTo>
                      <a:pt x="1240" y="355"/>
                      <a:pt x="1240" y="349"/>
                      <a:pt x="1240" y="344"/>
                    </a:cubicBezTo>
                    <a:cubicBezTo>
                      <a:pt x="1240" y="150"/>
                      <a:pt x="968" y="0"/>
                      <a:pt x="620" y="0"/>
                    </a:cubicBezTo>
                    <a:close/>
                  </a:path>
                </a:pathLst>
              </a:custGeom>
              <a:grpFill/>
              <a:ln w="0">
                <a:noFill/>
                <a:prstDash val="solid"/>
                <a:round/>
                <a:headEnd/>
                <a:tailEnd/>
              </a:ln>
            </p:spPr>
            <p:txBody>
              <a:bodyPr/>
              <a:lstStyle/>
              <a:p>
                <a:pPr marL="0" marR="0" lvl="0" indent="0" algn="l" defTabSz="511611"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48" name="Freeform 78">
                <a:extLst>
                  <a:ext uri="{FF2B5EF4-FFF2-40B4-BE49-F238E27FC236}">
                    <a16:creationId xmlns:a16="http://schemas.microsoft.com/office/drawing/2014/main" id="{14E1C069-68C4-4BE1-8A44-BFC4704278E1}"/>
                  </a:ext>
                </a:extLst>
              </p:cNvPr>
              <p:cNvSpPr>
                <a:spLocks/>
              </p:cNvSpPr>
              <p:nvPr/>
            </p:nvSpPr>
            <p:spPr bwMode="auto">
              <a:xfrm>
                <a:off x="7043738" y="995363"/>
                <a:ext cx="152400" cy="87313"/>
              </a:xfrm>
              <a:custGeom>
                <a:avLst/>
                <a:gdLst>
                  <a:gd name="T0" fmla="*/ 307 w 350"/>
                  <a:gd name="T1" fmla="*/ 73 h 202"/>
                  <a:gd name="T2" fmla="*/ 307 w 350"/>
                  <a:gd name="T3" fmla="*/ 73 h 202"/>
                  <a:gd name="T4" fmla="*/ 202 w 350"/>
                  <a:gd name="T5" fmla="*/ 130 h 202"/>
                  <a:gd name="T6" fmla="*/ 202 w 350"/>
                  <a:gd name="T7" fmla="*/ 53 h 202"/>
                  <a:gd name="T8" fmla="*/ 258 w 350"/>
                  <a:gd name="T9" fmla="*/ 53 h 202"/>
                  <a:gd name="T10" fmla="*/ 258 w 350"/>
                  <a:gd name="T11" fmla="*/ 0 h 202"/>
                  <a:gd name="T12" fmla="*/ 175 w 350"/>
                  <a:gd name="T13" fmla="*/ 0 h 202"/>
                  <a:gd name="T14" fmla="*/ 148 w 350"/>
                  <a:gd name="T15" fmla="*/ 26 h 202"/>
                  <a:gd name="T16" fmla="*/ 148 w 350"/>
                  <a:gd name="T17" fmla="*/ 130 h 202"/>
                  <a:gd name="T18" fmla="*/ 43 w 350"/>
                  <a:gd name="T19" fmla="*/ 73 h 202"/>
                  <a:gd name="T20" fmla="*/ 7 w 350"/>
                  <a:gd name="T21" fmla="*/ 84 h 202"/>
                  <a:gd name="T22" fmla="*/ 17 w 350"/>
                  <a:gd name="T23" fmla="*/ 120 h 202"/>
                  <a:gd name="T24" fmla="*/ 161 w 350"/>
                  <a:gd name="T25" fmla="*/ 198 h 202"/>
                  <a:gd name="T26" fmla="*/ 161 w 350"/>
                  <a:gd name="T27" fmla="*/ 198 h 202"/>
                  <a:gd name="T28" fmla="*/ 162 w 350"/>
                  <a:gd name="T29" fmla="*/ 199 h 202"/>
                  <a:gd name="T30" fmla="*/ 163 w 350"/>
                  <a:gd name="T31" fmla="*/ 199 h 202"/>
                  <a:gd name="T32" fmla="*/ 167 w 350"/>
                  <a:gd name="T33" fmla="*/ 201 h 202"/>
                  <a:gd name="T34" fmla="*/ 168 w 350"/>
                  <a:gd name="T35" fmla="*/ 201 h 202"/>
                  <a:gd name="T36" fmla="*/ 169 w 350"/>
                  <a:gd name="T37" fmla="*/ 201 h 202"/>
                  <a:gd name="T38" fmla="*/ 175 w 350"/>
                  <a:gd name="T39" fmla="*/ 202 h 202"/>
                  <a:gd name="T40" fmla="*/ 175 w 350"/>
                  <a:gd name="T41" fmla="*/ 202 h 202"/>
                  <a:gd name="T42" fmla="*/ 175 w 350"/>
                  <a:gd name="T43" fmla="*/ 202 h 202"/>
                  <a:gd name="T44" fmla="*/ 175 w 350"/>
                  <a:gd name="T45" fmla="*/ 202 h 202"/>
                  <a:gd name="T46" fmla="*/ 181 w 350"/>
                  <a:gd name="T47" fmla="*/ 201 h 202"/>
                  <a:gd name="T48" fmla="*/ 182 w 350"/>
                  <a:gd name="T49" fmla="*/ 201 h 202"/>
                  <a:gd name="T50" fmla="*/ 183 w 350"/>
                  <a:gd name="T51" fmla="*/ 201 h 202"/>
                  <a:gd name="T52" fmla="*/ 187 w 350"/>
                  <a:gd name="T53" fmla="*/ 199 h 202"/>
                  <a:gd name="T54" fmla="*/ 188 w 350"/>
                  <a:gd name="T55" fmla="*/ 199 h 202"/>
                  <a:gd name="T56" fmla="*/ 333 w 350"/>
                  <a:gd name="T57" fmla="*/ 120 h 202"/>
                  <a:gd name="T58" fmla="*/ 343 w 350"/>
                  <a:gd name="T59" fmla="*/ 84 h 202"/>
                  <a:gd name="T60" fmla="*/ 307 w 350"/>
                  <a:gd name="T61" fmla="*/ 7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0" h="202">
                    <a:moveTo>
                      <a:pt x="307" y="73"/>
                    </a:moveTo>
                    <a:lnTo>
                      <a:pt x="307" y="73"/>
                    </a:lnTo>
                    <a:lnTo>
                      <a:pt x="202" y="130"/>
                    </a:lnTo>
                    <a:lnTo>
                      <a:pt x="202" y="53"/>
                    </a:lnTo>
                    <a:lnTo>
                      <a:pt x="258" y="53"/>
                    </a:lnTo>
                    <a:lnTo>
                      <a:pt x="258" y="0"/>
                    </a:lnTo>
                    <a:lnTo>
                      <a:pt x="175" y="0"/>
                    </a:lnTo>
                    <a:cubicBezTo>
                      <a:pt x="160" y="0"/>
                      <a:pt x="148" y="12"/>
                      <a:pt x="148" y="26"/>
                    </a:cubicBezTo>
                    <a:lnTo>
                      <a:pt x="148" y="130"/>
                    </a:lnTo>
                    <a:lnTo>
                      <a:pt x="43" y="73"/>
                    </a:lnTo>
                    <a:cubicBezTo>
                      <a:pt x="30" y="66"/>
                      <a:pt x="14" y="71"/>
                      <a:pt x="7" y="84"/>
                    </a:cubicBezTo>
                    <a:cubicBezTo>
                      <a:pt x="0" y="96"/>
                      <a:pt x="4" y="113"/>
                      <a:pt x="17" y="120"/>
                    </a:cubicBezTo>
                    <a:lnTo>
                      <a:pt x="161" y="198"/>
                    </a:lnTo>
                    <a:cubicBezTo>
                      <a:pt x="161" y="198"/>
                      <a:pt x="161" y="198"/>
                      <a:pt x="161" y="198"/>
                    </a:cubicBezTo>
                    <a:lnTo>
                      <a:pt x="162" y="199"/>
                    </a:lnTo>
                    <a:cubicBezTo>
                      <a:pt x="162" y="199"/>
                      <a:pt x="163" y="199"/>
                      <a:pt x="163" y="199"/>
                    </a:cubicBezTo>
                    <a:cubicBezTo>
                      <a:pt x="164" y="200"/>
                      <a:pt x="166" y="200"/>
                      <a:pt x="167" y="201"/>
                    </a:cubicBezTo>
                    <a:cubicBezTo>
                      <a:pt x="167" y="201"/>
                      <a:pt x="168" y="201"/>
                      <a:pt x="168" y="201"/>
                    </a:cubicBezTo>
                    <a:cubicBezTo>
                      <a:pt x="168" y="201"/>
                      <a:pt x="169" y="201"/>
                      <a:pt x="169" y="201"/>
                    </a:cubicBezTo>
                    <a:cubicBezTo>
                      <a:pt x="171" y="202"/>
                      <a:pt x="173" y="202"/>
                      <a:pt x="175" y="202"/>
                    </a:cubicBezTo>
                    <a:cubicBezTo>
                      <a:pt x="175" y="202"/>
                      <a:pt x="175" y="202"/>
                      <a:pt x="175" y="202"/>
                    </a:cubicBezTo>
                    <a:lnTo>
                      <a:pt x="175" y="202"/>
                    </a:lnTo>
                    <a:lnTo>
                      <a:pt x="175" y="202"/>
                    </a:lnTo>
                    <a:cubicBezTo>
                      <a:pt x="177" y="202"/>
                      <a:pt x="179" y="202"/>
                      <a:pt x="181" y="201"/>
                    </a:cubicBezTo>
                    <a:cubicBezTo>
                      <a:pt x="181" y="201"/>
                      <a:pt x="181" y="201"/>
                      <a:pt x="182" y="201"/>
                    </a:cubicBezTo>
                    <a:cubicBezTo>
                      <a:pt x="182" y="201"/>
                      <a:pt x="182" y="201"/>
                      <a:pt x="183" y="201"/>
                    </a:cubicBezTo>
                    <a:cubicBezTo>
                      <a:pt x="184" y="200"/>
                      <a:pt x="186" y="200"/>
                      <a:pt x="187" y="199"/>
                    </a:cubicBezTo>
                    <a:cubicBezTo>
                      <a:pt x="187" y="199"/>
                      <a:pt x="187" y="199"/>
                      <a:pt x="188" y="199"/>
                    </a:cubicBezTo>
                    <a:lnTo>
                      <a:pt x="333" y="120"/>
                    </a:lnTo>
                    <a:cubicBezTo>
                      <a:pt x="345" y="113"/>
                      <a:pt x="350" y="96"/>
                      <a:pt x="343" y="84"/>
                    </a:cubicBezTo>
                    <a:cubicBezTo>
                      <a:pt x="336" y="71"/>
                      <a:pt x="320" y="66"/>
                      <a:pt x="307" y="73"/>
                    </a:cubicBezTo>
                    <a:close/>
                  </a:path>
                </a:pathLst>
              </a:custGeom>
              <a:grpFill/>
              <a:ln w="0">
                <a:noFill/>
                <a:prstDash val="solid"/>
                <a:round/>
                <a:headEnd/>
                <a:tailEnd/>
              </a:ln>
            </p:spPr>
            <p:txBody>
              <a:bodyPr/>
              <a:lstStyle/>
              <a:p>
                <a:pPr marL="0" marR="0" lvl="0" indent="0" algn="l" defTabSz="511611"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49" name="Freeform 79">
                <a:extLst>
                  <a:ext uri="{FF2B5EF4-FFF2-40B4-BE49-F238E27FC236}">
                    <a16:creationId xmlns:a16="http://schemas.microsoft.com/office/drawing/2014/main" id="{B50AD94A-1961-A444-B42D-589B762B3AE0}"/>
                  </a:ext>
                </a:extLst>
              </p:cNvPr>
              <p:cNvSpPr>
                <a:spLocks/>
              </p:cNvSpPr>
              <p:nvPr/>
            </p:nvSpPr>
            <p:spPr bwMode="auto">
              <a:xfrm>
                <a:off x="7043738" y="873126"/>
                <a:ext cx="150812" cy="87313"/>
              </a:xfrm>
              <a:custGeom>
                <a:avLst/>
                <a:gdLst>
                  <a:gd name="T0" fmla="*/ 30 w 351"/>
                  <a:gd name="T1" fmla="*/ 133 h 201"/>
                  <a:gd name="T2" fmla="*/ 30 w 351"/>
                  <a:gd name="T3" fmla="*/ 133 h 201"/>
                  <a:gd name="T4" fmla="*/ 43 w 351"/>
                  <a:gd name="T5" fmla="*/ 130 h 201"/>
                  <a:gd name="T6" fmla="*/ 148 w 351"/>
                  <a:gd name="T7" fmla="*/ 72 h 201"/>
                  <a:gd name="T8" fmla="*/ 148 w 351"/>
                  <a:gd name="T9" fmla="*/ 147 h 201"/>
                  <a:gd name="T10" fmla="*/ 92 w 351"/>
                  <a:gd name="T11" fmla="*/ 147 h 201"/>
                  <a:gd name="T12" fmla="*/ 92 w 351"/>
                  <a:gd name="T13" fmla="*/ 201 h 201"/>
                  <a:gd name="T14" fmla="*/ 175 w 351"/>
                  <a:gd name="T15" fmla="*/ 201 h 201"/>
                  <a:gd name="T16" fmla="*/ 202 w 351"/>
                  <a:gd name="T17" fmla="*/ 174 h 201"/>
                  <a:gd name="T18" fmla="*/ 202 w 351"/>
                  <a:gd name="T19" fmla="*/ 72 h 201"/>
                  <a:gd name="T20" fmla="*/ 307 w 351"/>
                  <a:gd name="T21" fmla="*/ 130 h 201"/>
                  <a:gd name="T22" fmla="*/ 320 w 351"/>
                  <a:gd name="T23" fmla="*/ 133 h 201"/>
                  <a:gd name="T24" fmla="*/ 343 w 351"/>
                  <a:gd name="T25" fmla="*/ 119 h 201"/>
                  <a:gd name="T26" fmla="*/ 333 w 351"/>
                  <a:gd name="T27" fmla="*/ 83 h 201"/>
                  <a:gd name="T28" fmla="*/ 188 w 351"/>
                  <a:gd name="T29" fmla="*/ 4 h 201"/>
                  <a:gd name="T30" fmla="*/ 188 w 351"/>
                  <a:gd name="T31" fmla="*/ 4 h 201"/>
                  <a:gd name="T32" fmla="*/ 187 w 351"/>
                  <a:gd name="T33" fmla="*/ 3 h 201"/>
                  <a:gd name="T34" fmla="*/ 184 w 351"/>
                  <a:gd name="T35" fmla="*/ 2 h 201"/>
                  <a:gd name="T36" fmla="*/ 183 w 351"/>
                  <a:gd name="T37" fmla="*/ 2 h 201"/>
                  <a:gd name="T38" fmla="*/ 182 w 351"/>
                  <a:gd name="T39" fmla="*/ 1 h 201"/>
                  <a:gd name="T40" fmla="*/ 179 w 351"/>
                  <a:gd name="T41" fmla="*/ 1 h 201"/>
                  <a:gd name="T42" fmla="*/ 178 w 351"/>
                  <a:gd name="T43" fmla="*/ 1 h 201"/>
                  <a:gd name="T44" fmla="*/ 176 w 351"/>
                  <a:gd name="T45" fmla="*/ 1 h 201"/>
                  <a:gd name="T46" fmla="*/ 175 w 351"/>
                  <a:gd name="T47" fmla="*/ 0 h 201"/>
                  <a:gd name="T48" fmla="*/ 174 w 351"/>
                  <a:gd name="T49" fmla="*/ 1 h 201"/>
                  <a:gd name="T50" fmla="*/ 173 w 351"/>
                  <a:gd name="T51" fmla="*/ 1 h 201"/>
                  <a:gd name="T52" fmla="*/ 171 w 351"/>
                  <a:gd name="T53" fmla="*/ 1 h 201"/>
                  <a:gd name="T54" fmla="*/ 169 w 351"/>
                  <a:gd name="T55" fmla="*/ 1 h 201"/>
                  <a:gd name="T56" fmla="*/ 168 w 351"/>
                  <a:gd name="T57" fmla="*/ 2 h 201"/>
                  <a:gd name="T58" fmla="*/ 166 w 351"/>
                  <a:gd name="T59" fmla="*/ 2 h 201"/>
                  <a:gd name="T60" fmla="*/ 164 w 351"/>
                  <a:gd name="T61" fmla="*/ 3 h 201"/>
                  <a:gd name="T62" fmla="*/ 163 w 351"/>
                  <a:gd name="T63" fmla="*/ 4 h 201"/>
                  <a:gd name="T64" fmla="*/ 162 w 351"/>
                  <a:gd name="T65" fmla="*/ 4 h 201"/>
                  <a:gd name="T66" fmla="*/ 17 w 351"/>
                  <a:gd name="T67" fmla="*/ 83 h 201"/>
                  <a:gd name="T68" fmla="*/ 7 w 351"/>
                  <a:gd name="T69" fmla="*/ 119 h 201"/>
                  <a:gd name="T70" fmla="*/ 30 w 351"/>
                  <a:gd name="T71" fmla="*/ 13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1" h="201">
                    <a:moveTo>
                      <a:pt x="30" y="133"/>
                    </a:moveTo>
                    <a:lnTo>
                      <a:pt x="30" y="133"/>
                    </a:lnTo>
                    <a:cubicBezTo>
                      <a:pt x="35" y="133"/>
                      <a:pt x="39" y="132"/>
                      <a:pt x="43" y="130"/>
                    </a:cubicBezTo>
                    <a:lnTo>
                      <a:pt x="148" y="72"/>
                    </a:lnTo>
                    <a:lnTo>
                      <a:pt x="148" y="147"/>
                    </a:lnTo>
                    <a:lnTo>
                      <a:pt x="92" y="147"/>
                    </a:lnTo>
                    <a:lnTo>
                      <a:pt x="92" y="201"/>
                    </a:lnTo>
                    <a:lnTo>
                      <a:pt x="175" y="201"/>
                    </a:lnTo>
                    <a:cubicBezTo>
                      <a:pt x="190" y="201"/>
                      <a:pt x="202" y="189"/>
                      <a:pt x="202" y="174"/>
                    </a:cubicBezTo>
                    <a:lnTo>
                      <a:pt x="202" y="72"/>
                    </a:lnTo>
                    <a:lnTo>
                      <a:pt x="307" y="130"/>
                    </a:lnTo>
                    <a:cubicBezTo>
                      <a:pt x="311" y="132"/>
                      <a:pt x="316" y="133"/>
                      <a:pt x="320" y="133"/>
                    </a:cubicBezTo>
                    <a:cubicBezTo>
                      <a:pt x="329" y="133"/>
                      <a:pt x="339" y="128"/>
                      <a:pt x="343" y="119"/>
                    </a:cubicBezTo>
                    <a:cubicBezTo>
                      <a:pt x="351" y="106"/>
                      <a:pt x="346" y="90"/>
                      <a:pt x="333" y="83"/>
                    </a:cubicBezTo>
                    <a:lnTo>
                      <a:pt x="188" y="4"/>
                    </a:lnTo>
                    <a:cubicBezTo>
                      <a:pt x="188" y="4"/>
                      <a:pt x="188" y="4"/>
                      <a:pt x="188" y="4"/>
                    </a:cubicBezTo>
                    <a:cubicBezTo>
                      <a:pt x="187" y="3"/>
                      <a:pt x="187" y="3"/>
                      <a:pt x="187" y="3"/>
                    </a:cubicBezTo>
                    <a:cubicBezTo>
                      <a:pt x="186" y="3"/>
                      <a:pt x="185" y="2"/>
                      <a:pt x="184" y="2"/>
                    </a:cubicBezTo>
                    <a:cubicBezTo>
                      <a:pt x="184" y="2"/>
                      <a:pt x="183" y="2"/>
                      <a:pt x="183" y="2"/>
                    </a:cubicBezTo>
                    <a:cubicBezTo>
                      <a:pt x="182" y="1"/>
                      <a:pt x="182" y="1"/>
                      <a:pt x="182" y="1"/>
                    </a:cubicBezTo>
                    <a:cubicBezTo>
                      <a:pt x="181" y="1"/>
                      <a:pt x="180" y="1"/>
                      <a:pt x="179" y="1"/>
                    </a:cubicBezTo>
                    <a:cubicBezTo>
                      <a:pt x="179" y="1"/>
                      <a:pt x="178" y="1"/>
                      <a:pt x="178" y="1"/>
                    </a:cubicBezTo>
                    <a:cubicBezTo>
                      <a:pt x="177" y="1"/>
                      <a:pt x="177" y="1"/>
                      <a:pt x="176" y="1"/>
                    </a:cubicBezTo>
                    <a:cubicBezTo>
                      <a:pt x="176" y="1"/>
                      <a:pt x="176" y="0"/>
                      <a:pt x="175" y="0"/>
                    </a:cubicBezTo>
                    <a:cubicBezTo>
                      <a:pt x="175" y="0"/>
                      <a:pt x="174" y="1"/>
                      <a:pt x="174" y="1"/>
                    </a:cubicBezTo>
                    <a:cubicBezTo>
                      <a:pt x="174" y="1"/>
                      <a:pt x="173" y="1"/>
                      <a:pt x="173" y="1"/>
                    </a:cubicBezTo>
                    <a:cubicBezTo>
                      <a:pt x="172" y="1"/>
                      <a:pt x="172" y="1"/>
                      <a:pt x="171" y="1"/>
                    </a:cubicBezTo>
                    <a:cubicBezTo>
                      <a:pt x="170" y="1"/>
                      <a:pt x="169" y="1"/>
                      <a:pt x="169" y="1"/>
                    </a:cubicBezTo>
                    <a:cubicBezTo>
                      <a:pt x="168" y="1"/>
                      <a:pt x="168" y="1"/>
                      <a:pt x="168" y="2"/>
                    </a:cubicBezTo>
                    <a:cubicBezTo>
                      <a:pt x="167" y="2"/>
                      <a:pt x="167" y="2"/>
                      <a:pt x="166" y="2"/>
                    </a:cubicBezTo>
                    <a:cubicBezTo>
                      <a:pt x="165" y="2"/>
                      <a:pt x="165" y="3"/>
                      <a:pt x="164" y="3"/>
                    </a:cubicBezTo>
                    <a:cubicBezTo>
                      <a:pt x="163" y="3"/>
                      <a:pt x="163" y="3"/>
                      <a:pt x="163" y="4"/>
                    </a:cubicBezTo>
                    <a:cubicBezTo>
                      <a:pt x="163" y="4"/>
                      <a:pt x="162" y="4"/>
                      <a:pt x="162" y="4"/>
                    </a:cubicBezTo>
                    <a:lnTo>
                      <a:pt x="17" y="83"/>
                    </a:lnTo>
                    <a:cubicBezTo>
                      <a:pt x="5" y="90"/>
                      <a:pt x="0" y="106"/>
                      <a:pt x="7" y="119"/>
                    </a:cubicBezTo>
                    <a:cubicBezTo>
                      <a:pt x="12" y="128"/>
                      <a:pt x="21" y="133"/>
                      <a:pt x="30" y="133"/>
                    </a:cubicBezTo>
                    <a:close/>
                  </a:path>
                </a:pathLst>
              </a:custGeom>
              <a:grpFill/>
              <a:ln w="0">
                <a:noFill/>
                <a:prstDash val="solid"/>
                <a:round/>
                <a:headEnd/>
                <a:tailEnd/>
              </a:ln>
            </p:spPr>
            <p:txBody>
              <a:bodyPr/>
              <a:lstStyle/>
              <a:p>
                <a:pPr marL="0" marR="0" lvl="0" indent="0" algn="l" defTabSz="511611"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50" name="Freeform 80">
                <a:extLst>
                  <a:ext uri="{FF2B5EF4-FFF2-40B4-BE49-F238E27FC236}">
                    <a16:creationId xmlns:a16="http://schemas.microsoft.com/office/drawing/2014/main" id="{E5C026FB-89DA-4711-AA72-6DDD1A6143A1}"/>
                  </a:ext>
                </a:extLst>
              </p:cNvPr>
              <p:cNvSpPr>
                <a:spLocks/>
              </p:cNvSpPr>
              <p:nvPr/>
            </p:nvSpPr>
            <p:spPr bwMode="auto">
              <a:xfrm>
                <a:off x="6938963" y="930276"/>
                <a:ext cx="139700" cy="93663"/>
              </a:xfrm>
              <a:custGeom>
                <a:avLst/>
                <a:gdLst>
                  <a:gd name="T0" fmla="*/ 0 w 324"/>
                  <a:gd name="T1" fmla="*/ 111 h 217"/>
                  <a:gd name="T2" fmla="*/ 0 w 324"/>
                  <a:gd name="T3" fmla="*/ 111 h 217"/>
                  <a:gd name="T4" fmla="*/ 0 w 324"/>
                  <a:gd name="T5" fmla="*/ 113 h 217"/>
                  <a:gd name="T6" fmla="*/ 0 w 324"/>
                  <a:gd name="T7" fmla="*/ 114 h 217"/>
                  <a:gd name="T8" fmla="*/ 1 w 324"/>
                  <a:gd name="T9" fmla="*/ 117 h 217"/>
                  <a:gd name="T10" fmla="*/ 1 w 324"/>
                  <a:gd name="T11" fmla="*/ 118 h 217"/>
                  <a:gd name="T12" fmla="*/ 2 w 324"/>
                  <a:gd name="T13" fmla="*/ 119 h 217"/>
                  <a:gd name="T14" fmla="*/ 2 w 324"/>
                  <a:gd name="T15" fmla="*/ 121 h 217"/>
                  <a:gd name="T16" fmla="*/ 3 w 324"/>
                  <a:gd name="T17" fmla="*/ 123 h 217"/>
                  <a:gd name="T18" fmla="*/ 3 w 324"/>
                  <a:gd name="T19" fmla="*/ 123 h 217"/>
                  <a:gd name="T20" fmla="*/ 4 w 324"/>
                  <a:gd name="T21" fmla="*/ 124 h 217"/>
                  <a:gd name="T22" fmla="*/ 5 w 324"/>
                  <a:gd name="T23" fmla="*/ 126 h 217"/>
                  <a:gd name="T24" fmla="*/ 7 w 324"/>
                  <a:gd name="T25" fmla="*/ 128 h 217"/>
                  <a:gd name="T26" fmla="*/ 8 w 324"/>
                  <a:gd name="T27" fmla="*/ 129 h 217"/>
                  <a:gd name="T28" fmla="*/ 8 w 324"/>
                  <a:gd name="T29" fmla="*/ 129 h 217"/>
                  <a:gd name="T30" fmla="*/ 8 w 324"/>
                  <a:gd name="T31" fmla="*/ 130 h 217"/>
                  <a:gd name="T32" fmla="*/ 10 w 324"/>
                  <a:gd name="T33" fmla="*/ 131 h 217"/>
                  <a:gd name="T34" fmla="*/ 13 w 324"/>
                  <a:gd name="T35" fmla="*/ 133 h 217"/>
                  <a:gd name="T36" fmla="*/ 13 w 324"/>
                  <a:gd name="T37" fmla="*/ 133 h 217"/>
                  <a:gd name="T38" fmla="*/ 14 w 324"/>
                  <a:gd name="T39" fmla="*/ 134 h 217"/>
                  <a:gd name="T40" fmla="*/ 157 w 324"/>
                  <a:gd name="T41" fmla="*/ 213 h 217"/>
                  <a:gd name="T42" fmla="*/ 170 w 324"/>
                  <a:gd name="T43" fmla="*/ 217 h 217"/>
                  <a:gd name="T44" fmla="*/ 193 w 324"/>
                  <a:gd name="T45" fmla="*/ 203 h 217"/>
                  <a:gd name="T46" fmla="*/ 183 w 324"/>
                  <a:gd name="T47" fmla="*/ 167 h 217"/>
                  <a:gd name="T48" fmla="*/ 129 w 324"/>
                  <a:gd name="T49" fmla="*/ 137 h 217"/>
                  <a:gd name="T50" fmla="*/ 271 w 324"/>
                  <a:gd name="T51" fmla="*/ 137 h 217"/>
                  <a:gd name="T52" fmla="*/ 271 w 324"/>
                  <a:gd name="T53" fmla="*/ 176 h 217"/>
                  <a:gd name="T54" fmla="*/ 324 w 324"/>
                  <a:gd name="T55" fmla="*/ 176 h 217"/>
                  <a:gd name="T56" fmla="*/ 324 w 324"/>
                  <a:gd name="T57" fmla="*/ 110 h 217"/>
                  <a:gd name="T58" fmla="*/ 297 w 324"/>
                  <a:gd name="T59" fmla="*/ 84 h 217"/>
                  <a:gd name="T60" fmla="*/ 129 w 324"/>
                  <a:gd name="T61" fmla="*/ 84 h 217"/>
                  <a:gd name="T62" fmla="*/ 183 w 324"/>
                  <a:gd name="T63" fmla="*/ 54 h 217"/>
                  <a:gd name="T64" fmla="*/ 193 w 324"/>
                  <a:gd name="T65" fmla="*/ 17 h 217"/>
                  <a:gd name="T66" fmla="*/ 157 w 324"/>
                  <a:gd name="T67" fmla="*/ 7 h 217"/>
                  <a:gd name="T68" fmla="*/ 14 w 324"/>
                  <a:gd name="T69" fmla="*/ 87 h 217"/>
                  <a:gd name="T70" fmla="*/ 13 w 324"/>
                  <a:gd name="T71" fmla="*/ 88 h 217"/>
                  <a:gd name="T72" fmla="*/ 11 w 324"/>
                  <a:gd name="T73" fmla="*/ 89 h 217"/>
                  <a:gd name="T74" fmla="*/ 10 w 324"/>
                  <a:gd name="T75" fmla="*/ 90 h 217"/>
                  <a:gd name="T76" fmla="*/ 9 w 324"/>
                  <a:gd name="T77" fmla="*/ 91 h 217"/>
                  <a:gd name="T78" fmla="*/ 7 w 324"/>
                  <a:gd name="T79" fmla="*/ 92 h 217"/>
                  <a:gd name="T80" fmla="*/ 6 w 324"/>
                  <a:gd name="T81" fmla="*/ 93 h 217"/>
                  <a:gd name="T82" fmla="*/ 5 w 324"/>
                  <a:gd name="T83" fmla="*/ 95 h 217"/>
                  <a:gd name="T84" fmla="*/ 4 w 324"/>
                  <a:gd name="T85" fmla="*/ 96 h 217"/>
                  <a:gd name="T86" fmla="*/ 3 w 324"/>
                  <a:gd name="T87" fmla="*/ 97 h 217"/>
                  <a:gd name="T88" fmla="*/ 3 w 324"/>
                  <a:gd name="T89" fmla="*/ 98 h 217"/>
                  <a:gd name="T90" fmla="*/ 3 w 324"/>
                  <a:gd name="T91" fmla="*/ 99 h 217"/>
                  <a:gd name="T92" fmla="*/ 2 w 324"/>
                  <a:gd name="T93" fmla="*/ 101 h 217"/>
                  <a:gd name="T94" fmla="*/ 1 w 324"/>
                  <a:gd name="T95" fmla="*/ 103 h 217"/>
                  <a:gd name="T96" fmla="*/ 1 w 324"/>
                  <a:gd name="T97" fmla="*/ 104 h 217"/>
                  <a:gd name="T98" fmla="*/ 0 w 324"/>
                  <a:gd name="T99" fmla="*/ 106 h 217"/>
                  <a:gd name="T100" fmla="*/ 0 w 324"/>
                  <a:gd name="T101" fmla="*/ 108 h 217"/>
                  <a:gd name="T102" fmla="*/ 0 w 324"/>
                  <a:gd name="T103" fmla="*/ 109 h 217"/>
                  <a:gd name="T104" fmla="*/ 0 w 324"/>
                  <a:gd name="T105" fmla="*/ 110 h 217"/>
                  <a:gd name="T106" fmla="*/ 0 w 324"/>
                  <a:gd name="T107" fmla="*/ 111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0" y="111"/>
                    </a:moveTo>
                    <a:lnTo>
                      <a:pt x="0" y="111"/>
                    </a:lnTo>
                    <a:cubicBezTo>
                      <a:pt x="0" y="112"/>
                      <a:pt x="0" y="112"/>
                      <a:pt x="0" y="113"/>
                    </a:cubicBezTo>
                    <a:cubicBezTo>
                      <a:pt x="0" y="113"/>
                      <a:pt x="0" y="114"/>
                      <a:pt x="0" y="114"/>
                    </a:cubicBezTo>
                    <a:cubicBezTo>
                      <a:pt x="0" y="115"/>
                      <a:pt x="1" y="116"/>
                      <a:pt x="1" y="117"/>
                    </a:cubicBezTo>
                    <a:cubicBezTo>
                      <a:pt x="1" y="117"/>
                      <a:pt x="1" y="117"/>
                      <a:pt x="1" y="118"/>
                    </a:cubicBezTo>
                    <a:cubicBezTo>
                      <a:pt x="1" y="118"/>
                      <a:pt x="1" y="119"/>
                      <a:pt x="2" y="119"/>
                    </a:cubicBezTo>
                    <a:cubicBezTo>
                      <a:pt x="2" y="120"/>
                      <a:pt x="2" y="121"/>
                      <a:pt x="2" y="121"/>
                    </a:cubicBezTo>
                    <a:cubicBezTo>
                      <a:pt x="3" y="122"/>
                      <a:pt x="3" y="122"/>
                      <a:pt x="3" y="123"/>
                    </a:cubicBezTo>
                    <a:cubicBezTo>
                      <a:pt x="3" y="123"/>
                      <a:pt x="3" y="123"/>
                      <a:pt x="3" y="123"/>
                    </a:cubicBezTo>
                    <a:cubicBezTo>
                      <a:pt x="3" y="123"/>
                      <a:pt x="4" y="124"/>
                      <a:pt x="4" y="124"/>
                    </a:cubicBezTo>
                    <a:cubicBezTo>
                      <a:pt x="4" y="125"/>
                      <a:pt x="5" y="125"/>
                      <a:pt x="5" y="126"/>
                    </a:cubicBezTo>
                    <a:cubicBezTo>
                      <a:pt x="6" y="127"/>
                      <a:pt x="6" y="127"/>
                      <a:pt x="7" y="128"/>
                    </a:cubicBezTo>
                    <a:cubicBezTo>
                      <a:pt x="7" y="128"/>
                      <a:pt x="7" y="129"/>
                      <a:pt x="8" y="129"/>
                    </a:cubicBezTo>
                    <a:cubicBezTo>
                      <a:pt x="8" y="129"/>
                      <a:pt x="8" y="129"/>
                      <a:pt x="8" y="129"/>
                    </a:cubicBezTo>
                    <a:cubicBezTo>
                      <a:pt x="8" y="129"/>
                      <a:pt x="8" y="129"/>
                      <a:pt x="8" y="130"/>
                    </a:cubicBezTo>
                    <a:cubicBezTo>
                      <a:pt x="9" y="130"/>
                      <a:pt x="10" y="131"/>
                      <a:pt x="10" y="131"/>
                    </a:cubicBezTo>
                    <a:cubicBezTo>
                      <a:pt x="11" y="132"/>
                      <a:pt x="12" y="132"/>
                      <a:pt x="13" y="133"/>
                    </a:cubicBezTo>
                    <a:cubicBezTo>
                      <a:pt x="13" y="133"/>
                      <a:pt x="13" y="133"/>
                      <a:pt x="13" y="133"/>
                    </a:cubicBezTo>
                    <a:cubicBezTo>
                      <a:pt x="14" y="133"/>
                      <a:pt x="14" y="134"/>
                      <a:pt x="14" y="134"/>
                    </a:cubicBezTo>
                    <a:lnTo>
                      <a:pt x="157" y="213"/>
                    </a:lnTo>
                    <a:cubicBezTo>
                      <a:pt x="161" y="216"/>
                      <a:pt x="166" y="217"/>
                      <a:pt x="170" y="217"/>
                    </a:cubicBezTo>
                    <a:cubicBezTo>
                      <a:pt x="179" y="217"/>
                      <a:pt x="189" y="212"/>
                      <a:pt x="193" y="203"/>
                    </a:cubicBezTo>
                    <a:cubicBezTo>
                      <a:pt x="201" y="190"/>
                      <a:pt x="196" y="174"/>
                      <a:pt x="183" y="167"/>
                    </a:cubicBezTo>
                    <a:lnTo>
                      <a:pt x="129" y="137"/>
                    </a:lnTo>
                    <a:lnTo>
                      <a:pt x="271" y="137"/>
                    </a:lnTo>
                    <a:lnTo>
                      <a:pt x="271" y="176"/>
                    </a:lnTo>
                    <a:lnTo>
                      <a:pt x="324" y="176"/>
                    </a:lnTo>
                    <a:lnTo>
                      <a:pt x="324" y="110"/>
                    </a:lnTo>
                    <a:cubicBezTo>
                      <a:pt x="324" y="96"/>
                      <a:pt x="312" y="84"/>
                      <a:pt x="297" y="84"/>
                    </a:cubicBezTo>
                    <a:lnTo>
                      <a:pt x="129" y="84"/>
                    </a:lnTo>
                    <a:lnTo>
                      <a:pt x="183" y="54"/>
                    </a:lnTo>
                    <a:cubicBezTo>
                      <a:pt x="196" y="47"/>
                      <a:pt x="201" y="30"/>
                      <a:pt x="193" y="17"/>
                    </a:cubicBezTo>
                    <a:cubicBezTo>
                      <a:pt x="186" y="5"/>
                      <a:pt x="170" y="0"/>
                      <a:pt x="157" y="7"/>
                    </a:cubicBezTo>
                    <a:lnTo>
                      <a:pt x="14" y="87"/>
                    </a:lnTo>
                    <a:cubicBezTo>
                      <a:pt x="13" y="87"/>
                      <a:pt x="13" y="87"/>
                      <a:pt x="13" y="88"/>
                    </a:cubicBezTo>
                    <a:cubicBezTo>
                      <a:pt x="12" y="88"/>
                      <a:pt x="12" y="88"/>
                      <a:pt x="11" y="89"/>
                    </a:cubicBezTo>
                    <a:cubicBezTo>
                      <a:pt x="11" y="89"/>
                      <a:pt x="10" y="89"/>
                      <a:pt x="10" y="90"/>
                    </a:cubicBezTo>
                    <a:cubicBezTo>
                      <a:pt x="9" y="90"/>
                      <a:pt x="9" y="90"/>
                      <a:pt x="9" y="91"/>
                    </a:cubicBezTo>
                    <a:cubicBezTo>
                      <a:pt x="8" y="91"/>
                      <a:pt x="8" y="92"/>
                      <a:pt x="7" y="92"/>
                    </a:cubicBezTo>
                    <a:cubicBezTo>
                      <a:pt x="7" y="93"/>
                      <a:pt x="6" y="93"/>
                      <a:pt x="6" y="93"/>
                    </a:cubicBezTo>
                    <a:cubicBezTo>
                      <a:pt x="6" y="94"/>
                      <a:pt x="5" y="94"/>
                      <a:pt x="5" y="95"/>
                    </a:cubicBezTo>
                    <a:cubicBezTo>
                      <a:pt x="5" y="95"/>
                      <a:pt x="4" y="96"/>
                      <a:pt x="4" y="96"/>
                    </a:cubicBezTo>
                    <a:cubicBezTo>
                      <a:pt x="4" y="97"/>
                      <a:pt x="3" y="97"/>
                      <a:pt x="3" y="97"/>
                    </a:cubicBezTo>
                    <a:cubicBezTo>
                      <a:pt x="3" y="97"/>
                      <a:pt x="3" y="98"/>
                      <a:pt x="3" y="98"/>
                    </a:cubicBezTo>
                    <a:cubicBezTo>
                      <a:pt x="3" y="98"/>
                      <a:pt x="3" y="99"/>
                      <a:pt x="3" y="99"/>
                    </a:cubicBezTo>
                    <a:cubicBezTo>
                      <a:pt x="2" y="100"/>
                      <a:pt x="2" y="100"/>
                      <a:pt x="2" y="101"/>
                    </a:cubicBezTo>
                    <a:cubicBezTo>
                      <a:pt x="1" y="102"/>
                      <a:pt x="1" y="102"/>
                      <a:pt x="1" y="103"/>
                    </a:cubicBezTo>
                    <a:cubicBezTo>
                      <a:pt x="1" y="103"/>
                      <a:pt x="1" y="103"/>
                      <a:pt x="1" y="104"/>
                    </a:cubicBezTo>
                    <a:cubicBezTo>
                      <a:pt x="1" y="105"/>
                      <a:pt x="0" y="105"/>
                      <a:pt x="0" y="106"/>
                    </a:cubicBezTo>
                    <a:cubicBezTo>
                      <a:pt x="0" y="107"/>
                      <a:pt x="0" y="107"/>
                      <a:pt x="0" y="108"/>
                    </a:cubicBezTo>
                    <a:cubicBezTo>
                      <a:pt x="0" y="108"/>
                      <a:pt x="0" y="109"/>
                      <a:pt x="0" y="109"/>
                    </a:cubicBezTo>
                    <a:cubicBezTo>
                      <a:pt x="0" y="110"/>
                      <a:pt x="0" y="110"/>
                      <a:pt x="0" y="110"/>
                    </a:cubicBezTo>
                    <a:cubicBezTo>
                      <a:pt x="0" y="111"/>
                      <a:pt x="0" y="111"/>
                      <a:pt x="0" y="111"/>
                    </a:cubicBezTo>
                    <a:close/>
                  </a:path>
                </a:pathLst>
              </a:custGeom>
              <a:grpFill/>
              <a:ln w="0">
                <a:noFill/>
                <a:prstDash val="solid"/>
                <a:round/>
                <a:headEnd/>
                <a:tailEnd/>
              </a:ln>
            </p:spPr>
            <p:txBody>
              <a:bodyPr/>
              <a:lstStyle/>
              <a:p>
                <a:pPr marL="0" marR="0" lvl="0" indent="0" algn="l" defTabSz="511611"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51" name="Freeform 81">
                <a:extLst>
                  <a:ext uri="{FF2B5EF4-FFF2-40B4-BE49-F238E27FC236}">
                    <a16:creationId xmlns:a16="http://schemas.microsoft.com/office/drawing/2014/main" id="{BBA4ECB8-8F2D-00CC-2D09-9ED700EB721B}"/>
                  </a:ext>
                </a:extLst>
              </p:cNvPr>
              <p:cNvSpPr>
                <a:spLocks/>
              </p:cNvSpPr>
              <p:nvPr/>
            </p:nvSpPr>
            <p:spPr bwMode="auto">
              <a:xfrm>
                <a:off x="7159625" y="930276"/>
                <a:ext cx="141287" cy="93663"/>
              </a:xfrm>
              <a:custGeom>
                <a:avLst/>
                <a:gdLst>
                  <a:gd name="T0" fmla="*/ 141 w 324"/>
                  <a:gd name="T1" fmla="*/ 54 h 217"/>
                  <a:gd name="T2" fmla="*/ 141 w 324"/>
                  <a:gd name="T3" fmla="*/ 54 h 217"/>
                  <a:gd name="T4" fmla="*/ 195 w 324"/>
                  <a:gd name="T5" fmla="*/ 84 h 217"/>
                  <a:gd name="T6" fmla="*/ 54 w 324"/>
                  <a:gd name="T7" fmla="*/ 84 h 217"/>
                  <a:gd name="T8" fmla="*/ 54 w 324"/>
                  <a:gd name="T9" fmla="*/ 43 h 217"/>
                  <a:gd name="T10" fmla="*/ 0 w 324"/>
                  <a:gd name="T11" fmla="*/ 43 h 217"/>
                  <a:gd name="T12" fmla="*/ 0 w 324"/>
                  <a:gd name="T13" fmla="*/ 110 h 217"/>
                  <a:gd name="T14" fmla="*/ 27 w 324"/>
                  <a:gd name="T15" fmla="*/ 137 h 217"/>
                  <a:gd name="T16" fmla="*/ 195 w 324"/>
                  <a:gd name="T17" fmla="*/ 137 h 217"/>
                  <a:gd name="T18" fmla="*/ 141 w 324"/>
                  <a:gd name="T19" fmla="*/ 167 h 217"/>
                  <a:gd name="T20" fmla="*/ 131 w 324"/>
                  <a:gd name="T21" fmla="*/ 203 h 217"/>
                  <a:gd name="T22" fmla="*/ 154 w 324"/>
                  <a:gd name="T23" fmla="*/ 217 h 217"/>
                  <a:gd name="T24" fmla="*/ 167 w 324"/>
                  <a:gd name="T25" fmla="*/ 213 h 217"/>
                  <a:gd name="T26" fmla="*/ 310 w 324"/>
                  <a:gd name="T27" fmla="*/ 134 h 217"/>
                  <a:gd name="T28" fmla="*/ 311 w 324"/>
                  <a:gd name="T29" fmla="*/ 133 h 217"/>
                  <a:gd name="T30" fmla="*/ 311 w 324"/>
                  <a:gd name="T31" fmla="*/ 133 h 217"/>
                  <a:gd name="T32" fmla="*/ 314 w 324"/>
                  <a:gd name="T33" fmla="*/ 131 h 217"/>
                  <a:gd name="T34" fmla="*/ 316 w 324"/>
                  <a:gd name="T35" fmla="*/ 130 h 217"/>
                  <a:gd name="T36" fmla="*/ 316 w 324"/>
                  <a:gd name="T37" fmla="*/ 129 h 217"/>
                  <a:gd name="T38" fmla="*/ 317 w 324"/>
                  <a:gd name="T39" fmla="*/ 129 h 217"/>
                  <a:gd name="T40" fmla="*/ 317 w 324"/>
                  <a:gd name="T41" fmla="*/ 128 h 217"/>
                  <a:gd name="T42" fmla="*/ 319 w 324"/>
                  <a:gd name="T43" fmla="*/ 126 h 217"/>
                  <a:gd name="T44" fmla="*/ 320 w 324"/>
                  <a:gd name="T45" fmla="*/ 124 h 217"/>
                  <a:gd name="T46" fmla="*/ 321 w 324"/>
                  <a:gd name="T47" fmla="*/ 123 h 217"/>
                  <a:gd name="T48" fmla="*/ 321 w 324"/>
                  <a:gd name="T49" fmla="*/ 123 h 217"/>
                  <a:gd name="T50" fmla="*/ 322 w 324"/>
                  <a:gd name="T51" fmla="*/ 122 h 217"/>
                  <a:gd name="T52" fmla="*/ 322 w 324"/>
                  <a:gd name="T53" fmla="*/ 119 h 217"/>
                  <a:gd name="T54" fmla="*/ 323 w 324"/>
                  <a:gd name="T55" fmla="*/ 118 h 217"/>
                  <a:gd name="T56" fmla="*/ 323 w 324"/>
                  <a:gd name="T57" fmla="*/ 117 h 217"/>
                  <a:gd name="T58" fmla="*/ 324 w 324"/>
                  <a:gd name="T59" fmla="*/ 115 h 217"/>
                  <a:gd name="T60" fmla="*/ 324 w 324"/>
                  <a:gd name="T61" fmla="*/ 113 h 217"/>
                  <a:gd name="T62" fmla="*/ 324 w 324"/>
                  <a:gd name="T63" fmla="*/ 111 h 217"/>
                  <a:gd name="T64" fmla="*/ 324 w 324"/>
                  <a:gd name="T65" fmla="*/ 110 h 217"/>
                  <a:gd name="T66" fmla="*/ 324 w 324"/>
                  <a:gd name="T67" fmla="*/ 109 h 217"/>
                  <a:gd name="T68" fmla="*/ 324 w 324"/>
                  <a:gd name="T69" fmla="*/ 108 h 217"/>
                  <a:gd name="T70" fmla="*/ 324 w 324"/>
                  <a:gd name="T71" fmla="*/ 106 h 217"/>
                  <a:gd name="T72" fmla="*/ 323 w 324"/>
                  <a:gd name="T73" fmla="*/ 104 h 217"/>
                  <a:gd name="T74" fmla="*/ 323 w 324"/>
                  <a:gd name="T75" fmla="*/ 103 h 217"/>
                  <a:gd name="T76" fmla="*/ 322 w 324"/>
                  <a:gd name="T77" fmla="*/ 101 h 217"/>
                  <a:gd name="T78" fmla="*/ 322 w 324"/>
                  <a:gd name="T79" fmla="*/ 99 h 217"/>
                  <a:gd name="T80" fmla="*/ 321 w 324"/>
                  <a:gd name="T81" fmla="*/ 98 h 217"/>
                  <a:gd name="T82" fmla="*/ 321 w 324"/>
                  <a:gd name="T83" fmla="*/ 97 h 217"/>
                  <a:gd name="T84" fmla="*/ 320 w 324"/>
                  <a:gd name="T85" fmla="*/ 96 h 217"/>
                  <a:gd name="T86" fmla="*/ 319 w 324"/>
                  <a:gd name="T87" fmla="*/ 95 h 217"/>
                  <a:gd name="T88" fmla="*/ 318 w 324"/>
                  <a:gd name="T89" fmla="*/ 93 h 217"/>
                  <a:gd name="T90" fmla="*/ 317 w 324"/>
                  <a:gd name="T91" fmla="*/ 92 h 217"/>
                  <a:gd name="T92" fmla="*/ 316 w 324"/>
                  <a:gd name="T93" fmla="*/ 91 h 217"/>
                  <a:gd name="T94" fmla="*/ 314 w 324"/>
                  <a:gd name="T95" fmla="*/ 90 h 217"/>
                  <a:gd name="T96" fmla="*/ 313 w 324"/>
                  <a:gd name="T97" fmla="*/ 89 h 217"/>
                  <a:gd name="T98" fmla="*/ 311 w 324"/>
                  <a:gd name="T99" fmla="*/ 88 h 217"/>
                  <a:gd name="T100" fmla="*/ 310 w 324"/>
                  <a:gd name="T101" fmla="*/ 87 h 217"/>
                  <a:gd name="T102" fmla="*/ 167 w 324"/>
                  <a:gd name="T103" fmla="*/ 7 h 217"/>
                  <a:gd name="T104" fmla="*/ 131 w 324"/>
                  <a:gd name="T105" fmla="*/ 18 h 217"/>
                  <a:gd name="T106" fmla="*/ 141 w 324"/>
                  <a:gd name="T107" fmla="*/ 5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217">
                    <a:moveTo>
                      <a:pt x="141" y="54"/>
                    </a:moveTo>
                    <a:lnTo>
                      <a:pt x="141" y="54"/>
                    </a:lnTo>
                    <a:lnTo>
                      <a:pt x="195" y="84"/>
                    </a:lnTo>
                    <a:lnTo>
                      <a:pt x="54" y="84"/>
                    </a:lnTo>
                    <a:lnTo>
                      <a:pt x="54" y="43"/>
                    </a:lnTo>
                    <a:lnTo>
                      <a:pt x="0" y="43"/>
                    </a:lnTo>
                    <a:lnTo>
                      <a:pt x="0" y="110"/>
                    </a:lnTo>
                    <a:cubicBezTo>
                      <a:pt x="0" y="125"/>
                      <a:pt x="12" y="137"/>
                      <a:pt x="27" y="137"/>
                    </a:cubicBezTo>
                    <a:lnTo>
                      <a:pt x="195" y="137"/>
                    </a:lnTo>
                    <a:lnTo>
                      <a:pt x="141" y="167"/>
                    </a:lnTo>
                    <a:cubicBezTo>
                      <a:pt x="128" y="174"/>
                      <a:pt x="124" y="190"/>
                      <a:pt x="131" y="203"/>
                    </a:cubicBezTo>
                    <a:cubicBezTo>
                      <a:pt x="136" y="212"/>
                      <a:pt x="145" y="217"/>
                      <a:pt x="154" y="217"/>
                    </a:cubicBezTo>
                    <a:cubicBezTo>
                      <a:pt x="158" y="217"/>
                      <a:pt x="163" y="216"/>
                      <a:pt x="167" y="213"/>
                    </a:cubicBezTo>
                    <a:lnTo>
                      <a:pt x="310" y="134"/>
                    </a:lnTo>
                    <a:cubicBezTo>
                      <a:pt x="311" y="134"/>
                      <a:pt x="311" y="134"/>
                      <a:pt x="311" y="133"/>
                    </a:cubicBezTo>
                    <a:cubicBezTo>
                      <a:pt x="311" y="133"/>
                      <a:pt x="311" y="133"/>
                      <a:pt x="311" y="133"/>
                    </a:cubicBezTo>
                    <a:cubicBezTo>
                      <a:pt x="312" y="133"/>
                      <a:pt x="313" y="132"/>
                      <a:pt x="314" y="131"/>
                    </a:cubicBezTo>
                    <a:cubicBezTo>
                      <a:pt x="314" y="131"/>
                      <a:pt x="315" y="130"/>
                      <a:pt x="316" y="130"/>
                    </a:cubicBezTo>
                    <a:cubicBezTo>
                      <a:pt x="316" y="130"/>
                      <a:pt x="316" y="129"/>
                      <a:pt x="316" y="129"/>
                    </a:cubicBezTo>
                    <a:cubicBezTo>
                      <a:pt x="316" y="129"/>
                      <a:pt x="317" y="129"/>
                      <a:pt x="317" y="129"/>
                    </a:cubicBezTo>
                    <a:cubicBezTo>
                      <a:pt x="317" y="129"/>
                      <a:pt x="317" y="128"/>
                      <a:pt x="317" y="128"/>
                    </a:cubicBezTo>
                    <a:cubicBezTo>
                      <a:pt x="318" y="127"/>
                      <a:pt x="319" y="127"/>
                      <a:pt x="319" y="126"/>
                    </a:cubicBezTo>
                    <a:cubicBezTo>
                      <a:pt x="320" y="125"/>
                      <a:pt x="320" y="125"/>
                      <a:pt x="320" y="124"/>
                    </a:cubicBezTo>
                    <a:cubicBezTo>
                      <a:pt x="320" y="124"/>
                      <a:pt x="321" y="124"/>
                      <a:pt x="321" y="123"/>
                    </a:cubicBezTo>
                    <a:cubicBezTo>
                      <a:pt x="321" y="123"/>
                      <a:pt x="321" y="123"/>
                      <a:pt x="321" y="123"/>
                    </a:cubicBezTo>
                    <a:cubicBezTo>
                      <a:pt x="321" y="122"/>
                      <a:pt x="321" y="122"/>
                      <a:pt x="322" y="122"/>
                    </a:cubicBezTo>
                    <a:cubicBezTo>
                      <a:pt x="322" y="121"/>
                      <a:pt x="322" y="120"/>
                      <a:pt x="322" y="119"/>
                    </a:cubicBezTo>
                    <a:cubicBezTo>
                      <a:pt x="323" y="119"/>
                      <a:pt x="323" y="118"/>
                      <a:pt x="323" y="118"/>
                    </a:cubicBezTo>
                    <a:cubicBezTo>
                      <a:pt x="323" y="118"/>
                      <a:pt x="323" y="117"/>
                      <a:pt x="323" y="117"/>
                    </a:cubicBezTo>
                    <a:cubicBezTo>
                      <a:pt x="324" y="116"/>
                      <a:pt x="324" y="115"/>
                      <a:pt x="324" y="115"/>
                    </a:cubicBezTo>
                    <a:cubicBezTo>
                      <a:pt x="324" y="114"/>
                      <a:pt x="324" y="113"/>
                      <a:pt x="324" y="113"/>
                    </a:cubicBezTo>
                    <a:cubicBezTo>
                      <a:pt x="324" y="112"/>
                      <a:pt x="324" y="112"/>
                      <a:pt x="324" y="111"/>
                    </a:cubicBezTo>
                    <a:cubicBezTo>
                      <a:pt x="324" y="111"/>
                      <a:pt x="324" y="111"/>
                      <a:pt x="324" y="110"/>
                    </a:cubicBezTo>
                    <a:cubicBezTo>
                      <a:pt x="324" y="110"/>
                      <a:pt x="324" y="110"/>
                      <a:pt x="324" y="109"/>
                    </a:cubicBezTo>
                    <a:cubicBezTo>
                      <a:pt x="324" y="109"/>
                      <a:pt x="324" y="108"/>
                      <a:pt x="324" y="108"/>
                    </a:cubicBezTo>
                    <a:cubicBezTo>
                      <a:pt x="324" y="107"/>
                      <a:pt x="324" y="107"/>
                      <a:pt x="324" y="106"/>
                    </a:cubicBezTo>
                    <a:cubicBezTo>
                      <a:pt x="324" y="105"/>
                      <a:pt x="324" y="105"/>
                      <a:pt x="323" y="104"/>
                    </a:cubicBezTo>
                    <a:cubicBezTo>
                      <a:pt x="323" y="104"/>
                      <a:pt x="323" y="103"/>
                      <a:pt x="323" y="103"/>
                    </a:cubicBezTo>
                    <a:cubicBezTo>
                      <a:pt x="323" y="102"/>
                      <a:pt x="323" y="102"/>
                      <a:pt x="322" y="101"/>
                    </a:cubicBezTo>
                    <a:cubicBezTo>
                      <a:pt x="322" y="100"/>
                      <a:pt x="322" y="100"/>
                      <a:pt x="322" y="99"/>
                    </a:cubicBezTo>
                    <a:cubicBezTo>
                      <a:pt x="321" y="99"/>
                      <a:pt x="321" y="98"/>
                      <a:pt x="321" y="98"/>
                    </a:cubicBezTo>
                    <a:cubicBezTo>
                      <a:pt x="321" y="98"/>
                      <a:pt x="321" y="97"/>
                      <a:pt x="321" y="97"/>
                    </a:cubicBezTo>
                    <a:cubicBezTo>
                      <a:pt x="321" y="97"/>
                      <a:pt x="320" y="97"/>
                      <a:pt x="320" y="96"/>
                    </a:cubicBezTo>
                    <a:cubicBezTo>
                      <a:pt x="320" y="96"/>
                      <a:pt x="319" y="95"/>
                      <a:pt x="319" y="95"/>
                    </a:cubicBezTo>
                    <a:cubicBezTo>
                      <a:pt x="319" y="94"/>
                      <a:pt x="318" y="94"/>
                      <a:pt x="318" y="93"/>
                    </a:cubicBezTo>
                    <a:cubicBezTo>
                      <a:pt x="318" y="93"/>
                      <a:pt x="317" y="93"/>
                      <a:pt x="317" y="92"/>
                    </a:cubicBezTo>
                    <a:cubicBezTo>
                      <a:pt x="317" y="92"/>
                      <a:pt x="316" y="91"/>
                      <a:pt x="316" y="91"/>
                    </a:cubicBezTo>
                    <a:cubicBezTo>
                      <a:pt x="315" y="90"/>
                      <a:pt x="315" y="90"/>
                      <a:pt x="314" y="90"/>
                    </a:cubicBezTo>
                    <a:cubicBezTo>
                      <a:pt x="314" y="89"/>
                      <a:pt x="314" y="89"/>
                      <a:pt x="313" y="89"/>
                    </a:cubicBezTo>
                    <a:cubicBezTo>
                      <a:pt x="313" y="88"/>
                      <a:pt x="312" y="88"/>
                      <a:pt x="311" y="88"/>
                    </a:cubicBezTo>
                    <a:cubicBezTo>
                      <a:pt x="311" y="87"/>
                      <a:pt x="311" y="87"/>
                      <a:pt x="310" y="87"/>
                    </a:cubicBezTo>
                    <a:lnTo>
                      <a:pt x="167" y="7"/>
                    </a:lnTo>
                    <a:cubicBezTo>
                      <a:pt x="154" y="0"/>
                      <a:pt x="138" y="5"/>
                      <a:pt x="131" y="18"/>
                    </a:cubicBezTo>
                    <a:cubicBezTo>
                      <a:pt x="124" y="30"/>
                      <a:pt x="128" y="47"/>
                      <a:pt x="141" y="54"/>
                    </a:cubicBezTo>
                    <a:close/>
                  </a:path>
                </a:pathLst>
              </a:custGeom>
              <a:grpFill/>
              <a:ln w="0">
                <a:noFill/>
                <a:prstDash val="solid"/>
                <a:round/>
                <a:headEnd/>
                <a:tailEnd/>
              </a:ln>
            </p:spPr>
            <p:txBody>
              <a:bodyPr/>
              <a:lstStyle/>
              <a:p>
                <a:pPr marL="0" marR="0" lvl="0" indent="0" algn="l" defTabSz="511611"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grpSp>
        <p:grpSp>
          <p:nvGrpSpPr>
            <p:cNvPr id="316" name="组合 207">
              <a:extLst>
                <a:ext uri="{FF2B5EF4-FFF2-40B4-BE49-F238E27FC236}">
                  <a16:creationId xmlns:a16="http://schemas.microsoft.com/office/drawing/2014/main" id="{FABED4DA-693A-9885-20BB-92A315488381}"/>
                </a:ext>
              </a:extLst>
            </p:cNvPr>
            <p:cNvGrpSpPr/>
            <p:nvPr/>
          </p:nvGrpSpPr>
          <p:grpSpPr>
            <a:xfrm>
              <a:off x="8045617" y="4330373"/>
              <a:ext cx="234027" cy="79496"/>
              <a:chOff x="473075" y="1282700"/>
              <a:chExt cx="989013" cy="336551"/>
            </a:xfrm>
            <a:solidFill>
              <a:sysClr val="window" lastClr="FFFFFF">
                <a:alpha val="70000"/>
              </a:sysClr>
            </a:solidFill>
          </p:grpSpPr>
          <p:sp>
            <p:nvSpPr>
              <p:cNvPr id="317" name="Freeform 121">
                <a:extLst>
                  <a:ext uri="{FF2B5EF4-FFF2-40B4-BE49-F238E27FC236}">
                    <a16:creationId xmlns:a16="http://schemas.microsoft.com/office/drawing/2014/main" id="{047127FF-E220-2E70-5B12-EBEB906293A5}"/>
                  </a:ext>
                </a:extLst>
              </p:cNvPr>
              <p:cNvSpPr>
                <a:spLocks/>
              </p:cNvSpPr>
              <p:nvPr/>
            </p:nvSpPr>
            <p:spPr bwMode="auto">
              <a:xfrm>
                <a:off x="541338" y="1328738"/>
                <a:ext cx="174625" cy="42863"/>
              </a:xfrm>
              <a:custGeom>
                <a:avLst/>
                <a:gdLst/>
                <a:ahLst/>
                <a:cxnLst>
                  <a:cxn ang="0">
                    <a:pos x="419" y="99"/>
                  </a:cxn>
                  <a:cxn ang="0">
                    <a:pos x="419" y="99"/>
                  </a:cxn>
                  <a:cxn ang="0">
                    <a:pos x="0" y="99"/>
                  </a:cxn>
                  <a:cxn ang="0">
                    <a:pos x="0" y="0"/>
                  </a:cxn>
                  <a:cxn ang="0">
                    <a:pos x="370" y="0"/>
                  </a:cxn>
                  <a:cxn ang="0">
                    <a:pos x="419" y="99"/>
                  </a:cxn>
                </a:cxnLst>
                <a:rect l="0" t="0" r="r" b="b"/>
                <a:pathLst>
                  <a:path w="419" h="99">
                    <a:moveTo>
                      <a:pt x="419" y="99"/>
                    </a:moveTo>
                    <a:lnTo>
                      <a:pt x="419" y="99"/>
                    </a:lnTo>
                    <a:lnTo>
                      <a:pt x="0" y="99"/>
                    </a:lnTo>
                    <a:lnTo>
                      <a:pt x="0" y="0"/>
                    </a:lnTo>
                    <a:lnTo>
                      <a:pt x="370" y="0"/>
                    </a:lnTo>
                    <a:lnTo>
                      <a:pt x="419" y="99"/>
                    </a:lnTo>
                    <a:close/>
                  </a:path>
                </a:pathLst>
              </a:custGeom>
              <a:grpFill/>
              <a:ln w="0">
                <a:noFill/>
                <a:prstDash val="solid"/>
                <a:round/>
                <a:headEnd/>
                <a:tailEnd/>
              </a:ln>
            </p:spPr>
            <p:txBody>
              <a:bodyPr/>
              <a:lstStyle/>
              <a:p>
                <a:pPr marL="0" marR="0" lvl="0" indent="0" algn="l" defTabSz="456329"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18" name="Freeform 122">
                <a:extLst>
                  <a:ext uri="{FF2B5EF4-FFF2-40B4-BE49-F238E27FC236}">
                    <a16:creationId xmlns:a16="http://schemas.microsoft.com/office/drawing/2014/main" id="{703589E6-4BE2-1CD7-EB7A-41C3246AEDD0}"/>
                  </a:ext>
                </a:extLst>
              </p:cNvPr>
              <p:cNvSpPr>
                <a:spLocks/>
              </p:cNvSpPr>
              <p:nvPr/>
            </p:nvSpPr>
            <p:spPr bwMode="auto">
              <a:xfrm>
                <a:off x="744538" y="1328738"/>
                <a:ext cx="174625" cy="42863"/>
              </a:xfrm>
              <a:custGeom>
                <a:avLst/>
                <a:gdLst/>
                <a:ahLst/>
                <a:cxnLst>
                  <a:cxn ang="0">
                    <a:pos x="418" y="99"/>
                  </a:cxn>
                  <a:cxn ang="0">
                    <a:pos x="418" y="99"/>
                  </a:cxn>
                  <a:cxn ang="0">
                    <a:pos x="0" y="99"/>
                  </a:cxn>
                  <a:cxn ang="0">
                    <a:pos x="0" y="0"/>
                  </a:cxn>
                  <a:cxn ang="0">
                    <a:pos x="370" y="0"/>
                  </a:cxn>
                  <a:cxn ang="0">
                    <a:pos x="418" y="99"/>
                  </a:cxn>
                </a:cxnLst>
                <a:rect l="0" t="0" r="r" b="b"/>
                <a:pathLst>
                  <a:path w="418" h="99">
                    <a:moveTo>
                      <a:pt x="418" y="99"/>
                    </a:moveTo>
                    <a:lnTo>
                      <a:pt x="418" y="99"/>
                    </a:lnTo>
                    <a:lnTo>
                      <a:pt x="0" y="99"/>
                    </a:lnTo>
                    <a:lnTo>
                      <a:pt x="0" y="0"/>
                    </a:lnTo>
                    <a:lnTo>
                      <a:pt x="370" y="0"/>
                    </a:lnTo>
                    <a:lnTo>
                      <a:pt x="418" y="99"/>
                    </a:lnTo>
                    <a:close/>
                  </a:path>
                </a:pathLst>
              </a:custGeom>
              <a:grpFill/>
              <a:ln w="0">
                <a:noFill/>
                <a:prstDash val="solid"/>
                <a:round/>
                <a:headEnd/>
                <a:tailEnd/>
              </a:ln>
            </p:spPr>
            <p:txBody>
              <a:bodyPr/>
              <a:lstStyle/>
              <a:p>
                <a:pPr marL="0" marR="0" lvl="0" indent="0" algn="l" defTabSz="456329"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19" name="Freeform 123">
                <a:extLst>
                  <a:ext uri="{FF2B5EF4-FFF2-40B4-BE49-F238E27FC236}">
                    <a16:creationId xmlns:a16="http://schemas.microsoft.com/office/drawing/2014/main" id="{9590A5B5-FF5A-ACD6-F672-E67DD9A11B7D}"/>
                  </a:ext>
                </a:extLst>
              </p:cNvPr>
              <p:cNvSpPr>
                <a:spLocks/>
              </p:cNvSpPr>
              <p:nvPr/>
            </p:nvSpPr>
            <p:spPr bwMode="auto">
              <a:xfrm>
                <a:off x="541338" y="1511300"/>
                <a:ext cx="174625" cy="41275"/>
              </a:xfrm>
              <a:custGeom>
                <a:avLst/>
                <a:gdLst/>
                <a:ahLst/>
                <a:cxnLst>
                  <a:cxn ang="0">
                    <a:pos x="419" y="99"/>
                  </a:cxn>
                  <a:cxn ang="0">
                    <a:pos x="419" y="99"/>
                  </a:cxn>
                  <a:cxn ang="0">
                    <a:pos x="0" y="99"/>
                  </a:cxn>
                  <a:cxn ang="0">
                    <a:pos x="0" y="0"/>
                  </a:cxn>
                  <a:cxn ang="0">
                    <a:pos x="370" y="0"/>
                  </a:cxn>
                  <a:cxn ang="0">
                    <a:pos x="419" y="99"/>
                  </a:cxn>
                </a:cxnLst>
                <a:rect l="0" t="0" r="r" b="b"/>
                <a:pathLst>
                  <a:path w="419" h="99">
                    <a:moveTo>
                      <a:pt x="419" y="99"/>
                    </a:moveTo>
                    <a:lnTo>
                      <a:pt x="419" y="99"/>
                    </a:lnTo>
                    <a:lnTo>
                      <a:pt x="0" y="99"/>
                    </a:lnTo>
                    <a:lnTo>
                      <a:pt x="0" y="0"/>
                    </a:lnTo>
                    <a:lnTo>
                      <a:pt x="370" y="0"/>
                    </a:lnTo>
                    <a:lnTo>
                      <a:pt x="419" y="99"/>
                    </a:lnTo>
                    <a:close/>
                  </a:path>
                </a:pathLst>
              </a:custGeom>
              <a:grpFill/>
              <a:ln w="0">
                <a:noFill/>
                <a:prstDash val="solid"/>
                <a:round/>
                <a:headEnd/>
                <a:tailEnd/>
              </a:ln>
            </p:spPr>
            <p:txBody>
              <a:bodyPr/>
              <a:lstStyle/>
              <a:p>
                <a:pPr marL="0" marR="0" lvl="0" indent="0" algn="l" defTabSz="456329"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20" name="Freeform 124">
                <a:extLst>
                  <a:ext uri="{FF2B5EF4-FFF2-40B4-BE49-F238E27FC236}">
                    <a16:creationId xmlns:a16="http://schemas.microsoft.com/office/drawing/2014/main" id="{E94CA6A3-6F94-2C73-DA4F-ABC1F2F14159}"/>
                  </a:ext>
                </a:extLst>
              </p:cNvPr>
              <p:cNvSpPr>
                <a:spLocks/>
              </p:cNvSpPr>
              <p:nvPr/>
            </p:nvSpPr>
            <p:spPr bwMode="auto">
              <a:xfrm>
                <a:off x="744538" y="1511300"/>
                <a:ext cx="174625" cy="41275"/>
              </a:xfrm>
              <a:custGeom>
                <a:avLst/>
                <a:gdLst/>
                <a:ahLst/>
                <a:cxnLst>
                  <a:cxn ang="0">
                    <a:pos x="418" y="99"/>
                  </a:cxn>
                  <a:cxn ang="0">
                    <a:pos x="418" y="99"/>
                  </a:cxn>
                  <a:cxn ang="0">
                    <a:pos x="0" y="99"/>
                  </a:cxn>
                  <a:cxn ang="0">
                    <a:pos x="0" y="0"/>
                  </a:cxn>
                  <a:cxn ang="0">
                    <a:pos x="370" y="0"/>
                  </a:cxn>
                  <a:cxn ang="0">
                    <a:pos x="418" y="99"/>
                  </a:cxn>
                </a:cxnLst>
                <a:rect l="0" t="0" r="r" b="b"/>
                <a:pathLst>
                  <a:path w="418" h="99">
                    <a:moveTo>
                      <a:pt x="418" y="99"/>
                    </a:moveTo>
                    <a:lnTo>
                      <a:pt x="418" y="99"/>
                    </a:lnTo>
                    <a:lnTo>
                      <a:pt x="0" y="99"/>
                    </a:lnTo>
                    <a:lnTo>
                      <a:pt x="0" y="0"/>
                    </a:lnTo>
                    <a:lnTo>
                      <a:pt x="370" y="0"/>
                    </a:lnTo>
                    <a:lnTo>
                      <a:pt x="418" y="99"/>
                    </a:lnTo>
                    <a:close/>
                  </a:path>
                </a:pathLst>
              </a:custGeom>
              <a:grpFill/>
              <a:ln w="0">
                <a:noFill/>
                <a:prstDash val="solid"/>
                <a:round/>
                <a:headEnd/>
                <a:tailEnd/>
              </a:ln>
            </p:spPr>
            <p:txBody>
              <a:bodyPr/>
              <a:lstStyle/>
              <a:p>
                <a:pPr marL="0" marR="0" lvl="0" indent="0" algn="l" defTabSz="456329"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21" name="Freeform 125">
                <a:extLst>
                  <a:ext uri="{FF2B5EF4-FFF2-40B4-BE49-F238E27FC236}">
                    <a16:creationId xmlns:a16="http://schemas.microsoft.com/office/drawing/2014/main" id="{D30332A4-6A4C-EA75-8747-A555F1ED1A0B}"/>
                  </a:ext>
                </a:extLst>
              </p:cNvPr>
              <p:cNvSpPr>
                <a:spLocks/>
              </p:cNvSpPr>
              <p:nvPr/>
            </p:nvSpPr>
            <p:spPr bwMode="auto">
              <a:xfrm>
                <a:off x="473075" y="1282700"/>
                <a:ext cx="989013" cy="322263"/>
              </a:xfrm>
              <a:custGeom>
                <a:avLst/>
                <a:gdLst/>
                <a:ahLst/>
                <a:cxnLst>
                  <a:cxn ang="0">
                    <a:pos x="2304" y="767"/>
                  </a:cxn>
                  <a:cxn ang="0">
                    <a:pos x="2304" y="767"/>
                  </a:cxn>
                  <a:cxn ang="0">
                    <a:pos x="2209" y="767"/>
                  </a:cxn>
                  <a:cxn ang="0">
                    <a:pos x="2175" y="733"/>
                  </a:cxn>
                  <a:cxn ang="0">
                    <a:pos x="2209" y="700"/>
                  </a:cxn>
                  <a:cxn ang="0">
                    <a:pos x="2288" y="700"/>
                  </a:cxn>
                  <a:cxn ang="0">
                    <a:pos x="2288" y="66"/>
                  </a:cxn>
                  <a:cxn ang="0">
                    <a:pos x="66" y="66"/>
                  </a:cxn>
                  <a:cxn ang="0">
                    <a:pos x="66" y="700"/>
                  </a:cxn>
                  <a:cxn ang="0">
                    <a:pos x="2008" y="700"/>
                  </a:cxn>
                  <a:cxn ang="0">
                    <a:pos x="2041" y="733"/>
                  </a:cxn>
                  <a:cxn ang="0">
                    <a:pos x="2008" y="767"/>
                  </a:cxn>
                  <a:cxn ang="0">
                    <a:pos x="50" y="767"/>
                  </a:cxn>
                  <a:cxn ang="0">
                    <a:pos x="0" y="716"/>
                  </a:cxn>
                  <a:cxn ang="0">
                    <a:pos x="0" y="50"/>
                  </a:cxn>
                  <a:cxn ang="0">
                    <a:pos x="50" y="0"/>
                  </a:cxn>
                  <a:cxn ang="0">
                    <a:pos x="2304" y="0"/>
                  </a:cxn>
                  <a:cxn ang="0">
                    <a:pos x="2355" y="50"/>
                  </a:cxn>
                  <a:cxn ang="0">
                    <a:pos x="2355" y="716"/>
                  </a:cxn>
                  <a:cxn ang="0">
                    <a:pos x="2304" y="767"/>
                  </a:cxn>
                </a:cxnLst>
                <a:rect l="0" t="0" r="r" b="b"/>
                <a:pathLst>
                  <a:path w="2355" h="767">
                    <a:moveTo>
                      <a:pt x="2304" y="767"/>
                    </a:moveTo>
                    <a:lnTo>
                      <a:pt x="2304" y="767"/>
                    </a:lnTo>
                    <a:lnTo>
                      <a:pt x="2209" y="767"/>
                    </a:lnTo>
                    <a:cubicBezTo>
                      <a:pt x="2190" y="767"/>
                      <a:pt x="2175" y="752"/>
                      <a:pt x="2175" y="733"/>
                    </a:cubicBezTo>
                    <a:cubicBezTo>
                      <a:pt x="2175" y="715"/>
                      <a:pt x="2190" y="700"/>
                      <a:pt x="2209" y="700"/>
                    </a:cubicBezTo>
                    <a:lnTo>
                      <a:pt x="2288" y="700"/>
                    </a:lnTo>
                    <a:lnTo>
                      <a:pt x="2288" y="66"/>
                    </a:lnTo>
                    <a:lnTo>
                      <a:pt x="66" y="66"/>
                    </a:lnTo>
                    <a:lnTo>
                      <a:pt x="66" y="700"/>
                    </a:lnTo>
                    <a:lnTo>
                      <a:pt x="2008" y="700"/>
                    </a:lnTo>
                    <a:cubicBezTo>
                      <a:pt x="2026" y="700"/>
                      <a:pt x="2041" y="715"/>
                      <a:pt x="2041" y="733"/>
                    </a:cubicBezTo>
                    <a:cubicBezTo>
                      <a:pt x="2041" y="752"/>
                      <a:pt x="2026" y="767"/>
                      <a:pt x="2008" y="767"/>
                    </a:cubicBezTo>
                    <a:lnTo>
                      <a:pt x="50" y="767"/>
                    </a:lnTo>
                    <a:cubicBezTo>
                      <a:pt x="22" y="767"/>
                      <a:pt x="0" y="744"/>
                      <a:pt x="0" y="716"/>
                    </a:cubicBezTo>
                    <a:lnTo>
                      <a:pt x="0" y="50"/>
                    </a:lnTo>
                    <a:cubicBezTo>
                      <a:pt x="0" y="22"/>
                      <a:pt x="22" y="0"/>
                      <a:pt x="50" y="0"/>
                    </a:cubicBezTo>
                    <a:lnTo>
                      <a:pt x="2304" y="0"/>
                    </a:lnTo>
                    <a:cubicBezTo>
                      <a:pt x="2332" y="0"/>
                      <a:pt x="2355" y="22"/>
                      <a:pt x="2355" y="50"/>
                    </a:cubicBezTo>
                    <a:lnTo>
                      <a:pt x="2355" y="716"/>
                    </a:lnTo>
                    <a:cubicBezTo>
                      <a:pt x="2355" y="744"/>
                      <a:pt x="2332" y="767"/>
                      <a:pt x="2304" y="767"/>
                    </a:cubicBezTo>
                    <a:close/>
                  </a:path>
                </a:pathLst>
              </a:custGeom>
              <a:grpFill/>
              <a:ln w="0">
                <a:noFill/>
                <a:prstDash val="solid"/>
                <a:round/>
                <a:headEnd/>
                <a:tailEnd/>
              </a:ln>
            </p:spPr>
            <p:txBody>
              <a:bodyPr/>
              <a:lstStyle/>
              <a:p>
                <a:pPr marL="0" marR="0" lvl="0" indent="0" algn="l" defTabSz="456329"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22" name="Freeform 126">
                <a:extLst>
                  <a:ext uri="{FF2B5EF4-FFF2-40B4-BE49-F238E27FC236}">
                    <a16:creationId xmlns:a16="http://schemas.microsoft.com/office/drawing/2014/main" id="{5A3A54F6-FFA8-0AF7-6275-FDF2DDF19609}"/>
                  </a:ext>
                </a:extLst>
              </p:cNvPr>
              <p:cNvSpPr>
                <a:spLocks/>
              </p:cNvSpPr>
              <p:nvPr/>
            </p:nvSpPr>
            <p:spPr bwMode="auto">
              <a:xfrm>
                <a:off x="962025" y="1290638"/>
                <a:ext cx="11113" cy="304800"/>
              </a:xfrm>
              <a:custGeom>
                <a:avLst/>
                <a:gdLst/>
                <a:ahLst/>
                <a:cxnLst>
                  <a:cxn ang="0">
                    <a:pos x="13" y="727"/>
                  </a:cxn>
                  <a:cxn ang="0">
                    <a:pos x="13" y="727"/>
                  </a:cxn>
                  <a:cxn ang="0">
                    <a:pos x="0" y="713"/>
                  </a:cxn>
                  <a:cxn ang="0">
                    <a:pos x="0" y="13"/>
                  </a:cxn>
                  <a:cxn ang="0">
                    <a:pos x="13" y="0"/>
                  </a:cxn>
                  <a:cxn ang="0">
                    <a:pos x="27" y="13"/>
                  </a:cxn>
                  <a:cxn ang="0">
                    <a:pos x="27" y="713"/>
                  </a:cxn>
                  <a:cxn ang="0">
                    <a:pos x="13" y="727"/>
                  </a:cxn>
                </a:cxnLst>
                <a:rect l="0" t="0" r="r" b="b"/>
                <a:pathLst>
                  <a:path w="27" h="727">
                    <a:moveTo>
                      <a:pt x="13" y="727"/>
                    </a:moveTo>
                    <a:lnTo>
                      <a:pt x="13" y="727"/>
                    </a:lnTo>
                    <a:cubicBezTo>
                      <a:pt x="6" y="727"/>
                      <a:pt x="0" y="721"/>
                      <a:pt x="0" y="713"/>
                    </a:cubicBezTo>
                    <a:lnTo>
                      <a:pt x="0" y="13"/>
                    </a:lnTo>
                    <a:cubicBezTo>
                      <a:pt x="0" y="6"/>
                      <a:pt x="6" y="0"/>
                      <a:pt x="13" y="0"/>
                    </a:cubicBezTo>
                    <a:cubicBezTo>
                      <a:pt x="21" y="0"/>
                      <a:pt x="27" y="6"/>
                      <a:pt x="27" y="13"/>
                    </a:cubicBezTo>
                    <a:lnTo>
                      <a:pt x="27" y="713"/>
                    </a:lnTo>
                    <a:cubicBezTo>
                      <a:pt x="27" y="721"/>
                      <a:pt x="21" y="727"/>
                      <a:pt x="13" y="727"/>
                    </a:cubicBezTo>
                    <a:close/>
                  </a:path>
                </a:pathLst>
              </a:custGeom>
              <a:grpFill/>
              <a:ln w="0">
                <a:noFill/>
                <a:prstDash val="solid"/>
                <a:round/>
                <a:headEnd/>
                <a:tailEnd/>
              </a:ln>
            </p:spPr>
            <p:txBody>
              <a:bodyPr/>
              <a:lstStyle/>
              <a:p>
                <a:pPr marL="0" marR="0" lvl="0" indent="0" algn="l" defTabSz="456329"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23" name="Freeform 127">
                <a:extLst>
                  <a:ext uri="{FF2B5EF4-FFF2-40B4-BE49-F238E27FC236}">
                    <a16:creationId xmlns:a16="http://schemas.microsoft.com/office/drawing/2014/main" id="{FAFE0AAE-935B-1419-294A-F1323F940A82}"/>
                  </a:ext>
                </a:extLst>
              </p:cNvPr>
              <p:cNvSpPr>
                <a:spLocks/>
              </p:cNvSpPr>
              <p:nvPr/>
            </p:nvSpPr>
            <p:spPr bwMode="auto">
              <a:xfrm>
                <a:off x="484188" y="1389063"/>
                <a:ext cx="966788" cy="11113"/>
              </a:xfrm>
              <a:custGeom>
                <a:avLst/>
                <a:gdLst/>
                <a:ahLst/>
                <a:cxnLst>
                  <a:cxn ang="0">
                    <a:pos x="2290" y="27"/>
                  </a:cxn>
                  <a:cxn ang="0">
                    <a:pos x="2290" y="27"/>
                  </a:cxn>
                  <a:cxn ang="0">
                    <a:pos x="13" y="27"/>
                  </a:cxn>
                  <a:cxn ang="0">
                    <a:pos x="0" y="13"/>
                  </a:cxn>
                  <a:cxn ang="0">
                    <a:pos x="13" y="0"/>
                  </a:cxn>
                  <a:cxn ang="0">
                    <a:pos x="2290" y="0"/>
                  </a:cxn>
                  <a:cxn ang="0">
                    <a:pos x="2303" y="13"/>
                  </a:cxn>
                  <a:cxn ang="0">
                    <a:pos x="2290" y="27"/>
                  </a:cxn>
                </a:cxnLst>
                <a:rect l="0" t="0" r="r" b="b"/>
                <a:pathLst>
                  <a:path w="2303" h="27">
                    <a:moveTo>
                      <a:pt x="2290" y="27"/>
                    </a:moveTo>
                    <a:lnTo>
                      <a:pt x="2290" y="27"/>
                    </a:lnTo>
                    <a:lnTo>
                      <a:pt x="13" y="27"/>
                    </a:lnTo>
                    <a:cubicBezTo>
                      <a:pt x="6" y="27"/>
                      <a:pt x="0" y="21"/>
                      <a:pt x="0" y="13"/>
                    </a:cubicBezTo>
                    <a:cubicBezTo>
                      <a:pt x="0" y="6"/>
                      <a:pt x="6" y="0"/>
                      <a:pt x="13" y="0"/>
                    </a:cubicBezTo>
                    <a:lnTo>
                      <a:pt x="2290" y="0"/>
                    </a:lnTo>
                    <a:cubicBezTo>
                      <a:pt x="2297" y="0"/>
                      <a:pt x="2303" y="6"/>
                      <a:pt x="2303" y="13"/>
                    </a:cubicBezTo>
                    <a:cubicBezTo>
                      <a:pt x="2303" y="21"/>
                      <a:pt x="2297" y="27"/>
                      <a:pt x="2290" y="27"/>
                    </a:cubicBezTo>
                    <a:close/>
                  </a:path>
                </a:pathLst>
              </a:custGeom>
              <a:grpFill/>
              <a:ln w="0">
                <a:noFill/>
                <a:prstDash val="solid"/>
                <a:round/>
                <a:headEnd/>
                <a:tailEnd/>
              </a:ln>
            </p:spPr>
            <p:txBody>
              <a:bodyPr/>
              <a:lstStyle/>
              <a:p>
                <a:pPr marL="0" marR="0" lvl="0" indent="0" algn="l" defTabSz="456329"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24" name="Freeform 128">
                <a:extLst>
                  <a:ext uri="{FF2B5EF4-FFF2-40B4-BE49-F238E27FC236}">
                    <a16:creationId xmlns:a16="http://schemas.microsoft.com/office/drawing/2014/main" id="{6D605B9D-646F-64B3-EB68-C7FDD441B320}"/>
                  </a:ext>
                </a:extLst>
              </p:cNvPr>
              <p:cNvSpPr>
                <a:spLocks/>
              </p:cNvSpPr>
              <p:nvPr/>
            </p:nvSpPr>
            <p:spPr bwMode="auto">
              <a:xfrm>
                <a:off x="484188" y="1477963"/>
                <a:ext cx="966788" cy="11113"/>
              </a:xfrm>
              <a:custGeom>
                <a:avLst/>
                <a:gdLst/>
                <a:ahLst/>
                <a:cxnLst>
                  <a:cxn ang="0">
                    <a:pos x="2290" y="26"/>
                  </a:cxn>
                  <a:cxn ang="0">
                    <a:pos x="2290" y="26"/>
                  </a:cxn>
                  <a:cxn ang="0">
                    <a:pos x="13" y="26"/>
                  </a:cxn>
                  <a:cxn ang="0">
                    <a:pos x="0" y="13"/>
                  </a:cxn>
                  <a:cxn ang="0">
                    <a:pos x="13" y="0"/>
                  </a:cxn>
                  <a:cxn ang="0">
                    <a:pos x="2290" y="0"/>
                  </a:cxn>
                  <a:cxn ang="0">
                    <a:pos x="2303" y="13"/>
                  </a:cxn>
                  <a:cxn ang="0">
                    <a:pos x="2290" y="26"/>
                  </a:cxn>
                </a:cxnLst>
                <a:rect l="0" t="0" r="r" b="b"/>
                <a:pathLst>
                  <a:path w="2303" h="26">
                    <a:moveTo>
                      <a:pt x="2290" y="26"/>
                    </a:moveTo>
                    <a:lnTo>
                      <a:pt x="2290" y="26"/>
                    </a:lnTo>
                    <a:lnTo>
                      <a:pt x="13" y="26"/>
                    </a:lnTo>
                    <a:cubicBezTo>
                      <a:pt x="6" y="26"/>
                      <a:pt x="0" y="20"/>
                      <a:pt x="0" y="13"/>
                    </a:cubicBezTo>
                    <a:cubicBezTo>
                      <a:pt x="0" y="6"/>
                      <a:pt x="6" y="0"/>
                      <a:pt x="13" y="0"/>
                    </a:cubicBezTo>
                    <a:lnTo>
                      <a:pt x="2290" y="0"/>
                    </a:lnTo>
                    <a:cubicBezTo>
                      <a:pt x="2297" y="0"/>
                      <a:pt x="2303" y="6"/>
                      <a:pt x="2303" y="13"/>
                    </a:cubicBezTo>
                    <a:cubicBezTo>
                      <a:pt x="2303" y="20"/>
                      <a:pt x="2297" y="26"/>
                      <a:pt x="2290" y="26"/>
                    </a:cubicBezTo>
                    <a:close/>
                  </a:path>
                </a:pathLst>
              </a:custGeom>
              <a:grpFill/>
              <a:ln w="0">
                <a:noFill/>
                <a:prstDash val="solid"/>
                <a:round/>
                <a:headEnd/>
                <a:tailEnd/>
              </a:ln>
            </p:spPr>
            <p:txBody>
              <a:bodyPr/>
              <a:lstStyle/>
              <a:p>
                <a:pPr marL="0" marR="0" lvl="0" indent="0" algn="l" defTabSz="456329"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25" name="Freeform 129">
                <a:extLst>
                  <a:ext uri="{FF2B5EF4-FFF2-40B4-BE49-F238E27FC236}">
                    <a16:creationId xmlns:a16="http://schemas.microsoft.com/office/drawing/2014/main" id="{4063994E-64BD-85D1-DA66-9AFF2285949F}"/>
                  </a:ext>
                </a:extLst>
              </p:cNvPr>
              <p:cNvSpPr>
                <a:spLocks/>
              </p:cNvSpPr>
              <p:nvPr/>
            </p:nvSpPr>
            <p:spPr bwMode="auto">
              <a:xfrm>
                <a:off x="1285875" y="1560513"/>
                <a:ext cx="58738" cy="58738"/>
              </a:xfrm>
              <a:custGeom>
                <a:avLst/>
                <a:gdLst/>
                <a:ahLst/>
                <a:cxnLst>
                  <a:cxn ang="0">
                    <a:pos x="70" y="139"/>
                  </a:cxn>
                  <a:cxn ang="0">
                    <a:pos x="70" y="139"/>
                  </a:cxn>
                  <a:cxn ang="0">
                    <a:pos x="0" y="69"/>
                  </a:cxn>
                  <a:cxn ang="0">
                    <a:pos x="70" y="0"/>
                  </a:cxn>
                  <a:cxn ang="0">
                    <a:pos x="139" y="69"/>
                  </a:cxn>
                  <a:cxn ang="0">
                    <a:pos x="70" y="139"/>
                  </a:cxn>
                </a:cxnLst>
                <a:rect l="0" t="0" r="r" b="b"/>
                <a:pathLst>
                  <a:path w="139" h="139">
                    <a:moveTo>
                      <a:pt x="70" y="139"/>
                    </a:moveTo>
                    <a:lnTo>
                      <a:pt x="70" y="139"/>
                    </a:lnTo>
                    <a:cubicBezTo>
                      <a:pt x="31" y="139"/>
                      <a:pt x="0" y="108"/>
                      <a:pt x="0" y="69"/>
                    </a:cubicBezTo>
                    <a:cubicBezTo>
                      <a:pt x="0" y="31"/>
                      <a:pt x="31" y="0"/>
                      <a:pt x="70" y="0"/>
                    </a:cubicBezTo>
                    <a:cubicBezTo>
                      <a:pt x="108" y="0"/>
                      <a:pt x="139" y="31"/>
                      <a:pt x="139" y="69"/>
                    </a:cubicBezTo>
                    <a:cubicBezTo>
                      <a:pt x="139" y="108"/>
                      <a:pt x="108" y="139"/>
                      <a:pt x="70" y="139"/>
                    </a:cubicBezTo>
                    <a:close/>
                  </a:path>
                </a:pathLst>
              </a:custGeom>
              <a:grpFill/>
              <a:ln w="0">
                <a:noFill/>
                <a:prstDash val="solid"/>
                <a:round/>
                <a:headEnd/>
                <a:tailEnd/>
              </a:ln>
            </p:spPr>
            <p:txBody>
              <a:bodyPr/>
              <a:lstStyle/>
              <a:p>
                <a:pPr marL="0" marR="0" lvl="0" indent="0" algn="l" defTabSz="456329"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26" name="Freeform 130">
                <a:extLst>
                  <a:ext uri="{FF2B5EF4-FFF2-40B4-BE49-F238E27FC236}">
                    <a16:creationId xmlns:a16="http://schemas.microsoft.com/office/drawing/2014/main" id="{A86B4288-244D-740B-8B84-F24ABA3D40E3}"/>
                  </a:ext>
                </a:extLst>
              </p:cNvPr>
              <p:cNvSpPr>
                <a:spLocks/>
              </p:cNvSpPr>
              <p:nvPr/>
            </p:nvSpPr>
            <p:spPr bwMode="auto">
              <a:xfrm>
                <a:off x="1374775" y="1560513"/>
                <a:ext cx="58738" cy="58738"/>
              </a:xfrm>
              <a:custGeom>
                <a:avLst/>
                <a:gdLst/>
                <a:ahLst/>
                <a:cxnLst>
                  <a:cxn ang="0">
                    <a:pos x="70" y="139"/>
                  </a:cxn>
                  <a:cxn ang="0">
                    <a:pos x="70" y="139"/>
                  </a:cxn>
                  <a:cxn ang="0">
                    <a:pos x="0" y="69"/>
                  </a:cxn>
                  <a:cxn ang="0">
                    <a:pos x="70" y="0"/>
                  </a:cxn>
                  <a:cxn ang="0">
                    <a:pos x="139" y="69"/>
                  </a:cxn>
                  <a:cxn ang="0">
                    <a:pos x="70" y="139"/>
                  </a:cxn>
                </a:cxnLst>
                <a:rect l="0" t="0" r="r" b="b"/>
                <a:pathLst>
                  <a:path w="139" h="139">
                    <a:moveTo>
                      <a:pt x="70" y="139"/>
                    </a:moveTo>
                    <a:lnTo>
                      <a:pt x="70" y="139"/>
                    </a:lnTo>
                    <a:cubicBezTo>
                      <a:pt x="31" y="139"/>
                      <a:pt x="0" y="108"/>
                      <a:pt x="0" y="69"/>
                    </a:cubicBezTo>
                    <a:cubicBezTo>
                      <a:pt x="0" y="31"/>
                      <a:pt x="31" y="0"/>
                      <a:pt x="70" y="0"/>
                    </a:cubicBezTo>
                    <a:cubicBezTo>
                      <a:pt x="108" y="0"/>
                      <a:pt x="139" y="31"/>
                      <a:pt x="139" y="69"/>
                    </a:cubicBezTo>
                    <a:cubicBezTo>
                      <a:pt x="139" y="108"/>
                      <a:pt x="108" y="139"/>
                      <a:pt x="70" y="139"/>
                    </a:cubicBezTo>
                    <a:close/>
                  </a:path>
                </a:pathLst>
              </a:custGeom>
              <a:grpFill/>
              <a:ln w="0">
                <a:noFill/>
                <a:prstDash val="solid"/>
                <a:round/>
                <a:headEnd/>
                <a:tailEnd/>
              </a:ln>
            </p:spPr>
            <p:txBody>
              <a:bodyPr/>
              <a:lstStyle/>
              <a:p>
                <a:pPr marL="0" marR="0" lvl="0" indent="0" algn="l" defTabSz="456329"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27" name="Freeform 131">
                <a:extLst>
                  <a:ext uri="{FF2B5EF4-FFF2-40B4-BE49-F238E27FC236}">
                    <a16:creationId xmlns:a16="http://schemas.microsoft.com/office/drawing/2014/main" id="{CACE18C8-6EF1-C846-EC93-2E1A8250361E}"/>
                  </a:ext>
                </a:extLst>
              </p:cNvPr>
              <p:cNvSpPr>
                <a:spLocks/>
              </p:cNvSpPr>
              <p:nvPr/>
            </p:nvSpPr>
            <p:spPr bwMode="auto">
              <a:xfrm>
                <a:off x="541338" y="1428750"/>
                <a:ext cx="20638" cy="20638"/>
              </a:xfrm>
              <a:custGeom>
                <a:avLst/>
                <a:gdLst/>
                <a:ahLst/>
                <a:cxnLst>
                  <a:cxn ang="0">
                    <a:pos x="52" y="52"/>
                  </a:cxn>
                  <a:cxn ang="0">
                    <a:pos x="52" y="52"/>
                  </a:cxn>
                  <a:cxn ang="0">
                    <a:pos x="0" y="52"/>
                  </a:cxn>
                  <a:cxn ang="0">
                    <a:pos x="0" y="0"/>
                  </a:cxn>
                  <a:cxn ang="0">
                    <a:pos x="52" y="0"/>
                  </a:cxn>
                  <a:cxn ang="0">
                    <a:pos x="52" y="52"/>
                  </a:cxn>
                </a:cxnLst>
                <a:rect l="0" t="0" r="r" b="b"/>
                <a:pathLst>
                  <a:path w="52" h="52">
                    <a:moveTo>
                      <a:pt x="52" y="52"/>
                    </a:moveTo>
                    <a:lnTo>
                      <a:pt x="52" y="52"/>
                    </a:lnTo>
                    <a:lnTo>
                      <a:pt x="0" y="52"/>
                    </a:lnTo>
                    <a:lnTo>
                      <a:pt x="0" y="0"/>
                    </a:lnTo>
                    <a:lnTo>
                      <a:pt x="52" y="0"/>
                    </a:lnTo>
                    <a:lnTo>
                      <a:pt x="52" y="52"/>
                    </a:lnTo>
                    <a:close/>
                  </a:path>
                </a:pathLst>
              </a:custGeom>
              <a:grpFill/>
              <a:ln w="0">
                <a:noFill/>
                <a:prstDash val="solid"/>
                <a:round/>
                <a:headEnd/>
                <a:tailEnd/>
              </a:ln>
            </p:spPr>
            <p:txBody>
              <a:bodyPr/>
              <a:lstStyle/>
              <a:p>
                <a:pPr marL="0" marR="0" lvl="0" indent="0" algn="l" defTabSz="456329"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28" name="Freeform 132">
                <a:extLst>
                  <a:ext uri="{FF2B5EF4-FFF2-40B4-BE49-F238E27FC236}">
                    <a16:creationId xmlns:a16="http://schemas.microsoft.com/office/drawing/2014/main" id="{F7D8E541-6389-D3ED-211F-FFACC12D00FD}"/>
                  </a:ext>
                </a:extLst>
              </p:cNvPr>
              <p:cNvSpPr>
                <a:spLocks/>
              </p:cNvSpPr>
              <p:nvPr/>
            </p:nvSpPr>
            <p:spPr bwMode="auto">
              <a:xfrm>
                <a:off x="579438" y="1428750"/>
                <a:ext cx="22225" cy="20638"/>
              </a:xfrm>
              <a:custGeom>
                <a:avLst/>
                <a:gdLst/>
                <a:ahLst/>
                <a:cxnLst>
                  <a:cxn ang="0">
                    <a:pos x="52" y="52"/>
                  </a:cxn>
                  <a:cxn ang="0">
                    <a:pos x="52" y="52"/>
                  </a:cxn>
                  <a:cxn ang="0">
                    <a:pos x="0" y="52"/>
                  </a:cxn>
                  <a:cxn ang="0">
                    <a:pos x="0" y="0"/>
                  </a:cxn>
                  <a:cxn ang="0">
                    <a:pos x="52" y="0"/>
                  </a:cxn>
                  <a:cxn ang="0">
                    <a:pos x="52" y="52"/>
                  </a:cxn>
                </a:cxnLst>
                <a:rect l="0" t="0" r="r" b="b"/>
                <a:pathLst>
                  <a:path w="52" h="52">
                    <a:moveTo>
                      <a:pt x="52" y="52"/>
                    </a:moveTo>
                    <a:lnTo>
                      <a:pt x="52" y="52"/>
                    </a:lnTo>
                    <a:lnTo>
                      <a:pt x="0" y="52"/>
                    </a:lnTo>
                    <a:lnTo>
                      <a:pt x="0" y="0"/>
                    </a:lnTo>
                    <a:lnTo>
                      <a:pt x="52" y="0"/>
                    </a:lnTo>
                    <a:lnTo>
                      <a:pt x="52" y="52"/>
                    </a:lnTo>
                    <a:close/>
                  </a:path>
                </a:pathLst>
              </a:custGeom>
              <a:grpFill/>
              <a:ln w="0">
                <a:noFill/>
                <a:prstDash val="solid"/>
                <a:round/>
                <a:headEnd/>
                <a:tailEnd/>
              </a:ln>
            </p:spPr>
            <p:txBody>
              <a:bodyPr/>
              <a:lstStyle/>
              <a:p>
                <a:pPr marL="0" marR="0" lvl="0" indent="0" algn="l" defTabSz="456329"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29" name="Freeform 133">
                <a:extLst>
                  <a:ext uri="{FF2B5EF4-FFF2-40B4-BE49-F238E27FC236}">
                    <a16:creationId xmlns:a16="http://schemas.microsoft.com/office/drawing/2014/main" id="{C1D9E660-31F9-7957-1E61-7EC9B8062EF8}"/>
                  </a:ext>
                </a:extLst>
              </p:cNvPr>
              <p:cNvSpPr>
                <a:spLocks/>
              </p:cNvSpPr>
              <p:nvPr/>
            </p:nvSpPr>
            <p:spPr bwMode="auto">
              <a:xfrm>
                <a:off x="620713" y="1428750"/>
                <a:ext cx="20638" cy="20638"/>
              </a:xfrm>
              <a:custGeom>
                <a:avLst/>
                <a:gdLst/>
                <a:ahLst/>
                <a:cxnLst>
                  <a:cxn ang="0">
                    <a:pos x="52" y="52"/>
                  </a:cxn>
                  <a:cxn ang="0">
                    <a:pos x="52" y="52"/>
                  </a:cxn>
                  <a:cxn ang="0">
                    <a:pos x="0" y="52"/>
                  </a:cxn>
                  <a:cxn ang="0">
                    <a:pos x="0" y="0"/>
                  </a:cxn>
                  <a:cxn ang="0">
                    <a:pos x="52" y="0"/>
                  </a:cxn>
                  <a:cxn ang="0">
                    <a:pos x="52" y="52"/>
                  </a:cxn>
                </a:cxnLst>
                <a:rect l="0" t="0" r="r" b="b"/>
                <a:pathLst>
                  <a:path w="52" h="52">
                    <a:moveTo>
                      <a:pt x="52" y="52"/>
                    </a:moveTo>
                    <a:lnTo>
                      <a:pt x="52" y="52"/>
                    </a:lnTo>
                    <a:lnTo>
                      <a:pt x="0" y="52"/>
                    </a:lnTo>
                    <a:lnTo>
                      <a:pt x="0" y="0"/>
                    </a:lnTo>
                    <a:lnTo>
                      <a:pt x="52" y="0"/>
                    </a:lnTo>
                    <a:lnTo>
                      <a:pt x="52" y="52"/>
                    </a:lnTo>
                    <a:close/>
                  </a:path>
                </a:pathLst>
              </a:custGeom>
              <a:grpFill/>
              <a:ln w="0">
                <a:noFill/>
                <a:prstDash val="solid"/>
                <a:round/>
                <a:headEnd/>
                <a:tailEnd/>
              </a:ln>
            </p:spPr>
            <p:txBody>
              <a:bodyPr/>
              <a:lstStyle/>
              <a:p>
                <a:pPr marL="0" marR="0" lvl="0" indent="0" algn="l" defTabSz="456329"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30" name="Freeform 134">
                <a:extLst>
                  <a:ext uri="{FF2B5EF4-FFF2-40B4-BE49-F238E27FC236}">
                    <a16:creationId xmlns:a16="http://schemas.microsoft.com/office/drawing/2014/main" id="{09E365CA-AD3E-380A-E810-58D9AAAF6663}"/>
                  </a:ext>
                </a:extLst>
              </p:cNvPr>
              <p:cNvSpPr>
                <a:spLocks/>
              </p:cNvSpPr>
              <p:nvPr/>
            </p:nvSpPr>
            <p:spPr bwMode="auto">
              <a:xfrm>
                <a:off x="658813" y="1428750"/>
                <a:ext cx="22225" cy="20638"/>
              </a:xfrm>
              <a:custGeom>
                <a:avLst/>
                <a:gdLst/>
                <a:ahLst/>
                <a:cxnLst>
                  <a:cxn ang="0">
                    <a:pos x="52" y="52"/>
                  </a:cxn>
                  <a:cxn ang="0">
                    <a:pos x="52" y="52"/>
                  </a:cxn>
                  <a:cxn ang="0">
                    <a:pos x="0" y="52"/>
                  </a:cxn>
                  <a:cxn ang="0">
                    <a:pos x="0" y="0"/>
                  </a:cxn>
                  <a:cxn ang="0">
                    <a:pos x="52" y="0"/>
                  </a:cxn>
                  <a:cxn ang="0">
                    <a:pos x="52" y="52"/>
                  </a:cxn>
                </a:cxnLst>
                <a:rect l="0" t="0" r="r" b="b"/>
                <a:pathLst>
                  <a:path w="52" h="52">
                    <a:moveTo>
                      <a:pt x="52" y="52"/>
                    </a:moveTo>
                    <a:lnTo>
                      <a:pt x="52" y="52"/>
                    </a:lnTo>
                    <a:lnTo>
                      <a:pt x="0" y="52"/>
                    </a:lnTo>
                    <a:lnTo>
                      <a:pt x="0" y="0"/>
                    </a:lnTo>
                    <a:lnTo>
                      <a:pt x="52" y="0"/>
                    </a:lnTo>
                    <a:lnTo>
                      <a:pt x="52" y="52"/>
                    </a:lnTo>
                    <a:close/>
                  </a:path>
                </a:pathLst>
              </a:custGeom>
              <a:grpFill/>
              <a:ln w="0">
                <a:noFill/>
                <a:prstDash val="solid"/>
                <a:round/>
                <a:headEnd/>
                <a:tailEnd/>
              </a:ln>
            </p:spPr>
            <p:txBody>
              <a:bodyPr/>
              <a:lstStyle/>
              <a:p>
                <a:pPr marL="0" marR="0" lvl="0" indent="0" algn="l" defTabSz="456329"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31" name="Freeform 135">
                <a:extLst>
                  <a:ext uri="{FF2B5EF4-FFF2-40B4-BE49-F238E27FC236}">
                    <a16:creationId xmlns:a16="http://schemas.microsoft.com/office/drawing/2014/main" id="{37BEDF11-F450-B539-8150-EB461C70825F}"/>
                  </a:ext>
                </a:extLst>
              </p:cNvPr>
              <p:cNvSpPr>
                <a:spLocks/>
              </p:cNvSpPr>
              <p:nvPr/>
            </p:nvSpPr>
            <p:spPr bwMode="auto">
              <a:xfrm>
                <a:off x="857250" y="1428750"/>
                <a:ext cx="22225" cy="20638"/>
              </a:xfrm>
              <a:custGeom>
                <a:avLst/>
                <a:gdLst/>
                <a:ahLst/>
                <a:cxnLst>
                  <a:cxn ang="0">
                    <a:pos x="52" y="52"/>
                  </a:cxn>
                  <a:cxn ang="0">
                    <a:pos x="52" y="52"/>
                  </a:cxn>
                  <a:cxn ang="0">
                    <a:pos x="0" y="52"/>
                  </a:cxn>
                  <a:cxn ang="0">
                    <a:pos x="0" y="0"/>
                  </a:cxn>
                  <a:cxn ang="0">
                    <a:pos x="52" y="0"/>
                  </a:cxn>
                  <a:cxn ang="0">
                    <a:pos x="52" y="52"/>
                  </a:cxn>
                </a:cxnLst>
                <a:rect l="0" t="0" r="r" b="b"/>
                <a:pathLst>
                  <a:path w="52" h="52">
                    <a:moveTo>
                      <a:pt x="52" y="52"/>
                    </a:moveTo>
                    <a:lnTo>
                      <a:pt x="52" y="52"/>
                    </a:lnTo>
                    <a:lnTo>
                      <a:pt x="0" y="52"/>
                    </a:lnTo>
                    <a:lnTo>
                      <a:pt x="0" y="0"/>
                    </a:lnTo>
                    <a:lnTo>
                      <a:pt x="52" y="0"/>
                    </a:lnTo>
                    <a:lnTo>
                      <a:pt x="52" y="52"/>
                    </a:lnTo>
                    <a:close/>
                  </a:path>
                </a:pathLst>
              </a:custGeom>
              <a:grpFill/>
              <a:ln w="0">
                <a:noFill/>
                <a:prstDash val="solid"/>
                <a:round/>
                <a:headEnd/>
                <a:tailEnd/>
              </a:ln>
            </p:spPr>
            <p:txBody>
              <a:bodyPr/>
              <a:lstStyle/>
              <a:p>
                <a:pPr marL="0" marR="0" lvl="0" indent="0" algn="l" defTabSz="456329"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32" name="Freeform 136">
                <a:extLst>
                  <a:ext uri="{FF2B5EF4-FFF2-40B4-BE49-F238E27FC236}">
                    <a16:creationId xmlns:a16="http://schemas.microsoft.com/office/drawing/2014/main" id="{7D7D2810-9DE1-9D20-A6BF-2EBCE2C456EA}"/>
                  </a:ext>
                </a:extLst>
              </p:cNvPr>
              <p:cNvSpPr>
                <a:spLocks/>
              </p:cNvSpPr>
              <p:nvPr/>
            </p:nvSpPr>
            <p:spPr bwMode="auto">
              <a:xfrm>
                <a:off x="896938" y="1428750"/>
                <a:ext cx="22225" cy="20638"/>
              </a:xfrm>
              <a:custGeom>
                <a:avLst/>
                <a:gdLst/>
                <a:ahLst/>
                <a:cxnLst>
                  <a:cxn ang="0">
                    <a:pos x="52" y="52"/>
                  </a:cxn>
                  <a:cxn ang="0">
                    <a:pos x="52" y="52"/>
                  </a:cxn>
                  <a:cxn ang="0">
                    <a:pos x="0" y="52"/>
                  </a:cxn>
                  <a:cxn ang="0">
                    <a:pos x="0" y="0"/>
                  </a:cxn>
                  <a:cxn ang="0">
                    <a:pos x="52" y="0"/>
                  </a:cxn>
                  <a:cxn ang="0">
                    <a:pos x="52" y="52"/>
                  </a:cxn>
                </a:cxnLst>
                <a:rect l="0" t="0" r="r" b="b"/>
                <a:pathLst>
                  <a:path w="52" h="52">
                    <a:moveTo>
                      <a:pt x="52" y="52"/>
                    </a:moveTo>
                    <a:lnTo>
                      <a:pt x="52" y="52"/>
                    </a:lnTo>
                    <a:lnTo>
                      <a:pt x="0" y="52"/>
                    </a:lnTo>
                    <a:lnTo>
                      <a:pt x="0" y="0"/>
                    </a:lnTo>
                    <a:lnTo>
                      <a:pt x="52" y="0"/>
                    </a:lnTo>
                    <a:lnTo>
                      <a:pt x="52" y="52"/>
                    </a:lnTo>
                    <a:close/>
                  </a:path>
                </a:pathLst>
              </a:custGeom>
              <a:grpFill/>
              <a:ln w="0">
                <a:noFill/>
                <a:prstDash val="solid"/>
                <a:round/>
                <a:headEnd/>
                <a:tailEnd/>
              </a:ln>
            </p:spPr>
            <p:txBody>
              <a:bodyPr/>
              <a:lstStyle/>
              <a:p>
                <a:pPr marL="0" marR="0" lvl="0" indent="0" algn="l" defTabSz="456329"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33" name="Freeform 137">
                <a:extLst>
                  <a:ext uri="{FF2B5EF4-FFF2-40B4-BE49-F238E27FC236}">
                    <a16:creationId xmlns:a16="http://schemas.microsoft.com/office/drawing/2014/main" id="{B7357648-7507-7A97-7DE7-4B46E5F3BAC7}"/>
                  </a:ext>
                </a:extLst>
              </p:cNvPr>
              <p:cNvSpPr>
                <a:spLocks/>
              </p:cNvSpPr>
              <p:nvPr/>
            </p:nvSpPr>
            <p:spPr bwMode="auto">
              <a:xfrm>
                <a:off x="715963" y="1416050"/>
                <a:ext cx="47625" cy="46038"/>
              </a:xfrm>
              <a:custGeom>
                <a:avLst/>
                <a:gdLst/>
                <a:ahLst/>
                <a:cxnLst>
                  <a:cxn ang="0">
                    <a:pos x="111" y="111"/>
                  </a:cxn>
                  <a:cxn ang="0">
                    <a:pos x="111" y="111"/>
                  </a:cxn>
                  <a:cxn ang="0">
                    <a:pos x="0" y="111"/>
                  </a:cxn>
                  <a:cxn ang="0">
                    <a:pos x="0" y="0"/>
                  </a:cxn>
                  <a:cxn ang="0">
                    <a:pos x="111" y="0"/>
                  </a:cxn>
                  <a:cxn ang="0">
                    <a:pos x="111" y="111"/>
                  </a:cxn>
                </a:cxnLst>
                <a:rect l="0" t="0" r="r" b="b"/>
                <a:pathLst>
                  <a:path w="111" h="111">
                    <a:moveTo>
                      <a:pt x="111" y="111"/>
                    </a:moveTo>
                    <a:lnTo>
                      <a:pt x="111" y="111"/>
                    </a:lnTo>
                    <a:lnTo>
                      <a:pt x="0" y="111"/>
                    </a:lnTo>
                    <a:lnTo>
                      <a:pt x="0" y="0"/>
                    </a:lnTo>
                    <a:lnTo>
                      <a:pt x="111" y="0"/>
                    </a:lnTo>
                    <a:lnTo>
                      <a:pt x="111" y="111"/>
                    </a:lnTo>
                    <a:close/>
                  </a:path>
                </a:pathLst>
              </a:custGeom>
              <a:grpFill/>
              <a:ln w="0">
                <a:noFill/>
                <a:prstDash val="solid"/>
                <a:round/>
                <a:headEnd/>
                <a:tailEnd/>
              </a:ln>
            </p:spPr>
            <p:txBody>
              <a:bodyPr/>
              <a:lstStyle/>
              <a:p>
                <a:pPr marL="0" marR="0" lvl="0" indent="0" algn="l" defTabSz="456329"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34" name="Freeform 138">
                <a:extLst>
                  <a:ext uri="{FF2B5EF4-FFF2-40B4-BE49-F238E27FC236}">
                    <a16:creationId xmlns:a16="http://schemas.microsoft.com/office/drawing/2014/main" id="{5FFE2FFF-239E-8787-FF6F-C35546786D81}"/>
                  </a:ext>
                </a:extLst>
              </p:cNvPr>
              <p:cNvSpPr>
                <a:spLocks/>
              </p:cNvSpPr>
              <p:nvPr/>
            </p:nvSpPr>
            <p:spPr bwMode="auto">
              <a:xfrm>
                <a:off x="776288" y="1416050"/>
                <a:ext cx="47625" cy="46038"/>
              </a:xfrm>
              <a:custGeom>
                <a:avLst/>
                <a:gdLst/>
                <a:ahLst/>
                <a:cxnLst>
                  <a:cxn ang="0">
                    <a:pos x="112" y="111"/>
                  </a:cxn>
                  <a:cxn ang="0">
                    <a:pos x="112" y="111"/>
                  </a:cxn>
                  <a:cxn ang="0">
                    <a:pos x="0" y="111"/>
                  </a:cxn>
                  <a:cxn ang="0">
                    <a:pos x="0" y="0"/>
                  </a:cxn>
                  <a:cxn ang="0">
                    <a:pos x="112" y="0"/>
                  </a:cxn>
                  <a:cxn ang="0">
                    <a:pos x="112" y="111"/>
                  </a:cxn>
                </a:cxnLst>
                <a:rect l="0" t="0" r="r" b="b"/>
                <a:pathLst>
                  <a:path w="112" h="111">
                    <a:moveTo>
                      <a:pt x="112" y="111"/>
                    </a:moveTo>
                    <a:lnTo>
                      <a:pt x="112" y="111"/>
                    </a:lnTo>
                    <a:lnTo>
                      <a:pt x="0" y="111"/>
                    </a:lnTo>
                    <a:lnTo>
                      <a:pt x="0" y="0"/>
                    </a:lnTo>
                    <a:lnTo>
                      <a:pt x="112" y="0"/>
                    </a:lnTo>
                    <a:lnTo>
                      <a:pt x="112" y="111"/>
                    </a:lnTo>
                    <a:close/>
                  </a:path>
                </a:pathLst>
              </a:custGeom>
              <a:grpFill/>
              <a:ln w="0">
                <a:noFill/>
                <a:prstDash val="solid"/>
                <a:round/>
                <a:headEnd/>
                <a:tailEnd/>
              </a:ln>
            </p:spPr>
            <p:txBody>
              <a:bodyPr/>
              <a:lstStyle/>
              <a:p>
                <a:pPr marL="0" marR="0" lvl="0" indent="0" algn="l" defTabSz="456329"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35" name="Freeform 139">
                <a:extLst>
                  <a:ext uri="{FF2B5EF4-FFF2-40B4-BE49-F238E27FC236}">
                    <a16:creationId xmlns:a16="http://schemas.microsoft.com/office/drawing/2014/main" id="{926D9029-20BC-2589-FC90-2DD3E1D7B6EB}"/>
                  </a:ext>
                </a:extLst>
              </p:cNvPr>
              <p:cNvSpPr>
                <a:spLocks/>
              </p:cNvSpPr>
              <p:nvPr/>
            </p:nvSpPr>
            <p:spPr bwMode="auto">
              <a:xfrm>
                <a:off x="1012825" y="1328738"/>
                <a:ext cx="174625" cy="42863"/>
              </a:xfrm>
              <a:custGeom>
                <a:avLst/>
                <a:gdLst/>
                <a:ahLst/>
                <a:cxnLst>
                  <a:cxn ang="0">
                    <a:pos x="419" y="99"/>
                  </a:cxn>
                  <a:cxn ang="0">
                    <a:pos x="419" y="99"/>
                  </a:cxn>
                  <a:cxn ang="0">
                    <a:pos x="0" y="99"/>
                  </a:cxn>
                  <a:cxn ang="0">
                    <a:pos x="0" y="0"/>
                  </a:cxn>
                  <a:cxn ang="0">
                    <a:pos x="370" y="0"/>
                  </a:cxn>
                  <a:cxn ang="0">
                    <a:pos x="419" y="99"/>
                  </a:cxn>
                </a:cxnLst>
                <a:rect l="0" t="0" r="r" b="b"/>
                <a:pathLst>
                  <a:path w="419" h="99">
                    <a:moveTo>
                      <a:pt x="419" y="99"/>
                    </a:moveTo>
                    <a:lnTo>
                      <a:pt x="419" y="99"/>
                    </a:lnTo>
                    <a:lnTo>
                      <a:pt x="0" y="99"/>
                    </a:lnTo>
                    <a:lnTo>
                      <a:pt x="0" y="0"/>
                    </a:lnTo>
                    <a:lnTo>
                      <a:pt x="370" y="0"/>
                    </a:lnTo>
                    <a:lnTo>
                      <a:pt x="419" y="99"/>
                    </a:lnTo>
                    <a:close/>
                  </a:path>
                </a:pathLst>
              </a:custGeom>
              <a:grpFill/>
              <a:ln w="0">
                <a:noFill/>
                <a:prstDash val="solid"/>
                <a:round/>
                <a:headEnd/>
                <a:tailEnd/>
              </a:ln>
            </p:spPr>
            <p:txBody>
              <a:bodyPr/>
              <a:lstStyle/>
              <a:p>
                <a:pPr marL="0" marR="0" lvl="0" indent="0" algn="l" defTabSz="456329"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36" name="Freeform 140">
                <a:extLst>
                  <a:ext uri="{FF2B5EF4-FFF2-40B4-BE49-F238E27FC236}">
                    <a16:creationId xmlns:a16="http://schemas.microsoft.com/office/drawing/2014/main" id="{703B4BAD-FE20-1B46-EF2F-98E82C1FBBB5}"/>
                  </a:ext>
                </a:extLst>
              </p:cNvPr>
              <p:cNvSpPr>
                <a:spLocks/>
              </p:cNvSpPr>
              <p:nvPr/>
            </p:nvSpPr>
            <p:spPr bwMode="auto">
              <a:xfrm>
                <a:off x="1216025" y="1328738"/>
                <a:ext cx="174625" cy="42863"/>
              </a:xfrm>
              <a:custGeom>
                <a:avLst/>
                <a:gdLst/>
                <a:ahLst/>
                <a:cxnLst>
                  <a:cxn ang="0">
                    <a:pos x="419" y="99"/>
                  </a:cxn>
                  <a:cxn ang="0">
                    <a:pos x="419" y="99"/>
                  </a:cxn>
                  <a:cxn ang="0">
                    <a:pos x="0" y="99"/>
                  </a:cxn>
                  <a:cxn ang="0">
                    <a:pos x="0" y="0"/>
                  </a:cxn>
                  <a:cxn ang="0">
                    <a:pos x="370" y="0"/>
                  </a:cxn>
                  <a:cxn ang="0">
                    <a:pos x="419" y="99"/>
                  </a:cxn>
                </a:cxnLst>
                <a:rect l="0" t="0" r="r" b="b"/>
                <a:pathLst>
                  <a:path w="419" h="99">
                    <a:moveTo>
                      <a:pt x="419" y="99"/>
                    </a:moveTo>
                    <a:lnTo>
                      <a:pt x="419" y="99"/>
                    </a:lnTo>
                    <a:lnTo>
                      <a:pt x="0" y="99"/>
                    </a:lnTo>
                    <a:lnTo>
                      <a:pt x="0" y="0"/>
                    </a:lnTo>
                    <a:lnTo>
                      <a:pt x="370" y="0"/>
                    </a:lnTo>
                    <a:lnTo>
                      <a:pt x="419" y="99"/>
                    </a:lnTo>
                    <a:close/>
                  </a:path>
                </a:pathLst>
              </a:custGeom>
              <a:grpFill/>
              <a:ln w="0">
                <a:noFill/>
                <a:prstDash val="solid"/>
                <a:round/>
                <a:headEnd/>
                <a:tailEnd/>
              </a:ln>
            </p:spPr>
            <p:txBody>
              <a:bodyPr/>
              <a:lstStyle/>
              <a:p>
                <a:pPr marL="0" marR="0" lvl="0" indent="0" algn="l" defTabSz="456329"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37" name="Freeform 141">
                <a:extLst>
                  <a:ext uri="{FF2B5EF4-FFF2-40B4-BE49-F238E27FC236}">
                    <a16:creationId xmlns:a16="http://schemas.microsoft.com/office/drawing/2014/main" id="{A13B2C50-ED95-095D-1BB7-EE354054D80E}"/>
                  </a:ext>
                </a:extLst>
              </p:cNvPr>
              <p:cNvSpPr>
                <a:spLocks/>
              </p:cNvSpPr>
              <p:nvPr/>
            </p:nvSpPr>
            <p:spPr bwMode="auto">
              <a:xfrm>
                <a:off x="1012825" y="1511300"/>
                <a:ext cx="174625" cy="41275"/>
              </a:xfrm>
              <a:custGeom>
                <a:avLst/>
                <a:gdLst/>
                <a:ahLst/>
                <a:cxnLst>
                  <a:cxn ang="0">
                    <a:pos x="419" y="99"/>
                  </a:cxn>
                  <a:cxn ang="0">
                    <a:pos x="419" y="99"/>
                  </a:cxn>
                  <a:cxn ang="0">
                    <a:pos x="0" y="99"/>
                  </a:cxn>
                  <a:cxn ang="0">
                    <a:pos x="0" y="0"/>
                  </a:cxn>
                  <a:cxn ang="0">
                    <a:pos x="370" y="0"/>
                  </a:cxn>
                  <a:cxn ang="0">
                    <a:pos x="419" y="99"/>
                  </a:cxn>
                </a:cxnLst>
                <a:rect l="0" t="0" r="r" b="b"/>
                <a:pathLst>
                  <a:path w="419" h="99">
                    <a:moveTo>
                      <a:pt x="419" y="99"/>
                    </a:moveTo>
                    <a:lnTo>
                      <a:pt x="419" y="99"/>
                    </a:lnTo>
                    <a:lnTo>
                      <a:pt x="0" y="99"/>
                    </a:lnTo>
                    <a:lnTo>
                      <a:pt x="0" y="0"/>
                    </a:lnTo>
                    <a:lnTo>
                      <a:pt x="370" y="0"/>
                    </a:lnTo>
                    <a:lnTo>
                      <a:pt x="419" y="99"/>
                    </a:lnTo>
                    <a:close/>
                  </a:path>
                </a:pathLst>
              </a:custGeom>
              <a:grpFill/>
              <a:ln w="0">
                <a:noFill/>
                <a:prstDash val="solid"/>
                <a:round/>
                <a:headEnd/>
                <a:tailEnd/>
              </a:ln>
            </p:spPr>
            <p:txBody>
              <a:bodyPr/>
              <a:lstStyle/>
              <a:p>
                <a:pPr marL="0" marR="0" lvl="0" indent="0" algn="l" defTabSz="456329"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38" name="Freeform 142">
                <a:extLst>
                  <a:ext uri="{FF2B5EF4-FFF2-40B4-BE49-F238E27FC236}">
                    <a16:creationId xmlns:a16="http://schemas.microsoft.com/office/drawing/2014/main" id="{0DA26DA2-4688-A744-C0F2-99BDA4E1CF32}"/>
                  </a:ext>
                </a:extLst>
              </p:cNvPr>
              <p:cNvSpPr>
                <a:spLocks/>
              </p:cNvSpPr>
              <p:nvPr/>
            </p:nvSpPr>
            <p:spPr bwMode="auto">
              <a:xfrm>
                <a:off x="1216025" y="1511300"/>
                <a:ext cx="174625" cy="41275"/>
              </a:xfrm>
              <a:custGeom>
                <a:avLst/>
                <a:gdLst/>
                <a:ahLst/>
                <a:cxnLst>
                  <a:cxn ang="0">
                    <a:pos x="419" y="99"/>
                  </a:cxn>
                  <a:cxn ang="0">
                    <a:pos x="419" y="99"/>
                  </a:cxn>
                  <a:cxn ang="0">
                    <a:pos x="0" y="99"/>
                  </a:cxn>
                  <a:cxn ang="0">
                    <a:pos x="0" y="0"/>
                  </a:cxn>
                  <a:cxn ang="0">
                    <a:pos x="370" y="0"/>
                  </a:cxn>
                  <a:cxn ang="0">
                    <a:pos x="419" y="99"/>
                  </a:cxn>
                </a:cxnLst>
                <a:rect l="0" t="0" r="r" b="b"/>
                <a:pathLst>
                  <a:path w="419" h="99">
                    <a:moveTo>
                      <a:pt x="419" y="99"/>
                    </a:moveTo>
                    <a:lnTo>
                      <a:pt x="419" y="99"/>
                    </a:lnTo>
                    <a:lnTo>
                      <a:pt x="0" y="99"/>
                    </a:lnTo>
                    <a:lnTo>
                      <a:pt x="0" y="0"/>
                    </a:lnTo>
                    <a:lnTo>
                      <a:pt x="370" y="0"/>
                    </a:lnTo>
                    <a:lnTo>
                      <a:pt x="419" y="99"/>
                    </a:lnTo>
                    <a:close/>
                  </a:path>
                </a:pathLst>
              </a:custGeom>
              <a:grpFill/>
              <a:ln w="0">
                <a:noFill/>
                <a:prstDash val="solid"/>
                <a:round/>
                <a:headEnd/>
                <a:tailEnd/>
              </a:ln>
            </p:spPr>
            <p:txBody>
              <a:bodyPr/>
              <a:lstStyle/>
              <a:p>
                <a:pPr marL="0" marR="0" lvl="0" indent="0" algn="l" defTabSz="456329"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39" name="Freeform 143">
                <a:extLst>
                  <a:ext uri="{FF2B5EF4-FFF2-40B4-BE49-F238E27FC236}">
                    <a16:creationId xmlns:a16="http://schemas.microsoft.com/office/drawing/2014/main" id="{F27605B0-7468-C38C-8A48-08951C603DE5}"/>
                  </a:ext>
                </a:extLst>
              </p:cNvPr>
              <p:cNvSpPr>
                <a:spLocks/>
              </p:cNvSpPr>
              <p:nvPr/>
            </p:nvSpPr>
            <p:spPr bwMode="auto">
              <a:xfrm>
                <a:off x="1012825" y="1428750"/>
                <a:ext cx="20638" cy="20638"/>
              </a:xfrm>
              <a:custGeom>
                <a:avLst/>
                <a:gdLst/>
                <a:ahLst/>
                <a:cxnLst>
                  <a:cxn ang="0">
                    <a:pos x="52" y="52"/>
                  </a:cxn>
                  <a:cxn ang="0">
                    <a:pos x="52" y="52"/>
                  </a:cxn>
                  <a:cxn ang="0">
                    <a:pos x="0" y="52"/>
                  </a:cxn>
                  <a:cxn ang="0">
                    <a:pos x="0" y="0"/>
                  </a:cxn>
                  <a:cxn ang="0">
                    <a:pos x="52" y="0"/>
                  </a:cxn>
                  <a:cxn ang="0">
                    <a:pos x="52" y="52"/>
                  </a:cxn>
                </a:cxnLst>
                <a:rect l="0" t="0" r="r" b="b"/>
                <a:pathLst>
                  <a:path w="52" h="52">
                    <a:moveTo>
                      <a:pt x="52" y="52"/>
                    </a:moveTo>
                    <a:lnTo>
                      <a:pt x="52" y="52"/>
                    </a:lnTo>
                    <a:lnTo>
                      <a:pt x="0" y="52"/>
                    </a:lnTo>
                    <a:lnTo>
                      <a:pt x="0" y="0"/>
                    </a:lnTo>
                    <a:lnTo>
                      <a:pt x="52" y="0"/>
                    </a:lnTo>
                    <a:lnTo>
                      <a:pt x="52" y="52"/>
                    </a:lnTo>
                    <a:close/>
                  </a:path>
                </a:pathLst>
              </a:custGeom>
              <a:grpFill/>
              <a:ln w="0">
                <a:noFill/>
                <a:prstDash val="solid"/>
                <a:round/>
                <a:headEnd/>
                <a:tailEnd/>
              </a:ln>
            </p:spPr>
            <p:txBody>
              <a:bodyPr/>
              <a:lstStyle/>
              <a:p>
                <a:pPr marL="0" marR="0" lvl="0" indent="0" algn="l" defTabSz="456329"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40" name="Freeform 144">
                <a:extLst>
                  <a:ext uri="{FF2B5EF4-FFF2-40B4-BE49-F238E27FC236}">
                    <a16:creationId xmlns:a16="http://schemas.microsoft.com/office/drawing/2014/main" id="{B4E3503D-CB4F-2C7F-DD39-8EBBF112D954}"/>
                  </a:ext>
                </a:extLst>
              </p:cNvPr>
              <p:cNvSpPr>
                <a:spLocks/>
              </p:cNvSpPr>
              <p:nvPr/>
            </p:nvSpPr>
            <p:spPr bwMode="auto">
              <a:xfrm>
                <a:off x="1052513" y="1428750"/>
                <a:ext cx="20638" cy="20638"/>
              </a:xfrm>
              <a:custGeom>
                <a:avLst/>
                <a:gdLst/>
                <a:ahLst/>
                <a:cxnLst>
                  <a:cxn ang="0">
                    <a:pos x="52" y="52"/>
                  </a:cxn>
                  <a:cxn ang="0">
                    <a:pos x="52" y="52"/>
                  </a:cxn>
                  <a:cxn ang="0">
                    <a:pos x="0" y="52"/>
                  </a:cxn>
                  <a:cxn ang="0">
                    <a:pos x="0" y="0"/>
                  </a:cxn>
                  <a:cxn ang="0">
                    <a:pos x="52" y="0"/>
                  </a:cxn>
                  <a:cxn ang="0">
                    <a:pos x="52" y="52"/>
                  </a:cxn>
                </a:cxnLst>
                <a:rect l="0" t="0" r="r" b="b"/>
                <a:pathLst>
                  <a:path w="52" h="52">
                    <a:moveTo>
                      <a:pt x="52" y="52"/>
                    </a:moveTo>
                    <a:lnTo>
                      <a:pt x="52" y="52"/>
                    </a:lnTo>
                    <a:lnTo>
                      <a:pt x="0" y="52"/>
                    </a:lnTo>
                    <a:lnTo>
                      <a:pt x="0" y="0"/>
                    </a:lnTo>
                    <a:lnTo>
                      <a:pt x="52" y="0"/>
                    </a:lnTo>
                    <a:lnTo>
                      <a:pt x="52" y="52"/>
                    </a:lnTo>
                    <a:close/>
                  </a:path>
                </a:pathLst>
              </a:custGeom>
              <a:grpFill/>
              <a:ln w="0">
                <a:noFill/>
                <a:prstDash val="solid"/>
                <a:round/>
                <a:headEnd/>
                <a:tailEnd/>
              </a:ln>
            </p:spPr>
            <p:txBody>
              <a:bodyPr/>
              <a:lstStyle/>
              <a:p>
                <a:pPr marL="0" marR="0" lvl="0" indent="0" algn="l" defTabSz="456329"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41" name="Freeform 145">
                <a:extLst>
                  <a:ext uri="{FF2B5EF4-FFF2-40B4-BE49-F238E27FC236}">
                    <a16:creationId xmlns:a16="http://schemas.microsoft.com/office/drawing/2014/main" id="{77D06AE0-0FCA-0A36-FD55-C98E1D4FCA58}"/>
                  </a:ext>
                </a:extLst>
              </p:cNvPr>
              <p:cNvSpPr>
                <a:spLocks/>
              </p:cNvSpPr>
              <p:nvPr/>
            </p:nvSpPr>
            <p:spPr bwMode="auto">
              <a:xfrm>
                <a:off x="1092200" y="1428750"/>
                <a:ext cx="20638" cy="20638"/>
              </a:xfrm>
              <a:custGeom>
                <a:avLst/>
                <a:gdLst/>
                <a:ahLst/>
                <a:cxnLst>
                  <a:cxn ang="0">
                    <a:pos x="52" y="52"/>
                  </a:cxn>
                  <a:cxn ang="0">
                    <a:pos x="52" y="52"/>
                  </a:cxn>
                  <a:cxn ang="0">
                    <a:pos x="0" y="52"/>
                  </a:cxn>
                  <a:cxn ang="0">
                    <a:pos x="0" y="0"/>
                  </a:cxn>
                  <a:cxn ang="0">
                    <a:pos x="52" y="0"/>
                  </a:cxn>
                  <a:cxn ang="0">
                    <a:pos x="52" y="52"/>
                  </a:cxn>
                </a:cxnLst>
                <a:rect l="0" t="0" r="r" b="b"/>
                <a:pathLst>
                  <a:path w="52" h="52">
                    <a:moveTo>
                      <a:pt x="52" y="52"/>
                    </a:moveTo>
                    <a:lnTo>
                      <a:pt x="52" y="52"/>
                    </a:lnTo>
                    <a:lnTo>
                      <a:pt x="0" y="52"/>
                    </a:lnTo>
                    <a:lnTo>
                      <a:pt x="0" y="0"/>
                    </a:lnTo>
                    <a:lnTo>
                      <a:pt x="52" y="0"/>
                    </a:lnTo>
                    <a:lnTo>
                      <a:pt x="52" y="52"/>
                    </a:lnTo>
                    <a:close/>
                  </a:path>
                </a:pathLst>
              </a:custGeom>
              <a:grpFill/>
              <a:ln w="0">
                <a:noFill/>
                <a:prstDash val="solid"/>
                <a:round/>
                <a:headEnd/>
                <a:tailEnd/>
              </a:ln>
            </p:spPr>
            <p:txBody>
              <a:bodyPr/>
              <a:lstStyle/>
              <a:p>
                <a:pPr marL="0" marR="0" lvl="0" indent="0" algn="l" defTabSz="456329"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42" name="Freeform 146">
                <a:extLst>
                  <a:ext uri="{FF2B5EF4-FFF2-40B4-BE49-F238E27FC236}">
                    <a16:creationId xmlns:a16="http://schemas.microsoft.com/office/drawing/2014/main" id="{9B432B34-2562-7B6E-F2E6-80387CE09A05}"/>
                  </a:ext>
                </a:extLst>
              </p:cNvPr>
              <p:cNvSpPr>
                <a:spLocks/>
              </p:cNvSpPr>
              <p:nvPr/>
            </p:nvSpPr>
            <p:spPr bwMode="auto">
              <a:xfrm>
                <a:off x="1131888" y="1428750"/>
                <a:ext cx="20638" cy="20638"/>
              </a:xfrm>
              <a:custGeom>
                <a:avLst/>
                <a:gdLst/>
                <a:ahLst/>
                <a:cxnLst>
                  <a:cxn ang="0">
                    <a:pos x="52" y="52"/>
                  </a:cxn>
                  <a:cxn ang="0">
                    <a:pos x="52" y="52"/>
                  </a:cxn>
                  <a:cxn ang="0">
                    <a:pos x="0" y="52"/>
                  </a:cxn>
                  <a:cxn ang="0">
                    <a:pos x="0" y="0"/>
                  </a:cxn>
                  <a:cxn ang="0">
                    <a:pos x="52" y="0"/>
                  </a:cxn>
                  <a:cxn ang="0">
                    <a:pos x="52" y="52"/>
                  </a:cxn>
                </a:cxnLst>
                <a:rect l="0" t="0" r="r" b="b"/>
                <a:pathLst>
                  <a:path w="52" h="52">
                    <a:moveTo>
                      <a:pt x="52" y="52"/>
                    </a:moveTo>
                    <a:lnTo>
                      <a:pt x="52" y="52"/>
                    </a:lnTo>
                    <a:lnTo>
                      <a:pt x="0" y="52"/>
                    </a:lnTo>
                    <a:lnTo>
                      <a:pt x="0" y="0"/>
                    </a:lnTo>
                    <a:lnTo>
                      <a:pt x="52" y="0"/>
                    </a:lnTo>
                    <a:lnTo>
                      <a:pt x="52" y="52"/>
                    </a:lnTo>
                    <a:close/>
                  </a:path>
                </a:pathLst>
              </a:custGeom>
              <a:grpFill/>
              <a:ln w="0">
                <a:noFill/>
                <a:prstDash val="solid"/>
                <a:round/>
                <a:headEnd/>
                <a:tailEnd/>
              </a:ln>
            </p:spPr>
            <p:txBody>
              <a:bodyPr/>
              <a:lstStyle/>
              <a:p>
                <a:pPr marL="0" marR="0" lvl="0" indent="0" algn="l" defTabSz="456329"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43" name="Freeform 147">
                <a:extLst>
                  <a:ext uri="{FF2B5EF4-FFF2-40B4-BE49-F238E27FC236}">
                    <a16:creationId xmlns:a16="http://schemas.microsoft.com/office/drawing/2014/main" id="{A6C50313-5D80-0BB6-E0EE-B89075FBBEBE}"/>
                  </a:ext>
                </a:extLst>
              </p:cNvPr>
              <p:cNvSpPr>
                <a:spLocks/>
              </p:cNvSpPr>
              <p:nvPr/>
            </p:nvSpPr>
            <p:spPr bwMode="auto">
              <a:xfrm>
                <a:off x="1328738" y="1428750"/>
                <a:ext cx="22225" cy="20638"/>
              </a:xfrm>
              <a:custGeom>
                <a:avLst/>
                <a:gdLst/>
                <a:ahLst/>
                <a:cxnLst>
                  <a:cxn ang="0">
                    <a:pos x="52" y="52"/>
                  </a:cxn>
                  <a:cxn ang="0">
                    <a:pos x="52" y="52"/>
                  </a:cxn>
                  <a:cxn ang="0">
                    <a:pos x="0" y="52"/>
                  </a:cxn>
                  <a:cxn ang="0">
                    <a:pos x="0" y="0"/>
                  </a:cxn>
                  <a:cxn ang="0">
                    <a:pos x="52" y="0"/>
                  </a:cxn>
                  <a:cxn ang="0">
                    <a:pos x="52" y="52"/>
                  </a:cxn>
                </a:cxnLst>
                <a:rect l="0" t="0" r="r" b="b"/>
                <a:pathLst>
                  <a:path w="52" h="52">
                    <a:moveTo>
                      <a:pt x="52" y="52"/>
                    </a:moveTo>
                    <a:lnTo>
                      <a:pt x="52" y="52"/>
                    </a:lnTo>
                    <a:lnTo>
                      <a:pt x="0" y="52"/>
                    </a:lnTo>
                    <a:lnTo>
                      <a:pt x="0" y="0"/>
                    </a:lnTo>
                    <a:lnTo>
                      <a:pt x="52" y="0"/>
                    </a:lnTo>
                    <a:lnTo>
                      <a:pt x="52" y="52"/>
                    </a:lnTo>
                    <a:close/>
                  </a:path>
                </a:pathLst>
              </a:custGeom>
              <a:grpFill/>
              <a:ln w="0">
                <a:noFill/>
                <a:prstDash val="solid"/>
                <a:round/>
                <a:headEnd/>
                <a:tailEnd/>
              </a:ln>
            </p:spPr>
            <p:txBody>
              <a:bodyPr/>
              <a:lstStyle/>
              <a:p>
                <a:pPr marL="0" marR="0" lvl="0" indent="0" algn="l" defTabSz="456329"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44" name="Freeform 148">
                <a:extLst>
                  <a:ext uri="{FF2B5EF4-FFF2-40B4-BE49-F238E27FC236}">
                    <a16:creationId xmlns:a16="http://schemas.microsoft.com/office/drawing/2014/main" id="{12E56755-179F-A44B-949B-B8901CA30378}"/>
                  </a:ext>
                </a:extLst>
              </p:cNvPr>
              <p:cNvSpPr>
                <a:spLocks/>
              </p:cNvSpPr>
              <p:nvPr/>
            </p:nvSpPr>
            <p:spPr bwMode="auto">
              <a:xfrm>
                <a:off x="1368425" y="1428750"/>
                <a:ext cx="22225" cy="20638"/>
              </a:xfrm>
              <a:custGeom>
                <a:avLst/>
                <a:gdLst/>
                <a:ahLst/>
                <a:cxnLst>
                  <a:cxn ang="0">
                    <a:pos x="52" y="52"/>
                  </a:cxn>
                  <a:cxn ang="0">
                    <a:pos x="52" y="52"/>
                  </a:cxn>
                  <a:cxn ang="0">
                    <a:pos x="0" y="52"/>
                  </a:cxn>
                  <a:cxn ang="0">
                    <a:pos x="0" y="0"/>
                  </a:cxn>
                  <a:cxn ang="0">
                    <a:pos x="52" y="0"/>
                  </a:cxn>
                  <a:cxn ang="0">
                    <a:pos x="52" y="52"/>
                  </a:cxn>
                </a:cxnLst>
                <a:rect l="0" t="0" r="r" b="b"/>
                <a:pathLst>
                  <a:path w="52" h="52">
                    <a:moveTo>
                      <a:pt x="52" y="52"/>
                    </a:moveTo>
                    <a:lnTo>
                      <a:pt x="52" y="52"/>
                    </a:lnTo>
                    <a:lnTo>
                      <a:pt x="0" y="52"/>
                    </a:lnTo>
                    <a:lnTo>
                      <a:pt x="0" y="0"/>
                    </a:lnTo>
                    <a:lnTo>
                      <a:pt x="52" y="0"/>
                    </a:lnTo>
                    <a:lnTo>
                      <a:pt x="52" y="52"/>
                    </a:lnTo>
                    <a:close/>
                  </a:path>
                </a:pathLst>
              </a:custGeom>
              <a:grpFill/>
              <a:ln w="0">
                <a:noFill/>
                <a:prstDash val="solid"/>
                <a:round/>
                <a:headEnd/>
                <a:tailEnd/>
              </a:ln>
            </p:spPr>
            <p:txBody>
              <a:bodyPr/>
              <a:lstStyle/>
              <a:p>
                <a:pPr marL="0" marR="0" lvl="0" indent="0" algn="l" defTabSz="456329"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45" name="Freeform 149">
                <a:extLst>
                  <a:ext uri="{FF2B5EF4-FFF2-40B4-BE49-F238E27FC236}">
                    <a16:creationId xmlns:a16="http://schemas.microsoft.com/office/drawing/2014/main" id="{D7704A5A-0B0C-55B3-4EC1-A6C7A1F465F4}"/>
                  </a:ext>
                </a:extLst>
              </p:cNvPr>
              <p:cNvSpPr>
                <a:spLocks/>
              </p:cNvSpPr>
              <p:nvPr/>
            </p:nvSpPr>
            <p:spPr bwMode="auto">
              <a:xfrm>
                <a:off x="1187450" y="1416050"/>
                <a:ext cx="47625" cy="46038"/>
              </a:xfrm>
              <a:custGeom>
                <a:avLst/>
                <a:gdLst/>
                <a:ahLst/>
                <a:cxnLst>
                  <a:cxn ang="0">
                    <a:pos x="112" y="111"/>
                  </a:cxn>
                  <a:cxn ang="0">
                    <a:pos x="112" y="111"/>
                  </a:cxn>
                  <a:cxn ang="0">
                    <a:pos x="0" y="111"/>
                  </a:cxn>
                  <a:cxn ang="0">
                    <a:pos x="0" y="0"/>
                  </a:cxn>
                  <a:cxn ang="0">
                    <a:pos x="112" y="0"/>
                  </a:cxn>
                  <a:cxn ang="0">
                    <a:pos x="112" y="111"/>
                  </a:cxn>
                </a:cxnLst>
                <a:rect l="0" t="0" r="r" b="b"/>
                <a:pathLst>
                  <a:path w="112" h="111">
                    <a:moveTo>
                      <a:pt x="112" y="111"/>
                    </a:moveTo>
                    <a:lnTo>
                      <a:pt x="112" y="111"/>
                    </a:lnTo>
                    <a:lnTo>
                      <a:pt x="0" y="111"/>
                    </a:lnTo>
                    <a:lnTo>
                      <a:pt x="0" y="0"/>
                    </a:lnTo>
                    <a:lnTo>
                      <a:pt x="112" y="0"/>
                    </a:lnTo>
                    <a:lnTo>
                      <a:pt x="112" y="111"/>
                    </a:lnTo>
                    <a:close/>
                  </a:path>
                </a:pathLst>
              </a:custGeom>
              <a:grpFill/>
              <a:ln w="0">
                <a:noFill/>
                <a:prstDash val="solid"/>
                <a:round/>
                <a:headEnd/>
                <a:tailEnd/>
              </a:ln>
            </p:spPr>
            <p:txBody>
              <a:bodyPr/>
              <a:lstStyle/>
              <a:p>
                <a:pPr marL="0" marR="0" lvl="0" indent="0" algn="l" defTabSz="456329"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346" name="Freeform 150">
                <a:extLst>
                  <a:ext uri="{FF2B5EF4-FFF2-40B4-BE49-F238E27FC236}">
                    <a16:creationId xmlns:a16="http://schemas.microsoft.com/office/drawing/2014/main" id="{29DE5357-9AC5-88F8-32B9-C64C25EE4EE7}"/>
                  </a:ext>
                </a:extLst>
              </p:cNvPr>
              <p:cNvSpPr>
                <a:spLocks/>
              </p:cNvSpPr>
              <p:nvPr/>
            </p:nvSpPr>
            <p:spPr bwMode="auto">
              <a:xfrm>
                <a:off x="1247775" y="1416050"/>
                <a:ext cx="47625" cy="46038"/>
              </a:xfrm>
              <a:custGeom>
                <a:avLst/>
                <a:gdLst/>
                <a:ahLst/>
                <a:cxnLst>
                  <a:cxn ang="0">
                    <a:pos x="112" y="111"/>
                  </a:cxn>
                  <a:cxn ang="0">
                    <a:pos x="112" y="111"/>
                  </a:cxn>
                  <a:cxn ang="0">
                    <a:pos x="0" y="111"/>
                  </a:cxn>
                  <a:cxn ang="0">
                    <a:pos x="0" y="0"/>
                  </a:cxn>
                  <a:cxn ang="0">
                    <a:pos x="112" y="0"/>
                  </a:cxn>
                  <a:cxn ang="0">
                    <a:pos x="112" y="111"/>
                  </a:cxn>
                </a:cxnLst>
                <a:rect l="0" t="0" r="r" b="b"/>
                <a:pathLst>
                  <a:path w="112" h="111">
                    <a:moveTo>
                      <a:pt x="112" y="111"/>
                    </a:moveTo>
                    <a:lnTo>
                      <a:pt x="112" y="111"/>
                    </a:lnTo>
                    <a:lnTo>
                      <a:pt x="0" y="111"/>
                    </a:lnTo>
                    <a:lnTo>
                      <a:pt x="0" y="0"/>
                    </a:lnTo>
                    <a:lnTo>
                      <a:pt x="112" y="0"/>
                    </a:lnTo>
                    <a:lnTo>
                      <a:pt x="112" y="111"/>
                    </a:lnTo>
                    <a:close/>
                  </a:path>
                </a:pathLst>
              </a:custGeom>
              <a:grpFill/>
              <a:ln w="0">
                <a:noFill/>
                <a:prstDash val="solid"/>
                <a:round/>
                <a:headEnd/>
                <a:tailEnd/>
              </a:ln>
            </p:spPr>
            <p:txBody>
              <a:bodyPr/>
              <a:lstStyle/>
              <a:p>
                <a:pPr marL="0" marR="0" lvl="0" indent="0" algn="l" defTabSz="456329"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grpSp>
      </p:grpSp>
      <p:sp>
        <p:nvSpPr>
          <p:cNvPr id="442" name="梯形 178">
            <a:extLst>
              <a:ext uri="{FF2B5EF4-FFF2-40B4-BE49-F238E27FC236}">
                <a16:creationId xmlns:a16="http://schemas.microsoft.com/office/drawing/2014/main" id="{6964E552-1F4F-1757-E9CA-2E813A72D4B6}"/>
              </a:ext>
            </a:extLst>
          </p:cNvPr>
          <p:cNvSpPr/>
          <p:nvPr/>
        </p:nvSpPr>
        <p:spPr>
          <a:xfrm>
            <a:off x="4063518" y="4242161"/>
            <a:ext cx="6999732" cy="278131"/>
          </a:xfrm>
          <a:prstGeom prst="trapezoid">
            <a:avLst>
              <a:gd name="adj" fmla="val 69565"/>
            </a:avLst>
          </a:prstGeom>
          <a:gradFill flip="none" rotWithShape="1">
            <a:gsLst>
              <a:gs pos="0">
                <a:srgbClr val="DDDDDD">
                  <a:alpha val="20000"/>
                </a:srgbClr>
              </a:gs>
              <a:gs pos="50000">
                <a:srgbClr val="DDDDDD">
                  <a:alpha val="0"/>
                </a:srgbClr>
              </a:gs>
              <a:gs pos="100000">
                <a:srgbClr val="DDDDDD">
                  <a:alpha val="0"/>
                </a:srgbClr>
              </a:gs>
            </a:gsLst>
            <a:lin ang="16200000" scaled="1"/>
            <a:tileRect/>
          </a:gradFill>
          <a:ln w="12700" cap="flat" cmpd="sng" algn="ctr">
            <a:noFill/>
            <a:prstDash val="solid"/>
            <a:miter lim="800000"/>
          </a:ln>
          <a:effectLst/>
        </p:spPr>
        <p:txBody>
          <a:bodyPr rtlCol="0" anchor="ctr"/>
          <a:lstStyle/>
          <a:p>
            <a:pPr marL="0" marR="0" lvl="0" indent="0" algn="ctr" defTabSz="636708" rtl="0" eaLnBrk="1" fontAlgn="auto" latinLnBrk="0" hangingPunct="1">
              <a:lnSpc>
                <a:spcPct val="100000"/>
              </a:lnSpc>
              <a:spcBef>
                <a:spcPts val="0"/>
              </a:spcBef>
              <a:spcAft>
                <a:spcPts val="0"/>
              </a:spcAft>
              <a:buClrTx/>
              <a:buSzTx/>
              <a:buFontTx/>
              <a:buNone/>
              <a:tabLst/>
              <a:defRPr/>
            </a:pPr>
            <a:endParaRPr kumimoji="0" lang="zh-CN" altLang="en-US" sz="600" b="0" i="0" u="none" strike="noStrike" kern="0" cap="none" spc="0" normalizeH="0" baseline="0" noProof="0" dirty="0">
              <a:ln>
                <a:noFill/>
              </a:ln>
              <a:solidFill>
                <a:prstClr val="black"/>
              </a:solidFill>
              <a:effectLst/>
              <a:uLnTx/>
              <a:uFillTx/>
              <a:ea typeface="微软雅黑"/>
              <a:cs typeface="+mn-cs"/>
              <a:sym typeface="Arial" panose="020B0604020202020204" pitchFamily="34" charset="0"/>
            </a:endParaRPr>
          </a:p>
        </p:txBody>
      </p:sp>
      <p:sp>
        <p:nvSpPr>
          <p:cNvPr id="443" name="梯形 179">
            <a:extLst>
              <a:ext uri="{FF2B5EF4-FFF2-40B4-BE49-F238E27FC236}">
                <a16:creationId xmlns:a16="http://schemas.microsoft.com/office/drawing/2014/main" id="{1ED43D4F-24EF-38F8-C68E-AE8A76382014}"/>
              </a:ext>
            </a:extLst>
          </p:cNvPr>
          <p:cNvSpPr/>
          <p:nvPr/>
        </p:nvSpPr>
        <p:spPr>
          <a:xfrm>
            <a:off x="4063518" y="3778303"/>
            <a:ext cx="6999731" cy="326381"/>
          </a:xfrm>
          <a:prstGeom prst="trapezoid">
            <a:avLst>
              <a:gd name="adj" fmla="val 69565"/>
            </a:avLst>
          </a:prstGeom>
          <a:gradFill flip="none" rotWithShape="1">
            <a:gsLst>
              <a:gs pos="0">
                <a:srgbClr val="DDDDDD">
                  <a:alpha val="20000"/>
                </a:srgbClr>
              </a:gs>
              <a:gs pos="50000">
                <a:srgbClr val="DDDDDD">
                  <a:alpha val="0"/>
                </a:srgbClr>
              </a:gs>
              <a:gs pos="100000">
                <a:srgbClr val="DDDDDD">
                  <a:alpha val="0"/>
                </a:srgbClr>
              </a:gs>
            </a:gsLst>
            <a:lin ang="16200000" scaled="1"/>
            <a:tileRect/>
          </a:gradFill>
          <a:ln w="12700" cap="flat" cmpd="sng" algn="ctr">
            <a:noFill/>
            <a:prstDash val="solid"/>
            <a:miter lim="800000"/>
          </a:ln>
          <a:effectLst/>
        </p:spPr>
        <p:txBody>
          <a:bodyPr rtlCol="0" anchor="ctr"/>
          <a:lstStyle/>
          <a:p>
            <a:pPr marL="0" marR="0" lvl="0" indent="0" algn="ctr" defTabSz="636708" rtl="0" eaLnBrk="1" fontAlgn="auto" latinLnBrk="0" hangingPunct="1">
              <a:lnSpc>
                <a:spcPct val="100000"/>
              </a:lnSpc>
              <a:spcBef>
                <a:spcPts val="0"/>
              </a:spcBef>
              <a:spcAft>
                <a:spcPts val="0"/>
              </a:spcAft>
              <a:buClrTx/>
              <a:buSzTx/>
              <a:buFontTx/>
              <a:buNone/>
              <a:tabLst/>
              <a:defRPr/>
            </a:pPr>
            <a:endParaRPr kumimoji="0" lang="zh-CN" altLang="en-US" sz="600" b="0" i="0" u="none" strike="noStrike" kern="0" cap="none" spc="0" normalizeH="0" baseline="0" noProof="0" dirty="0">
              <a:ln>
                <a:noFill/>
              </a:ln>
              <a:solidFill>
                <a:prstClr val="black"/>
              </a:solidFill>
              <a:effectLst/>
              <a:uLnTx/>
              <a:uFillTx/>
              <a:ea typeface="微软雅黑"/>
              <a:cs typeface="+mn-cs"/>
              <a:sym typeface="Arial" panose="020B0604020202020204" pitchFamily="34" charset="0"/>
            </a:endParaRPr>
          </a:p>
        </p:txBody>
      </p:sp>
      <p:sp>
        <p:nvSpPr>
          <p:cNvPr id="444" name="梯形 180">
            <a:extLst>
              <a:ext uri="{FF2B5EF4-FFF2-40B4-BE49-F238E27FC236}">
                <a16:creationId xmlns:a16="http://schemas.microsoft.com/office/drawing/2014/main" id="{71A8A204-BF7B-4B34-B115-67292E3C0EBB}"/>
              </a:ext>
            </a:extLst>
          </p:cNvPr>
          <p:cNvSpPr/>
          <p:nvPr/>
        </p:nvSpPr>
        <p:spPr>
          <a:xfrm>
            <a:off x="4063518" y="3362695"/>
            <a:ext cx="6999731" cy="278131"/>
          </a:xfrm>
          <a:prstGeom prst="trapezoid">
            <a:avLst>
              <a:gd name="adj" fmla="val 69565"/>
            </a:avLst>
          </a:prstGeom>
          <a:gradFill flip="none" rotWithShape="1">
            <a:gsLst>
              <a:gs pos="0">
                <a:srgbClr val="DDDDDD">
                  <a:alpha val="20000"/>
                </a:srgbClr>
              </a:gs>
              <a:gs pos="50000">
                <a:srgbClr val="DDDDDD">
                  <a:alpha val="0"/>
                </a:srgbClr>
              </a:gs>
              <a:gs pos="100000">
                <a:srgbClr val="DDDDDD">
                  <a:alpha val="0"/>
                </a:srgbClr>
              </a:gs>
            </a:gsLst>
            <a:lin ang="16200000" scaled="1"/>
            <a:tileRect/>
          </a:gradFill>
          <a:ln w="12700" cap="flat" cmpd="sng" algn="ctr">
            <a:noFill/>
            <a:prstDash val="solid"/>
            <a:miter lim="800000"/>
          </a:ln>
          <a:effectLst/>
        </p:spPr>
        <p:txBody>
          <a:bodyPr rtlCol="0" anchor="ctr"/>
          <a:lstStyle/>
          <a:p>
            <a:pPr marL="0" marR="0" lvl="0" indent="0" algn="ctr" defTabSz="636708" rtl="0" eaLnBrk="1" fontAlgn="auto" latinLnBrk="0" hangingPunct="1">
              <a:lnSpc>
                <a:spcPct val="100000"/>
              </a:lnSpc>
              <a:spcBef>
                <a:spcPts val="0"/>
              </a:spcBef>
              <a:spcAft>
                <a:spcPts val="0"/>
              </a:spcAft>
              <a:buClrTx/>
              <a:buSzTx/>
              <a:buFontTx/>
              <a:buNone/>
              <a:tabLst/>
              <a:defRPr/>
            </a:pPr>
            <a:endParaRPr kumimoji="0" lang="zh-CN" altLang="en-US" sz="600" b="0" i="0" u="none" strike="noStrike" kern="0" cap="none" spc="0" normalizeH="0" baseline="0" noProof="0" dirty="0">
              <a:ln>
                <a:noFill/>
              </a:ln>
              <a:solidFill>
                <a:prstClr val="black"/>
              </a:solidFill>
              <a:effectLst/>
              <a:uLnTx/>
              <a:uFillTx/>
              <a:ea typeface="微软雅黑"/>
              <a:cs typeface="+mn-cs"/>
              <a:sym typeface="Arial" panose="020B0604020202020204" pitchFamily="34" charset="0"/>
            </a:endParaRPr>
          </a:p>
        </p:txBody>
      </p:sp>
      <p:sp>
        <p:nvSpPr>
          <p:cNvPr id="445" name="梯形 181">
            <a:extLst>
              <a:ext uri="{FF2B5EF4-FFF2-40B4-BE49-F238E27FC236}">
                <a16:creationId xmlns:a16="http://schemas.microsoft.com/office/drawing/2014/main" id="{08C7A87F-08EB-A9CA-BD2B-9B72D8D13374}"/>
              </a:ext>
            </a:extLst>
          </p:cNvPr>
          <p:cNvSpPr/>
          <p:nvPr/>
        </p:nvSpPr>
        <p:spPr>
          <a:xfrm>
            <a:off x="4063518" y="2910228"/>
            <a:ext cx="6999731" cy="314990"/>
          </a:xfrm>
          <a:prstGeom prst="trapezoid">
            <a:avLst>
              <a:gd name="adj" fmla="val 69565"/>
            </a:avLst>
          </a:prstGeom>
          <a:gradFill flip="none" rotWithShape="1">
            <a:gsLst>
              <a:gs pos="0">
                <a:srgbClr val="DDDDDD">
                  <a:alpha val="20000"/>
                </a:srgbClr>
              </a:gs>
              <a:gs pos="50000">
                <a:srgbClr val="DDDDDD">
                  <a:alpha val="0"/>
                </a:srgbClr>
              </a:gs>
              <a:gs pos="100000">
                <a:srgbClr val="DDDDDD">
                  <a:alpha val="0"/>
                </a:srgbClr>
              </a:gs>
            </a:gsLst>
            <a:lin ang="16200000" scaled="1"/>
            <a:tileRect/>
          </a:gradFill>
          <a:ln w="12700" cap="flat" cmpd="sng" algn="ctr">
            <a:noFill/>
            <a:prstDash val="solid"/>
            <a:miter lim="800000"/>
          </a:ln>
          <a:effectLst/>
        </p:spPr>
        <p:txBody>
          <a:bodyPr rtlCol="0" anchor="ctr"/>
          <a:lstStyle/>
          <a:p>
            <a:pPr marL="0" marR="0" lvl="0" indent="0" algn="ctr" defTabSz="636708" rtl="0" eaLnBrk="1" fontAlgn="auto" latinLnBrk="0" hangingPunct="1">
              <a:lnSpc>
                <a:spcPct val="100000"/>
              </a:lnSpc>
              <a:spcBef>
                <a:spcPts val="0"/>
              </a:spcBef>
              <a:spcAft>
                <a:spcPts val="0"/>
              </a:spcAft>
              <a:buClrTx/>
              <a:buSzTx/>
              <a:buFontTx/>
              <a:buNone/>
              <a:tabLst/>
              <a:defRPr/>
            </a:pPr>
            <a:endParaRPr kumimoji="0" lang="zh-CN" altLang="en-US" sz="600" b="0" i="0" u="none" strike="noStrike" kern="0" cap="none" spc="0" normalizeH="0" baseline="0" noProof="0" dirty="0">
              <a:ln>
                <a:noFill/>
              </a:ln>
              <a:solidFill>
                <a:prstClr val="black"/>
              </a:solidFill>
              <a:effectLst/>
              <a:uLnTx/>
              <a:uFillTx/>
              <a:ea typeface="微软雅黑"/>
              <a:cs typeface="+mn-cs"/>
              <a:sym typeface="Arial" panose="020B0604020202020204" pitchFamily="34" charset="0"/>
            </a:endParaRPr>
          </a:p>
        </p:txBody>
      </p:sp>
      <p:grpSp>
        <p:nvGrpSpPr>
          <p:cNvPr id="446" name="组合 182">
            <a:extLst>
              <a:ext uri="{FF2B5EF4-FFF2-40B4-BE49-F238E27FC236}">
                <a16:creationId xmlns:a16="http://schemas.microsoft.com/office/drawing/2014/main" id="{52DDB96E-2CD4-4A3A-433B-0B6DE97CA300}"/>
              </a:ext>
            </a:extLst>
          </p:cNvPr>
          <p:cNvGrpSpPr/>
          <p:nvPr/>
        </p:nvGrpSpPr>
        <p:grpSpPr>
          <a:xfrm>
            <a:off x="916650" y="3156986"/>
            <a:ext cx="1822949" cy="809004"/>
            <a:chOff x="828438" y="4363158"/>
            <a:chExt cx="1823661" cy="704580"/>
          </a:xfrm>
          <a:solidFill>
            <a:srgbClr val="00B0F0"/>
          </a:solidFill>
        </p:grpSpPr>
        <p:sp>
          <p:nvSpPr>
            <p:cNvPr id="447" name="矩形 183">
              <a:extLst>
                <a:ext uri="{FF2B5EF4-FFF2-40B4-BE49-F238E27FC236}">
                  <a16:creationId xmlns:a16="http://schemas.microsoft.com/office/drawing/2014/main" id="{C1B6D9CB-956D-7CEF-4BB3-131C81B49DA5}"/>
                </a:ext>
              </a:extLst>
            </p:cNvPr>
            <p:cNvSpPr/>
            <p:nvPr/>
          </p:nvSpPr>
          <p:spPr>
            <a:xfrm>
              <a:off x="828438" y="4567996"/>
              <a:ext cx="23461" cy="409420"/>
            </a:xfrm>
            <a:prstGeom prst="rect">
              <a:avLst/>
            </a:prstGeom>
            <a:grpFill/>
            <a:ln w="12700" cap="flat" cmpd="sng" algn="ctr">
              <a:noFill/>
              <a:prstDash val="solid"/>
              <a:miter lim="800000"/>
            </a:ln>
            <a:effectLst/>
          </p:spPr>
          <p:txBody>
            <a:bodyPr rtlCol="0" anchor="ctr"/>
            <a:lstStyle/>
            <a:p>
              <a:pPr marL="0" marR="0" lvl="0" indent="0" algn="ctr"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ea typeface="微软雅黑"/>
                <a:cs typeface="+mn-cs"/>
              </a:endParaRPr>
            </a:p>
          </p:txBody>
        </p:sp>
        <p:sp>
          <p:nvSpPr>
            <p:cNvPr id="448" name="矩形 184">
              <a:extLst>
                <a:ext uri="{FF2B5EF4-FFF2-40B4-BE49-F238E27FC236}">
                  <a16:creationId xmlns:a16="http://schemas.microsoft.com/office/drawing/2014/main" id="{99EA044D-137C-3D53-EB65-1B51D2066547}"/>
                </a:ext>
              </a:extLst>
            </p:cNvPr>
            <p:cNvSpPr/>
            <p:nvPr/>
          </p:nvSpPr>
          <p:spPr>
            <a:xfrm>
              <a:off x="1591477" y="4435166"/>
              <a:ext cx="23461" cy="254218"/>
            </a:xfrm>
            <a:prstGeom prst="rect">
              <a:avLst/>
            </a:prstGeom>
            <a:grpFill/>
            <a:ln w="12700" cap="flat" cmpd="sng" algn="ctr">
              <a:noFill/>
              <a:prstDash val="solid"/>
              <a:miter lim="800000"/>
            </a:ln>
            <a:effectLst/>
          </p:spPr>
          <p:txBody>
            <a:bodyPr rtlCol="0" anchor="ctr"/>
            <a:lstStyle/>
            <a:p>
              <a:pPr marL="0" marR="0" lvl="0" indent="0" algn="ctr"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ea typeface="微软雅黑"/>
                <a:cs typeface="+mn-cs"/>
              </a:endParaRPr>
            </a:p>
          </p:txBody>
        </p:sp>
        <p:sp>
          <p:nvSpPr>
            <p:cNvPr id="449" name="矩形 185">
              <a:extLst>
                <a:ext uri="{FF2B5EF4-FFF2-40B4-BE49-F238E27FC236}">
                  <a16:creationId xmlns:a16="http://schemas.microsoft.com/office/drawing/2014/main" id="{53C3C977-3057-D801-4EAC-EB1E9E7EBB51}"/>
                </a:ext>
              </a:extLst>
            </p:cNvPr>
            <p:cNvSpPr/>
            <p:nvPr/>
          </p:nvSpPr>
          <p:spPr>
            <a:xfrm>
              <a:off x="2628638" y="4459929"/>
              <a:ext cx="23461" cy="450362"/>
            </a:xfrm>
            <a:prstGeom prst="rect">
              <a:avLst/>
            </a:prstGeom>
            <a:grpFill/>
            <a:ln w="12700" cap="flat" cmpd="sng" algn="ctr">
              <a:noFill/>
              <a:prstDash val="solid"/>
              <a:miter lim="800000"/>
            </a:ln>
            <a:effectLst/>
          </p:spPr>
          <p:txBody>
            <a:bodyPr rtlCol="0" anchor="ctr"/>
            <a:lstStyle/>
            <a:p>
              <a:pPr marL="0" marR="0" lvl="0" indent="0" algn="ctr"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ea typeface="微软雅黑"/>
                <a:cs typeface="+mn-cs"/>
              </a:endParaRPr>
            </a:p>
          </p:txBody>
        </p:sp>
        <p:sp>
          <p:nvSpPr>
            <p:cNvPr id="450" name="矩形 186">
              <a:extLst>
                <a:ext uri="{FF2B5EF4-FFF2-40B4-BE49-F238E27FC236}">
                  <a16:creationId xmlns:a16="http://schemas.microsoft.com/office/drawing/2014/main" id="{7549C2B1-9F4D-24BE-57BD-C951869FC7FB}"/>
                </a:ext>
              </a:extLst>
            </p:cNvPr>
            <p:cNvSpPr/>
            <p:nvPr/>
          </p:nvSpPr>
          <p:spPr>
            <a:xfrm>
              <a:off x="1122039" y="4363158"/>
              <a:ext cx="23461" cy="254218"/>
            </a:xfrm>
            <a:prstGeom prst="rect">
              <a:avLst/>
            </a:prstGeom>
            <a:grpFill/>
            <a:ln w="12700" cap="flat" cmpd="sng" algn="ctr">
              <a:noFill/>
              <a:prstDash val="solid"/>
              <a:miter lim="800000"/>
            </a:ln>
            <a:effectLst/>
          </p:spPr>
          <p:txBody>
            <a:bodyPr rtlCol="0" anchor="ctr"/>
            <a:lstStyle/>
            <a:p>
              <a:pPr marL="0" marR="0" lvl="0" indent="0" algn="ctr"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ea typeface="微软雅黑"/>
                <a:cs typeface="+mn-cs"/>
              </a:endParaRPr>
            </a:p>
          </p:txBody>
        </p:sp>
        <p:sp>
          <p:nvSpPr>
            <p:cNvPr id="451" name="矩形 187">
              <a:extLst>
                <a:ext uri="{FF2B5EF4-FFF2-40B4-BE49-F238E27FC236}">
                  <a16:creationId xmlns:a16="http://schemas.microsoft.com/office/drawing/2014/main" id="{27AB7517-8207-2CF1-2AE9-A23102C71881}"/>
                </a:ext>
              </a:extLst>
            </p:cNvPr>
            <p:cNvSpPr/>
            <p:nvPr/>
          </p:nvSpPr>
          <p:spPr>
            <a:xfrm>
              <a:off x="1964032" y="4457227"/>
              <a:ext cx="23461" cy="210097"/>
            </a:xfrm>
            <a:prstGeom prst="rect">
              <a:avLst/>
            </a:prstGeom>
            <a:grpFill/>
            <a:ln w="12700" cap="flat" cmpd="sng" algn="ctr">
              <a:noFill/>
              <a:prstDash val="solid"/>
              <a:miter lim="800000"/>
            </a:ln>
            <a:effectLst/>
          </p:spPr>
          <p:txBody>
            <a:bodyPr rtlCol="0" anchor="ctr"/>
            <a:lstStyle/>
            <a:p>
              <a:pPr marL="0" marR="0" lvl="0" indent="0" algn="ctr"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ea typeface="微软雅黑"/>
                <a:cs typeface="+mn-cs"/>
              </a:endParaRPr>
            </a:p>
          </p:txBody>
        </p:sp>
        <p:sp>
          <p:nvSpPr>
            <p:cNvPr id="452" name="矩形 188">
              <a:extLst>
                <a:ext uri="{FF2B5EF4-FFF2-40B4-BE49-F238E27FC236}">
                  <a16:creationId xmlns:a16="http://schemas.microsoft.com/office/drawing/2014/main" id="{109F7B04-0125-CAFC-49D0-246C3E5B83E0}"/>
                </a:ext>
              </a:extLst>
            </p:cNvPr>
            <p:cNvSpPr/>
            <p:nvPr/>
          </p:nvSpPr>
          <p:spPr>
            <a:xfrm>
              <a:off x="1846605" y="4617376"/>
              <a:ext cx="23461" cy="450362"/>
            </a:xfrm>
            <a:prstGeom prst="rect">
              <a:avLst/>
            </a:prstGeom>
            <a:grpFill/>
            <a:ln w="12700" cap="flat" cmpd="sng" algn="ctr">
              <a:noFill/>
              <a:prstDash val="solid"/>
              <a:miter lim="800000"/>
            </a:ln>
            <a:effectLst/>
          </p:spPr>
          <p:txBody>
            <a:bodyPr rtlCol="0" anchor="ctr"/>
            <a:lstStyle/>
            <a:p>
              <a:pPr marL="0" marR="0" lvl="0" indent="0" algn="ctr"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ea typeface="微软雅黑"/>
                <a:cs typeface="+mn-cs"/>
              </a:endParaRPr>
            </a:p>
          </p:txBody>
        </p:sp>
      </p:grpSp>
      <p:sp>
        <p:nvSpPr>
          <p:cNvPr id="453" name="梯形 189">
            <a:extLst>
              <a:ext uri="{FF2B5EF4-FFF2-40B4-BE49-F238E27FC236}">
                <a16:creationId xmlns:a16="http://schemas.microsoft.com/office/drawing/2014/main" id="{ECA01559-95F9-2780-2073-2C267FED65BB}"/>
              </a:ext>
            </a:extLst>
          </p:cNvPr>
          <p:cNvSpPr/>
          <p:nvPr/>
        </p:nvSpPr>
        <p:spPr>
          <a:xfrm>
            <a:off x="4063518" y="2457193"/>
            <a:ext cx="6999731" cy="315557"/>
          </a:xfrm>
          <a:prstGeom prst="trapezoid">
            <a:avLst>
              <a:gd name="adj" fmla="val 69565"/>
            </a:avLst>
          </a:prstGeom>
          <a:gradFill flip="none" rotWithShape="1">
            <a:gsLst>
              <a:gs pos="0">
                <a:srgbClr val="DDDDDD">
                  <a:alpha val="20000"/>
                </a:srgbClr>
              </a:gs>
              <a:gs pos="50000">
                <a:srgbClr val="DDDDDD">
                  <a:alpha val="0"/>
                </a:srgbClr>
              </a:gs>
              <a:gs pos="100000">
                <a:srgbClr val="DDDDDD">
                  <a:alpha val="0"/>
                </a:srgbClr>
              </a:gs>
            </a:gsLst>
            <a:lin ang="16200000" scaled="1"/>
            <a:tileRect/>
          </a:gradFill>
          <a:ln w="12700" cap="flat" cmpd="sng" algn="ctr">
            <a:noFill/>
            <a:prstDash val="solid"/>
            <a:miter lim="800000"/>
          </a:ln>
          <a:effectLst/>
        </p:spPr>
        <p:txBody>
          <a:bodyPr rtlCol="0" anchor="ctr"/>
          <a:lstStyle/>
          <a:p>
            <a:pPr marL="0" marR="0" lvl="0" indent="0" algn="ctr" defTabSz="636708" rtl="0" eaLnBrk="1" fontAlgn="auto" latinLnBrk="0" hangingPunct="1">
              <a:lnSpc>
                <a:spcPct val="100000"/>
              </a:lnSpc>
              <a:spcBef>
                <a:spcPts val="0"/>
              </a:spcBef>
              <a:spcAft>
                <a:spcPts val="0"/>
              </a:spcAft>
              <a:buClrTx/>
              <a:buSzTx/>
              <a:buFontTx/>
              <a:buNone/>
              <a:tabLst/>
              <a:defRPr/>
            </a:pPr>
            <a:endParaRPr kumimoji="0" lang="zh-CN" altLang="en-US" sz="600" b="0" i="0" u="none" strike="noStrike" kern="0" cap="none" spc="0" normalizeH="0" baseline="0" noProof="0" dirty="0">
              <a:ln>
                <a:noFill/>
              </a:ln>
              <a:solidFill>
                <a:prstClr val="black"/>
              </a:solidFill>
              <a:effectLst/>
              <a:uLnTx/>
              <a:uFillTx/>
              <a:ea typeface="微软雅黑"/>
              <a:cs typeface="+mn-cs"/>
              <a:sym typeface="Arial" panose="020B0604020202020204" pitchFamily="34" charset="0"/>
            </a:endParaRPr>
          </a:p>
        </p:txBody>
      </p:sp>
      <p:sp>
        <p:nvSpPr>
          <p:cNvPr id="454" name="矩形 79">
            <a:extLst>
              <a:ext uri="{FF2B5EF4-FFF2-40B4-BE49-F238E27FC236}">
                <a16:creationId xmlns:a16="http://schemas.microsoft.com/office/drawing/2014/main" id="{F3FF2A89-D425-4AAB-251D-B5A5BF367242}"/>
              </a:ext>
            </a:extLst>
          </p:cNvPr>
          <p:cNvSpPr/>
          <p:nvPr/>
        </p:nvSpPr>
        <p:spPr>
          <a:xfrm>
            <a:off x="4807313" y="4235130"/>
            <a:ext cx="879141" cy="276952"/>
          </a:xfrm>
          <a:prstGeom prst="rect">
            <a:avLst/>
          </a:prstGeom>
        </p:spPr>
        <p:txBody>
          <a:bodyPr wrap="square" lIns="91393" tIns="45697" rIns="91393" bIns="45697">
            <a:spAutoFit/>
          </a:bodyPr>
          <a:lstStyle/>
          <a:p>
            <a:pPr marL="0" marR="0" lvl="0" indent="0" algn="ctr" defTabSz="914112"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chemeClr val="tx2"/>
                </a:solidFill>
                <a:effectLst/>
                <a:uLnTx/>
                <a:uFillTx/>
                <a:ea typeface="微软雅黑"/>
                <a:cs typeface="Aharoni" panose="02010803020104030203" pitchFamily="2" charset="-79"/>
              </a:rPr>
              <a:t>Terminal</a:t>
            </a:r>
          </a:p>
        </p:txBody>
      </p:sp>
      <p:sp>
        <p:nvSpPr>
          <p:cNvPr id="455" name="矩形 79">
            <a:extLst>
              <a:ext uri="{FF2B5EF4-FFF2-40B4-BE49-F238E27FC236}">
                <a16:creationId xmlns:a16="http://schemas.microsoft.com/office/drawing/2014/main" id="{D972A662-1649-EF78-89B4-BF5393F91055}"/>
              </a:ext>
            </a:extLst>
          </p:cNvPr>
          <p:cNvSpPr/>
          <p:nvPr/>
        </p:nvSpPr>
        <p:spPr>
          <a:xfrm>
            <a:off x="4744022" y="3803017"/>
            <a:ext cx="999546" cy="276952"/>
          </a:xfrm>
          <a:prstGeom prst="rect">
            <a:avLst/>
          </a:prstGeom>
        </p:spPr>
        <p:txBody>
          <a:bodyPr wrap="square" lIns="91393" tIns="45697" rIns="91393" bIns="45697">
            <a:spAutoFit/>
          </a:bodyPr>
          <a:lstStyle/>
          <a:p>
            <a:pPr marL="0" marR="0" lvl="0" indent="0" algn="ctr" defTabSz="914112"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chemeClr val="tx2"/>
                </a:solidFill>
                <a:effectLst/>
                <a:uLnTx/>
                <a:uFillTx/>
                <a:ea typeface="微软雅黑"/>
                <a:cs typeface="Aharoni" panose="02010803020104030203" pitchFamily="2" charset="-79"/>
              </a:rPr>
              <a:t>Network</a:t>
            </a:r>
          </a:p>
        </p:txBody>
      </p:sp>
      <p:sp>
        <p:nvSpPr>
          <p:cNvPr id="456" name="矩形 79">
            <a:extLst>
              <a:ext uri="{FF2B5EF4-FFF2-40B4-BE49-F238E27FC236}">
                <a16:creationId xmlns:a16="http://schemas.microsoft.com/office/drawing/2014/main" id="{4F000C50-F419-6D0D-5336-14898601C817}"/>
              </a:ext>
            </a:extLst>
          </p:cNvPr>
          <p:cNvSpPr/>
          <p:nvPr/>
        </p:nvSpPr>
        <p:spPr>
          <a:xfrm>
            <a:off x="4805303" y="3348023"/>
            <a:ext cx="793290" cy="276952"/>
          </a:xfrm>
          <a:prstGeom prst="rect">
            <a:avLst/>
          </a:prstGeom>
        </p:spPr>
        <p:txBody>
          <a:bodyPr wrap="square" lIns="91393" tIns="45697" rIns="91393" bIns="45697">
            <a:spAutoFit/>
          </a:bodyPr>
          <a:lstStyle/>
          <a:p>
            <a:pPr marL="0" marR="0" lvl="0" indent="0" algn="ctr" defTabSz="914112"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chemeClr val="tx2"/>
                </a:solidFill>
                <a:effectLst/>
                <a:uLnTx/>
                <a:uFillTx/>
                <a:ea typeface="微软雅黑"/>
                <a:cs typeface="Aharoni" panose="02010803020104030203" pitchFamily="2" charset="-79"/>
              </a:rPr>
              <a:t>Service</a:t>
            </a:r>
          </a:p>
        </p:txBody>
      </p:sp>
      <p:sp>
        <p:nvSpPr>
          <p:cNvPr id="457" name="矩形 79">
            <a:extLst>
              <a:ext uri="{FF2B5EF4-FFF2-40B4-BE49-F238E27FC236}">
                <a16:creationId xmlns:a16="http://schemas.microsoft.com/office/drawing/2014/main" id="{E677F8D4-CBBC-E691-FCD7-1757962EE095}"/>
              </a:ext>
            </a:extLst>
          </p:cNvPr>
          <p:cNvSpPr/>
          <p:nvPr/>
        </p:nvSpPr>
        <p:spPr>
          <a:xfrm>
            <a:off x="4804678" y="2854053"/>
            <a:ext cx="672549" cy="276952"/>
          </a:xfrm>
          <a:prstGeom prst="rect">
            <a:avLst/>
          </a:prstGeom>
        </p:spPr>
        <p:txBody>
          <a:bodyPr wrap="square" lIns="91393" tIns="45697" rIns="91393" bIns="45697">
            <a:spAutoFit/>
          </a:bodyPr>
          <a:lstStyle/>
          <a:p>
            <a:pPr marL="0" marR="0" lvl="0" indent="0" algn="ctr" defTabSz="914112"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chemeClr val="tx2"/>
                </a:solidFill>
                <a:effectLst/>
                <a:uLnTx/>
                <a:uFillTx/>
                <a:ea typeface="微软雅黑"/>
                <a:cs typeface="Aharoni" panose="02010803020104030203" pitchFamily="2" charset="-79"/>
              </a:rPr>
              <a:t>User</a:t>
            </a:r>
          </a:p>
        </p:txBody>
      </p:sp>
      <p:sp>
        <p:nvSpPr>
          <p:cNvPr id="458" name="矩形 79">
            <a:extLst>
              <a:ext uri="{FF2B5EF4-FFF2-40B4-BE49-F238E27FC236}">
                <a16:creationId xmlns:a16="http://schemas.microsoft.com/office/drawing/2014/main" id="{D6B659B6-B5E5-C667-5A87-D83D0C1FCAF4}"/>
              </a:ext>
            </a:extLst>
          </p:cNvPr>
          <p:cNvSpPr/>
          <p:nvPr/>
        </p:nvSpPr>
        <p:spPr>
          <a:xfrm>
            <a:off x="4802274" y="2379717"/>
            <a:ext cx="1156307" cy="276952"/>
          </a:xfrm>
          <a:prstGeom prst="rect">
            <a:avLst/>
          </a:prstGeom>
        </p:spPr>
        <p:txBody>
          <a:bodyPr wrap="square" lIns="91393" tIns="45697" rIns="91393" bIns="45697">
            <a:spAutoFit/>
          </a:bodyPr>
          <a:lstStyle/>
          <a:p>
            <a:pPr marL="0" marR="0" lvl="0" indent="0" algn="ctr" defTabSz="914112"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chemeClr val="tx2"/>
                </a:solidFill>
                <a:effectLst/>
                <a:uLnTx/>
                <a:uFillTx/>
                <a:ea typeface="微软雅黑"/>
                <a:cs typeface="Aharoni" panose="02010803020104030203" pitchFamily="2" charset="-79"/>
              </a:rPr>
              <a:t>Application</a:t>
            </a:r>
          </a:p>
        </p:txBody>
      </p:sp>
      <p:pic>
        <p:nvPicPr>
          <p:cNvPr id="459" name="图片 195">
            <a:extLst>
              <a:ext uri="{FF2B5EF4-FFF2-40B4-BE49-F238E27FC236}">
                <a16:creationId xmlns:a16="http://schemas.microsoft.com/office/drawing/2014/main" id="{F922B1B7-0255-C162-B8F0-549110CB540B}"/>
              </a:ext>
            </a:extLst>
          </p:cNvPr>
          <p:cNvPicPr>
            <a:picLocks noChangeAspect="1"/>
          </p:cNvPicPr>
          <p:nvPr/>
        </p:nvPicPr>
        <p:blipFill>
          <a:blip r:embed="rId19"/>
          <a:stretch>
            <a:fillRect/>
          </a:stretch>
        </p:blipFill>
        <p:spPr>
          <a:xfrm>
            <a:off x="1401766" y="2358351"/>
            <a:ext cx="772059" cy="510407"/>
          </a:xfrm>
          <a:prstGeom prst="rect">
            <a:avLst/>
          </a:prstGeom>
        </p:spPr>
      </p:pic>
      <p:pic>
        <p:nvPicPr>
          <p:cNvPr id="460" name="Picture 2" descr="C:\Users\c00413117\AppData\Roaming\eSpace_Desktop\UserData\c00413117\imagefiles\DBEFAA3A-9FFF-4078-9BE9-2B0184A6BFB1.png">
            <a:extLst>
              <a:ext uri="{FF2B5EF4-FFF2-40B4-BE49-F238E27FC236}">
                <a16:creationId xmlns:a16="http://schemas.microsoft.com/office/drawing/2014/main" id="{E6EB7CD5-C854-345E-E662-F20490C94192}"/>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14765" t="7569" r="16247" b="-573"/>
          <a:stretch/>
        </p:blipFill>
        <p:spPr bwMode="auto">
          <a:xfrm>
            <a:off x="1477439" y="5108848"/>
            <a:ext cx="753862" cy="441514"/>
          </a:xfrm>
          <a:prstGeom prst="rect">
            <a:avLst/>
          </a:prstGeom>
          <a:noFill/>
          <a:extLst>
            <a:ext uri="{909E8E84-426E-40DD-AFC4-6F175D3DCCD1}">
              <a14:hiddenFill xmlns:a14="http://schemas.microsoft.com/office/drawing/2010/main">
                <a:solidFill>
                  <a:srgbClr val="FFFFFF"/>
                </a:solidFill>
              </a14:hiddenFill>
            </a:ext>
          </a:extLst>
        </p:spPr>
      </p:pic>
      <p:sp>
        <p:nvSpPr>
          <p:cNvPr id="461" name="iconfont-11253-5321796">
            <a:extLst>
              <a:ext uri="{FF2B5EF4-FFF2-40B4-BE49-F238E27FC236}">
                <a16:creationId xmlns:a16="http://schemas.microsoft.com/office/drawing/2014/main" id="{1C417906-996F-D902-F95C-467A5AB58E67}"/>
              </a:ext>
            </a:extLst>
          </p:cNvPr>
          <p:cNvSpPr>
            <a:spLocks noChangeAspect="1"/>
          </p:cNvSpPr>
          <p:nvPr/>
        </p:nvSpPr>
        <p:spPr bwMode="auto">
          <a:xfrm>
            <a:off x="1573406" y="5304105"/>
            <a:ext cx="119329" cy="108253"/>
          </a:xfrm>
          <a:custGeom>
            <a:avLst/>
            <a:gdLst>
              <a:gd name="T0" fmla="*/ 1480 w 9629"/>
              <a:gd name="T1" fmla="*/ 5185 h 10000"/>
              <a:gd name="T2" fmla="*/ 740 w 9629"/>
              <a:gd name="T3" fmla="*/ 5925 h 10000"/>
              <a:gd name="T4" fmla="*/ 0 w 9629"/>
              <a:gd name="T5" fmla="*/ 5185 h 10000"/>
              <a:gd name="T6" fmla="*/ 740 w 9629"/>
              <a:gd name="T7" fmla="*/ 4445 h 10000"/>
              <a:gd name="T8" fmla="*/ 2586 w 9629"/>
              <a:gd name="T9" fmla="*/ 1650 h 10000"/>
              <a:gd name="T10" fmla="*/ 2586 w 9629"/>
              <a:gd name="T11" fmla="*/ 2958 h 10000"/>
              <a:gd name="T12" fmla="*/ 1279 w 9629"/>
              <a:gd name="T13" fmla="*/ 2959 h 10000"/>
              <a:gd name="T14" fmla="*/ 1279 w 9629"/>
              <a:gd name="T15" fmla="*/ 1651 h 10000"/>
              <a:gd name="T16" fmla="*/ 2586 w 9629"/>
              <a:gd name="T17" fmla="*/ 1650 h 10000"/>
              <a:gd name="T18" fmla="*/ 2673 w 9629"/>
              <a:gd name="T19" fmla="*/ 8069 h 10000"/>
              <a:gd name="T20" fmla="*/ 1933 w 9629"/>
              <a:gd name="T21" fmla="*/ 8809 h 10000"/>
              <a:gd name="T22" fmla="*/ 1191 w 9629"/>
              <a:gd name="T23" fmla="*/ 8067 h 10000"/>
              <a:gd name="T24" fmla="*/ 1931 w 9629"/>
              <a:gd name="T25" fmla="*/ 7328 h 10000"/>
              <a:gd name="T26" fmla="*/ 5603 w 9629"/>
              <a:gd name="T27" fmla="*/ 324 h 10000"/>
              <a:gd name="T28" fmla="*/ 5603 w 9629"/>
              <a:gd name="T29" fmla="*/ 1899 h 10000"/>
              <a:gd name="T30" fmla="*/ 4028 w 9629"/>
              <a:gd name="T31" fmla="*/ 1899 h 10000"/>
              <a:gd name="T32" fmla="*/ 4028 w 9629"/>
              <a:gd name="T33" fmla="*/ 324 h 10000"/>
              <a:gd name="T34" fmla="*/ 5603 w 9629"/>
              <a:gd name="T35" fmla="*/ 324 h 10000"/>
              <a:gd name="T36" fmla="*/ 5554 w 9629"/>
              <a:gd name="T37" fmla="*/ 9260 h 10000"/>
              <a:gd name="T38" fmla="*/ 4814 w 9629"/>
              <a:gd name="T39" fmla="*/ 10000 h 10000"/>
              <a:gd name="T40" fmla="*/ 4074 w 9629"/>
              <a:gd name="T41" fmla="*/ 9260 h 10000"/>
              <a:gd name="T42" fmla="*/ 4814 w 9629"/>
              <a:gd name="T43" fmla="*/ 8520 h 10000"/>
              <a:gd name="T44" fmla="*/ 8993 w 9629"/>
              <a:gd name="T45" fmla="*/ 2305 h 10000"/>
              <a:gd name="T46" fmla="*/ 7696 w 9629"/>
              <a:gd name="T47" fmla="*/ 3600 h 10000"/>
              <a:gd name="T48" fmla="*/ 6401 w 9629"/>
              <a:gd name="T49" fmla="*/ 2305 h 10000"/>
              <a:gd name="T50" fmla="*/ 7696 w 9629"/>
              <a:gd name="T51" fmla="*/ 1009 h 10000"/>
              <a:gd name="T52" fmla="*/ 8993 w 9629"/>
              <a:gd name="T53" fmla="*/ 2305 h 10000"/>
              <a:gd name="T54" fmla="*/ 8216 w 9629"/>
              <a:gd name="T55" fmla="*/ 8590 h 10000"/>
              <a:gd name="T56" fmla="*/ 7171 w 9629"/>
              <a:gd name="T57" fmla="*/ 8594 h 10000"/>
              <a:gd name="T58" fmla="*/ 7171 w 9629"/>
              <a:gd name="T59" fmla="*/ 7546 h 10000"/>
              <a:gd name="T60" fmla="*/ 8219 w 9629"/>
              <a:gd name="T61" fmla="*/ 7546 h 10000"/>
              <a:gd name="T62" fmla="*/ 9413 w 9629"/>
              <a:gd name="T63" fmla="*/ 4661 h 10000"/>
              <a:gd name="T64" fmla="*/ 9413 w 9629"/>
              <a:gd name="T65" fmla="*/ 5709 h 10000"/>
              <a:gd name="T66" fmla="*/ 8366 w 9629"/>
              <a:gd name="T67" fmla="*/ 5709 h 10000"/>
              <a:gd name="T68" fmla="*/ 8366 w 9629"/>
              <a:gd name="T69" fmla="*/ 4661 h 10000"/>
              <a:gd name="T70" fmla="*/ 9413 w 9629"/>
              <a:gd name="T71" fmla="*/ 4661 h 1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629" h="10000">
                <a:moveTo>
                  <a:pt x="1264" y="4661"/>
                </a:moveTo>
                <a:cubicBezTo>
                  <a:pt x="1409" y="4806"/>
                  <a:pt x="1480" y="4980"/>
                  <a:pt x="1480" y="5185"/>
                </a:cubicBezTo>
                <a:cubicBezTo>
                  <a:pt x="1480" y="5390"/>
                  <a:pt x="1408" y="5563"/>
                  <a:pt x="1264" y="5709"/>
                </a:cubicBezTo>
                <a:cubicBezTo>
                  <a:pt x="1120" y="5855"/>
                  <a:pt x="945" y="5925"/>
                  <a:pt x="740" y="5925"/>
                </a:cubicBezTo>
                <a:cubicBezTo>
                  <a:pt x="535" y="5925"/>
                  <a:pt x="363" y="5853"/>
                  <a:pt x="216" y="5709"/>
                </a:cubicBezTo>
                <a:cubicBezTo>
                  <a:pt x="70" y="5565"/>
                  <a:pt x="0" y="5390"/>
                  <a:pt x="0" y="5185"/>
                </a:cubicBezTo>
                <a:cubicBezTo>
                  <a:pt x="0" y="4980"/>
                  <a:pt x="73" y="4808"/>
                  <a:pt x="216" y="4661"/>
                </a:cubicBezTo>
                <a:cubicBezTo>
                  <a:pt x="361" y="4516"/>
                  <a:pt x="535" y="4445"/>
                  <a:pt x="740" y="4445"/>
                </a:cubicBezTo>
                <a:cubicBezTo>
                  <a:pt x="945" y="4445"/>
                  <a:pt x="1119" y="4518"/>
                  <a:pt x="1264" y="4661"/>
                </a:cubicBezTo>
                <a:close/>
                <a:moveTo>
                  <a:pt x="2586" y="1650"/>
                </a:moveTo>
                <a:cubicBezTo>
                  <a:pt x="2768" y="1831"/>
                  <a:pt x="2859" y="2050"/>
                  <a:pt x="2859" y="2304"/>
                </a:cubicBezTo>
                <a:cubicBezTo>
                  <a:pt x="2859" y="2558"/>
                  <a:pt x="2768" y="2775"/>
                  <a:pt x="2586" y="2958"/>
                </a:cubicBezTo>
                <a:cubicBezTo>
                  <a:pt x="2405" y="3140"/>
                  <a:pt x="2186" y="3231"/>
                  <a:pt x="1932" y="3231"/>
                </a:cubicBezTo>
                <a:cubicBezTo>
                  <a:pt x="1679" y="3231"/>
                  <a:pt x="1461" y="3141"/>
                  <a:pt x="1279" y="2959"/>
                </a:cubicBezTo>
                <a:cubicBezTo>
                  <a:pt x="1096" y="2776"/>
                  <a:pt x="1006" y="2559"/>
                  <a:pt x="1006" y="2305"/>
                </a:cubicBezTo>
                <a:cubicBezTo>
                  <a:pt x="1006" y="2051"/>
                  <a:pt x="1096" y="1834"/>
                  <a:pt x="1279" y="1651"/>
                </a:cubicBezTo>
                <a:cubicBezTo>
                  <a:pt x="1461" y="1469"/>
                  <a:pt x="1679" y="1379"/>
                  <a:pt x="1932" y="1379"/>
                </a:cubicBezTo>
                <a:cubicBezTo>
                  <a:pt x="2186" y="1379"/>
                  <a:pt x="2404" y="1469"/>
                  <a:pt x="2586" y="1650"/>
                </a:cubicBezTo>
                <a:close/>
                <a:moveTo>
                  <a:pt x="2456" y="7545"/>
                </a:moveTo>
                <a:cubicBezTo>
                  <a:pt x="2601" y="7690"/>
                  <a:pt x="2673" y="7864"/>
                  <a:pt x="2673" y="8069"/>
                </a:cubicBezTo>
                <a:cubicBezTo>
                  <a:pt x="2673" y="8274"/>
                  <a:pt x="2600" y="8446"/>
                  <a:pt x="2456" y="8593"/>
                </a:cubicBezTo>
                <a:cubicBezTo>
                  <a:pt x="2311" y="8738"/>
                  <a:pt x="2138" y="8809"/>
                  <a:pt x="1933" y="8809"/>
                </a:cubicBezTo>
                <a:cubicBezTo>
                  <a:pt x="1731" y="8809"/>
                  <a:pt x="1559" y="8735"/>
                  <a:pt x="1411" y="8589"/>
                </a:cubicBezTo>
                <a:cubicBezTo>
                  <a:pt x="1265" y="8442"/>
                  <a:pt x="1191" y="8269"/>
                  <a:pt x="1191" y="8067"/>
                </a:cubicBezTo>
                <a:cubicBezTo>
                  <a:pt x="1191" y="7862"/>
                  <a:pt x="1264" y="7690"/>
                  <a:pt x="1408" y="7544"/>
                </a:cubicBezTo>
                <a:cubicBezTo>
                  <a:pt x="1553" y="7399"/>
                  <a:pt x="1726" y="7328"/>
                  <a:pt x="1931" y="7328"/>
                </a:cubicBezTo>
                <a:cubicBezTo>
                  <a:pt x="2136" y="7328"/>
                  <a:pt x="2311" y="7400"/>
                  <a:pt x="2456" y="7545"/>
                </a:cubicBezTo>
                <a:close/>
                <a:moveTo>
                  <a:pt x="5603" y="324"/>
                </a:moveTo>
                <a:cubicBezTo>
                  <a:pt x="5818" y="540"/>
                  <a:pt x="5926" y="801"/>
                  <a:pt x="5926" y="1111"/>
                </a:cubicBezTo>
                <a:cubicBezTo>
                  <a:pt x="5926" y="1421"/>
                  <a:pt x="5817" y="1681"/>
                  <a:pt x="5603" y="1899"/>
                </a:cubicBezTo>
                <a:cubicBezTo>
                  <a:pt x="5386" y="2115"/>
                  <a:pt x="5125" y="2222"/>
                  <a:pt x="4815" y="2222"/>
                </a:cubicBezTo>
                <a:cubicBezTo>
                  <a:pt x="4505" y="2222"/>
                  <a:pt x="4245" y="2114"/>
                  <a:pt x="4028" y="1899"/>
                </a:cubicBezTo>
                <a:cubicBezTo>
                  <a:pt x="3811" y="1684"/>
                  <a:pt x="3704" y="1421"/>
                  <a:pt x="3704" y="1111"/>
                </a:cubicBezTo>
                <a:cubicBezTo>
                  <a:pt x="3704" y="801"/>
                  <a:pt x="3813" y="541"/>
                  <a:pt x="4028" y="324"/>
                </a:cubicBezTo>
                <a:cubicBezTo>
                  <a:pt x="4243" y="109"/>
                  <a:pt x="4505" y="0"/>
                  <a:pt x="4815" y="0"/>
                </a:cubicBezTo>
                <a:cubicBezTo>
                  <a:pt x="5124" y="0"/>
                  <a:pt x="5385" y="109"/>
                  <a:pt x="5603" y="324"/>
                </a:cubicBezTo>
                <a:close/>
                <a:moveTo>
                  <a:pt x="5337" y="8736"/>
                </a:moveTo>
                <a:cubicBezTo>
                  <a:pt x="5483" y="8881"/>
                  <a:pt x="5554" y="9055"/>
                  <a:pt x="5554" y="9260"/>
                </a:cubicBezTo>
                <a:cubicBezTo>
                  <a:pt x="5554" y="9465"/>
                  <a:pt x="5481" y="9638"/>
                  <a:pt x="5337" y="9784"/>
                </a:cubicBezTo>
                <a:cubicBezTo>
                  <a:pt x="5192" y="9929"/>
                  <a:pt x="5019" y="10000"/>
                  <a:pt x="4814" y="10000"/>
                </a:cubicBezTo>
                <a:cubicBezTo>
                  <a:pt x="4609" y="10000"/>
                  <a:pt x="4436" y="9928"/>
                  <a:pt x="4290" y="9784"/>
                </a:cubicBezTo>
                <a:cubicBezTo>
                  <a:pt x="4144" y="9639"/>
                  <a:pt x="4074" y="9465"/>
                  <a:pt x="4074" y="9260"/>
                </a:cubicBezTo>
                <a:cubicBezTo>
                  <a:pt x="4074" y="9055"/>
                  <a:pt x="4146" y="8882"/>
                  <a:pt x="4290" y="8736"/>
                </a:cubicBezTo>
                <a:cubicBezTo>
                  <a:pt x="4435" y="8591"/>
                  <a:pt x="4609" y="8520"/>
                  <a:pt x="4814" y="8520"/>
                </a:cubicBezTo>
                <a:cubicBezTo>
                  <a:pt x="5019" y="8520"/>
                  <a:pt x="5192" y="8593"/>
                  <a:pt x="5337" y="8736"/>
                </a:cubicBezTo>
                <a:close/>
                <a:moveTo>
                  <a:pt x="8993" y="2305"/>
                </a:moveTo>
                <a:cubicBezTo>
                  <a:pt x="8993" y="2664"/>
                  <a:pt x="8865" y="2970"/>
                  <a:pt x="8610" y="3222"/>
                </a:cubicBezTo>
                <a:cubicBezTo>
                  <a:pt x="8356" y="3475"/>
                  <a:pt x="8050" y="3600"/>
                  <a:pt x="7696" y="3600"/>
                </a:cubicBezTo>
                <a:cubicBezTo>
                  <a:pt x="7337" y="3600"/>
                  <a:pt x="7031" y="3474"/>
                  <a:pt x="6779" y="3222"/>
                </a:cubicBezTo>
                <a:cubicBezTo>
                  <a:pt x="6526" y="2970"/>
                  <a:pt x="6401" y="2664"/>
                  <a:pt x="6401" y="2305"/>
                </a:cubicBezTo>
                <a:cubicBezTo>
                  <a:pt x="6401" y="1950"/>
                  <a:pt x="6527" y="1645"/>
                  <a:pt x="6779" y="1391"/>
                </a:cubicBezTo>
                <a:cubicBezTo>
                  <a:pt x="7031" y="1137"/>
                  <a:pt x="7338" y="1009"/>
                  <a:pt x="7696" y="1009"/>
                </a:cubicBezTo>
                <a:cubicBezTo>
                  <a:pt x="8051" y="1009"/>
                  <a:pt x="8356" y="1136"/>
                  <a:pt x="8610" y="1391"/>
                </a:cubicBezTo>
                <a:cubicBezTo>
                  <a:pt x="8865" y="1644"/>
                  <a:pt x="8993" y="1949"/>
                  <a:pt x="8993" y="2305"/>
                </a:cubicBezTo>
                <a:close/>
                <a:moveTo>
                  <a:pt x="8436" y="8069"/>
                </a:moveTo>
                <a:cubicBezTo>
                  <a:pt x="8436" y="8270"/>
                  <a:pt x="8363" y="8443"/>
                  <a:pt x="8216" y="8590"/>
                </a:cubicBezTo>
                <a:cubicBezTo>
                  <a:pt x="8070" y="8736"/>
                  <a:pt x="7896" y="8810"/>
                  <a:pt x="7695" y="8810"/>
                </a:cubicBezTo>
                <a:cubicBezTo>
                  <a:pt x="7490" y="8810"/>
                  <a:pt x="7317" y="8738"/>
                  <a:pt x="7171" y="8594"/>
                </a:cubicBezTo>
                <a:cubicBezTo>
                  <a:pt x="7026" y="8449"/>
                  <a:pt x="6955" y="8275"/>
                  <a:pt x="6955" y="8070"/>
                </a:cubicBezTo>
                <a:cubicBezTo>
                  <a:pt x="6955" y="7865"/>
                  <a:pt x="7027" y="7693"/>
                  <a:pt x="7171" y="7546"/>
                </a:cubicBezTo>
                <a:cubicBezTo>
                  <a:pt x="7316" y="7401"/>
                  <a:pt x="7490" y="7330"/>
                  <a:pt x="7695" y="7330"/>
                </a:cubicBezTo>
                <a:cubicBezTo>
                  <a:pt x="7900" y="7330"/>
                  <a:pt x="8072" y="7403"/>
                  <a:pt x="8219" y="7546"/>
                </a:cubicBezTo>
                <a:cubicBezTo>
                  <a:pt x="8364" y="7690"/>
                  <a:pt x="8436" y="7864"/>
                  <a:pt x="8436" y="8069"/>
                </a:cubicBezTo>
                <a:close/>
                <a:moveTo>
                  <a:pt x="9413" y="4661"/>
                </a:moveTo>
                <a:cubicBezTo>
                  <a:pt x="9558" y="4806"/>
                  <a:pt x="9629" y="4980"/>
                  <a:pt x="9629" y="5185"/>
                </a:cubicBezTo>
                <a:cubicBezTo>
                  <a:pt x="9629" y="5390"/>
                  <a:pt x="9556" y="5563"/>
                  <a:pt x="9413" y="5709"/>
                </a:cubicBezTo>
                <a:cubicBezTo>
                  <a:pt x="9269" y="5855"/>
                  <a:pt x="9094" y="5925"/>
                  <a:pt x="8890" y="5925"/>
                </a:cubicBezTo>
                <a:cubicBezTo>
                  <a:pt x="8686" y="5925"/>
                  <a:pt x="8513" y="5853"/>
                  <a:pt x="8366" y="5709"/>
                </a:cubicBezTo>
                <a:cubicBezTo>
                  <a:pt x="8221" y="5564"/>
                  <a:pt x="8150" y="5390"/>
                  <a:pt x="8150" y="5185"/>
                </a:cubicBezTo>
                <a:cubicBezTo>
                  <a:pt x="8150" y="4980"/>
                  <a:pt x="8223" y="4808"/>
                  <a:pt x="8366" y="4661"/>
                </a:cubicBezTo>
                <a:cubicBezTo>
                  <a:pt x="8511" y="4516"/>
                  <a:pt x="8685" y="4445"/>
                  <a:pt x="8890" y="4445"/>
                </a:cubicBezTo>
                <a:cubicBezTo>
                  <a:pt x="9093" y="4445"/>
                  <a:pt x="9269" y="4518"/>
                  <a:pt x="9413" y="4661"/>
                </a:cubicBezTo>
                <a:close/>
              </a:path>
            </a:pathLst>
          </a:custGeom>
          <a:solidFill>
            <a:srgbClr val="C00000"/>
          </a:solidFill>
          <a:ln>
            <a:noFill/>
          </a:ln>
        </p:spPr>
        <p:txBody>
          <a:bodyPr/>
          <a:lstStyle/>
          <a:p>
            <a:pPr marL="0" marR="0" lvl="0" indent="0" algn="l" defTabSz="913016"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ea typeface="微软雅黑"/>
              <a:cs typeface="+mn-cs"/>
            </a:endParaRPr>
          </a:p>
        </p:txBody>
      </p:sp>
      <p:sp>
        <p:nvSpPr>
          <p:cNvPr id="462" name="文本框 198">
            <a:extLst>
              <a:ext uri="{FF2B5EF4-FFF2-40B4-BE49-F238E27FC236}">
                <a16:creationId xmlns:a16="http://schemas.microsoft.com/office/drawing/2014/main" id="{8D643DDC-12A8-8C7F-8194-7F1A3DB2DA98}"/>
              </a:ext>
            </a:extLst>
          </p:cNvPr>
          <p:cNvSpPr txBox="1"/>
          <p:nvPr/>
        </p:nvSpPr>
        <p:spPr>
          <a:xfrm>
            <a:off x="1238932" y="6036368"/>
            <a:ext cx="1229168" cy="336695"/>
          </a:xfrm>
          <a:prstGeom prst="rect">
            <a:avLst/>
          </a:prstGeom>
          <a:noFill/>
        </p:spPr>
        <p:txBody>
          <a:bodyPr wrap="square" rtlCol="0">
            <a:spAutoFit/>
          </a:bodyPr>
          <a:lstStyle/>
          <a:p>
            <a:pPr marL="0" marR="0" lvl="0" indent="0" algn="l" defTabSz="914112" rtl="0" eaLnBrk="1" fontAlgn="auto" latinLnBrk="0" hangingPunct="1">
              <a:lnSpc>
                <a:spcPct val="15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ea typeface="微软雅黑"/>
                <a:cs typeface="Arial" panose="020B0604020202020204" pitchFamily="34" charset="0"/>
                <a:sym typeface="Arial" panose="020B0604020202020204" pitchFamily="34" charset="0"/>
              </a:rPr>
              <a:t>Real World</a:t>
            </a:r>
            <a:endParaRPr kumimoji="0" lang="zh-CN" altLang="en-US" sz="1200" b="1"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ea typeface="微软雅黑"/>
              <a:cs typeface="Arial" panose="020B0604020202020204" pitchFamily="34" charset="0"/>
              <a:sym typeface="Arial" panose="020B0604020202020204" pitchFamily="34" charset="0"/>
            </a:endParaRPr>
          </a:p>
        </p:txBody>
      </p:sp>
      <p:sp>
        <p:nvSpPr>
          <p:cNvPr id="463" name="文本框 199">
            <a:extLst>
              <a:ext uri="{FF2B5EF4-FFF2-40B4-BE49-F238E27FC236}">
                <a16:creationId xmlns:a16="http://schemas.microsoft.com/office/drawing/2014/main" id="{739BC535-20CD-E5EE-23F0-6B306422B559}"/>
              </a:ext>
            </a:extLst>
          </p:cNvPr>
          <p:cNvSpPr txBox="1"/>
          <p:nvPr/>
        </p:nvSpPr>
        <p:spPr>
          <a:xfrm>
            <a:off x="1107526" y="1887053"/>
            <a:ext cx="1459080" cy="336695"/>
          </a:xfrm>
          <a:prstGeom prst="rect">
            <a:avLst/>
          </a:prstGeom>
          <a:noFill/>
        </p:spPr>
        <p:txBody>
          <a:bodyPr wrap="square" rtlCol="0">
            <a:spAutoFit/>
          </a:bodyPr>
          <a:lstStyle/>
          <a:p>
            <a:pPr marL="0" marR="0" lvl="0" indent="0" algn="ctr" defTabSz="914112" rtl="0" eaLnBrk="1" fontAlgn="auto" latinLnBrk="0" hangingPunct="1">
              <a:lnSpc>
                <a:spcPct val="15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ea typeface="微软雅黑"/>
                <a:cs typeface="Arial" panose="020B0604020202020204" pitchFamily="34" charset="0"/>
                <a:sym typeface="Arial" panose="020B0604020202020204" pitchFamily="34" charset="0"/>
              </a:rPr>
              <a:t>Digital World</a:t>
            </a:r>
            <a:endParaRPr kumimoji="0" lang="zh-CN" altLang="en-US" sz="1200" b="1"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ea typeface="微软雅黑"/>
              <a:cs typeface="Arial" panose="020B0604020202020204" pitchFamily="34" charset="0"/>
              <a:sym typeface="Arial" panose="020B0604020202020204" pitchFamily="34" charset="0"/>
            </a:endParaRPr>
          </a:p>
        </p:txBody>
      </p:sp>
      <p:sp>
        <p:nvSpPr>
          <p:cNvPr id="464" name="文本框 200">
            <a:extLst>
              <a:ext uri="{FF2B5EF4-FFF2-40B4-BE49-F238E27FC236}">
                <a16:creationId xmlns:a16="http://schemas.microsoft.com/office/drawing/2014/main" id="{F4F18D0E-3AD1-8EB7-1225-E53218A14CE5}"/>
              </a:ext>
            </a:extLst>
          </p:cNvPr>
          <p:cNvSpPr txBox="1"/>
          <p:nvPr/>
        </p:nvSpPr>
        <p:spPr>
          <a:xfrm>
            <a:off x="4063518" y="4945666"/>
            <a:ext cx="1064819" cy="215444"/>
          </a:xfrm>
          <a:prstGeom prst="rect">
            <a:avLst/>
          </a:prstGeom>
          <a:noFill/>
        </p:spPr>
        <p:txBody>
          <a:bodyPr wrap="square" rtlCol="0">
            <a:spAutoFit/>
          </a:bodyPr>
          <a:lstStyle/>
          <a:p>
            <a:pPr marL="0" marR="0" lvl="0" indent="0" algn="ctr" defTabSz="340997"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schemeClr val="tx2">
                    <a:lumMod val="65000"/>
                    <a:lumOff val="35000"/>
                  </a:schemeClr>
                </a:solidFill>
                <a:effectLst/>
                <a:uLnTx/>
                <a:uFillTx/>
                <a:ea typeface="微软雅黑"/>
                <a:cs typeface="Arial" panose="020B0604020202020204" pitchFamily="34" charset="0"/>
                <a:sym typeface="+mn-lt"/>
              </a:rPr>
              <a:t>Signal Strength</a:t>
            </a:r>
          </a:p>
        </p:txBody>
      </p:sp>
      <p:sp>
        <p:nvSpPr>
          <p:cNvPr id="465" name="文本框 201">
            <a:extLst>
              <a:ext uri="{FF2B5EF4-FFF2-40B4-BE49-F238E27FC236}">
                <a16:creationId xmlns:a16="http://schemas.microsoft.com/office/drawing/2014/main" id="{A5999518-81E8-DBC6-CB75-5E8F2DF1A59B}"/>
              </a:ext>
            </a:extLst>
          </p:cNvPr>
          <p:cNvSpPr txBox="1"/>
          <p:nvPr/>
        </p:nvSpPr>
        <p:spPr>
          <a:xfrm>
            <a:off x="5041031" y="4957034"/>
            <a:ext cx="899874" cy="215444"/>
          </a:xfrm>
          <a:prstGeom prst="rect">
            <a:avLst/>
          </a:prstGeom>
          <a:noFill/>
        </p:spPr>
        <p:txBody>
          <a:bodyPr wrap="square" rtlCol="0">
            <a:spAutoFit/>
          </a:bodyPr>
          <a:lstStyle/>
          <a:p>
            <a:pPr marL="0" marR="0" lvl="0" indent="0" algn="ctr" defTabSz="340997"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schemeClr val="tx2">
                    <a:lumMod val="65000"/>
                    <a:lumOff val="35000"/>
                  </a:schemeClr>
                </a:solidFill>
                <a:effectLst/>
                <a:uLnTx/>
                <a:uFillTx/>
                <a:ea typeface="微软雅黑"/>
                <a:cs typeface="Arial" panose="020B0604020202020204" pitchFamily="34" charset="0"/>
                <a:sym typeface="+mn-lt"/>
              </a:rPr>
              <a:t>Interference</a:t>
            </a:r>
            <a:endParaRPr kumimoji="0" lang="zh-CN" altLang="en-US" sz="800" b="0" i="0" u="none" strike="noStrike" kern="0" cap="none" spc="0" normalizeH="0" baseline="0" noProof="0" dirty="0">
              <a:ln>
                <a:noFill/>
              </a:ln>
              <a:solidFill>
                <a:schemeClr val="tx2">
                  <a:lumMod val="65000"/>
                  <a:lumOff val="35000"/>
                </a:schemeClr>
              </a:solidFill>
              <a:effectLst/>
              <a:uLnTx/>
              <a:uFillTx/>
              <a:ea typeface="微软雅黑"/>
              <a:cs typeface="Arial" panose="020B0604020202020204" pitchFamily="34" charset="0"/>
              <a:sym typeface="+mn-lt"/>
            </a:endParaRPr>
          </a:p>
        </p:txBody>
      </p:sp>
      <p:sp>
        <p:nvSpPr>
          <p:cNvPr id="466" name="文本框 202">
            <a:extLst>
              <a:ext uri="{FF2B5EF4-FFF2-40B4-BE49-F238E27FC236}">
                <a16:creationId xmlns:a16="http://schemas.microsoft.com/office/drawing/2014/main" id="{7C687FEC-70E4-657D-11D6-457F185DD36F}"/>
              </a:ext>
            </a:extLst>
          </p:cNvPr>
          <p:cNvSpPr txBox="1"/>
          <p:nvPr/>
        </p:nvSpPr>
        <p:spPr>
          <a:xfrm>
            <a:off x="7441653" y="4970996"/>
            <a:ext cx="899874" cy="215444"/>
          </a:xfrm>
          <a:prstGeom prst="rect">
            <a:avLst/>
          </a:prstGeom>
          <a:noFill/>
        </p:spPr>
        <p:txBody>
          <a:bodyPr wrap="square" rtlCol="0">
            <a:spAutoFit/>
          </a:bodyPr>
          <a:lstStyle/>
          <a:p>
            <a:pPr marL="0" marR="0" lvl="0" indent="0" algn="ctr" defTabSz="340997"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schemeClr val="tx2">
                    <a:lumMod val="65000"/>
                    <a:lumOff val="35000"/>
                  </a:schemeClr>
                </a:solidFill>
                <a:effectLst/>
                <a:uLnTx/>
                <a:uFillTx/>
                <a:ea typeface="微软雅黑"/>
                <a:cs typeface="Arial" panose="020B0604020202020204" pitchFamily="34" charset="0"/>
                <a:sym typeface="+mn-lt"/>
              </a:rPr>
              <a:t>Optical Power</a:t>
            </a:r>
          </a:p>
        </p:txBody>
      </p:sp>
      <p:sp>
        <p:nvSpPr>
          <p:cNvPr id="467" name="文本框 203">
            <a:extLst>
              <a:ext uri="{FF2B5EF4-FFF2-40B4-BE49-F238E27FC236}">
                <a16:creationId xmlns:a16="http://schemas.microsoft.com/office/drawing/2014/main" id="{C7AEAABD-759B-0765-483F-1079D91960E8}"/>
              </a:ext>
            </a:extLst>
          </p:cNvPr>
          <p:cNvSpPr txBox="1"/>
          <p:nvPr/>
        </p:nvSpPr>
        <p:spPr>
          <a:xfrm>
            <a:off x="8514509" y="4954619"/>
            <a:ext cx="1148401" cy="215444"/>
          </a:xfrm>
          <a:prstGeom prst="rect">
            <a:avLst/>
          </a:prstGeom>
          <a:noFill/>
        </p:spPr>
        <p:txBody>
          <a:bodyPr wrap="square" rtlCol="0">
            <a:spAutoFit/>
          </a:bodyPr>
          <a:lstStyle/>
          <a:p>
            <a:pPr marL="0" marR="0" lvl="0" indent="0" algn="ctr" defTabSz="913381"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chemeClr val="tx2">
                    <a:lumMod val="65000"/>
                    <a:lumOff val="35000"/>
                  </a:schemeClr>
                </a:solidFill>
                <a:effectLst/>
                <a:uLnTx/>
                <a:uFillTx/>
                <a:ea typeface="微软雅黑"/>
                <a:cs typeface="Arial" panose="020B0604020202020204" pitchFamily="34" charset="0"/>
              </a:rPr>
              <a:t>Video Lagging</a:t>
            </a:r>
            <a:endParaRPr kumimoji="0" lang="zh-CN" altLang="en-US" sz="800" b="0" i="0" u="none" strike="noStrike" kern="1200" cap="none" spc="0" normalizeH="0" baseline="0" noProof="0" dirty="0">
              <a:ln>
                <a:noFill/>
              </a:ln>
              <a:solidFill>
                <a:schemeClr val="tx2">
                  <a:lumMod val="65000"/>
                  <a:lumOff val="35000"/>
                </a:schemeClr>
              </a:solidFill>
              <a:effectLst/>
              <a:uLnTx/>
              <a:uFillTx/>
              <a:ea typeface="微软雅黑"/>
              <a:cs typeface="Arial" panose="020B0604020202020204" pitchFamily="34" charset="0"/>
            </a:endParaRPr>
          </a:p>
        </p:txBody>
      </p:sp>
      <p:sp>
        <p:nvSpPr>
          <p:cNvPr id="468" name="文本框 204">
            <a:extLst>
              <a:ext uri="{FF2B5EF4-FFF2-40B4-BE49-F238E27FC236}">
                <a16:creationId xmlns:a16="http://schemas.microsoft.com/office/drawing/2014/main" id="{739BECB6-5F01-F5C2-7B36-D6A981EB9140}"/>
              </a:ext>
            </a:extLst>
          </p:cNvPr>
          <p:cNvSpPr txBox="1"/>
          <p:nvPr/>
        </p:nvSpPr>
        <p:spPr>
          <a:xfrm>
            <a:off x="9821876" y="4954619"/>
            <a:ext cx="899874" cy="215444"/>
          </a:xfrm>
          <a:prstGeom prst="rect">
            <a:avLst/>
          </a:prstGeom>
          <a:noFill/>
        </p:spPr>
        <p:txBody>
          <a:bodyPr wrap="square" rtlCol="0">
            <a:spAutoFit/>
          </a:bodyPr>
          <a:lstStyle/>
          <a:p>
            <a:pPr marL="0" marR="0" lvl="0" indent="0" algn="ctr" defTabSz="913381"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chemeClr val="tx2">
                    <a:lumMod val="65000"/>
                    <a:lumOff val="35000"/>
                  </a:schemeClr>
                </a:solidFill>
                <a:effectLst/>
                <a:uLnTx/>
                <a:uFillTx/>
                <a:ea typeface="微软雅黑"/>
                <a:cs typeface="Arial" panose="020B0604020202020204" pitchFamily="34" charset="0"/>
              </a:rPr>
              <a:t>Game Delay</a:t>
            </a:r>
          </a:p>
        </p:txBody>
      </p:sp>
      <p:sp>
        <p:nvSpPr>
          <p:cNvPr id="469" name="文本框 205">
            <a:extLst>
              <a:ext uri="{FF2B5EF4-FFF2-40B4-BE49-F238E27FC236}">
                <a16:creationId xmlns:a16="http://schemas.microsoft.com/office/drawing/2014/main" id="{FDBEE80A-02F9-E489-8462-C55760D6AEF6}"/>
              </a:ext>
            </a:extLst>
          </p:cNvPr>
          <p:cNvSpPr txBox="1"/>
          <p:nvPr/>
        </p:nvSpPr>
        <p:spPr>
          <a:xfrm>
            <a:off x="5940906" y="4975098"/>
            <a:ext cx="1614332" cy="215444"/>
          </a:xfrm>
          <a:prstGeom prst="rect">
            <a:avLst/>
          </a:prstGeom>
          <a:noFill/>
        </p:spPr>
        <p:txBody>
          <a:bodyPr wrap="square" rtlCol="0">
            <a:spAutoFit/>
          </a:bodyPr>
          <a:lstStyle/>
          <a:p>
            <a:pPr marL="0" marR="0" lvl="0" indent="0" algn="ctr" defTabSz="913381"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chemeClr val="tx2">
                    <a:lumMod val="65000"/>
                    <a:lumOff val="35000"/>
                  </a:schemeClr>
                </a:solidFill>
                <a:effectLst/>
                <a:uLnTx/>
                <a:uFillTx/>
                <a:ea typeface="微软雅黑"/>
                <a:cs typeface="Arial" panose="020B0604020202020204" pitchFamily="34" charset="0"/>
              </a:rPr>
              <a:t>Power Attenuation</a:t>
            </a:r>
          </a:p>
        </p:txBody>
      </p:sp>
      <p:sp>
        <p:nvSpPr>
          <p:cNvPr id="470" name="矩形 79">
            <a:extLst>
              <a:ext uri="{FF2B5EF4-FFF2-40B4-BE49-F238E27FC236}">
                <a16:creationId xmlns:a16="http://schemas.microsoft.com/office/drawing/2014/main" id="{B241F1EF-3171-12A6-D62B-A00A9452640B}"/>
              </a:ext>
            </a:extLst>
          </p:cNvPr>
          <p:cNvSpPr/>
          <p:nvPr/>
        </p:nvSpPr>
        <p:spPr>
          <a:xfrm>
            <a:off x="3818409" y="1845047"/>
            <a:ext cx="7723803" cy="276952"/>
          </a:xfrm>
          <a:prstGeom prst="rect">
            <a:avLst/>
          </a:prstGeom>
        </p:spPr>
        <p:txBody>
          <a:bodyPr wrap="square" lIns="91393" tIns="45697" rIns="91393" bIns="45697">
            <a:spAutoFit/>
          </a:bodyPr>
          <a:lstStyle/>
          <a:p>
            <a:pPr marL="0" marR="0" lvl="0" indent="0" algn="ctr" defTabSz="914112"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C00000"/>
                </a:solidFill>
                <a:effectLst/>
                <a:uLnTx/>
                <a:uFillTx/>
                <a:ea typeface="微软雅黑"/>
                <a:cs typeface="Arial" panose="020B0604020202020204" pitchFamily="34" charset="0"/>
              </a:rPr>
              <a:t>5-dimension experience data modeling : network | terminal | service | user | application</a:t>
            </a:r>
          </a:p>
        </p:txBody>
      </p:sp>
      <p:sp>
        <p:nvSpPr>
          <p:cNvPr id="471" name="矩形 207">
            <a:extLst>
              <a:ext uri="{FF2B5EF4-FFF2-40B4-BE49-F238E27FC236}">
                <a16:creationId xmlns:a16="http://schemas.microsoft.com/office/drawing/2014/main" id="{0A722F98-DE3A-1831-6375-E674697AAC01}"/>
              </a:ext>
            </a:extLst>
          </p:cNvPr>
          <p:cNvSpPr/>
          <p:nvPr/>
        </p:nvSpPr>
        <p:spPr bwMode="auto">
          <a:xfrm>
            <a:off x="7671468" y="4171974"/>
            <a:ext cx="1367466" cy="245957"/>
          </a:xfrm>
          <a:prstGeom prst="rect">
            <a:avLst/>
          </a:prstGeom>
          <a:gradFill>
            <a:gsLst>
              <a:gs pos="0">
                <a:srgbClr val="666666">
                  <a:alpha val="28000"/>
                </a:srgbClr>
              </a:gs>
              <a:gs pos="39000">
                <a:srgbClr val="666666">
                  <a:alpha val="28000"/>
                </a:srgbClr>
              </a:gs>
              <a:gs pos="98000">
                <a:srgbClr val="666666">
                  <a:alpha val="0"/>
                </a:srgbClr>
              </a:gs>
            </a:gsLst>
            <a:lin ang="5400000" scaled="0"/>
          </a:gradFill>
          <a:ln w="12700" cap="flat" cmpd="sng" algn="ctr">
            <a:solidFill>
              <a:srgbClr val="666666">
                <a:lumMod val="75000"/>
              </a:srgbClr>
            </a:solidFill>
            <a:prstDash val="solid"/>
            <a:miter lim="800000"/>
          </a:ln>
          <a:effectLst>
            <a:reflection blurRad="127000" stA="20000" endPos="35000" dir="5400000" sy="-100000" algn="bl" rotWithShape="0"/>
          </a:effectLst>
        </p:spPr>
        <p:txBody>
          <a:bodyPr rot="0" spcFirstLastPara="0" vertOverflow="overflow" horzOverflow="overflow" vert="horz" wrap="square" lIns="34100" tIns="17050" rIns="34100" bIns="17050" numCol="1" spcCol="0" rtlCol="0" fromWordArt="0" anchor="ctr" anchorCtr="0" forceAA="0" compatLnSpc="1">
            <a:prstTxWarp prst="textNoShape">
              <a:avLst/>
            </a:prstTxWarp>
            <a:noAutofit/>
          </a:bodyPr>
          <a:lstStyle/>
          <a:p>
            <a:pPr marL="0" marR="0" lvl="0" indent="0" algn="ctr" defTabSz="340997" rtl="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schemeClr val="tx2">
                    <a:lumMod val="65000"/>
                    <a:lumOff val="35000"/>
                  </a:schemeClr>
                </a:solidFill>
                <a:effectLst/>
                <a:uLnTx/>
                <a:uFillTx/>
                <a:ea typeface="微软雅黑"/>
                <a:cs typeface="Arial" panose="020B0604020202020204" pitchFamily="34" charset="0"/>
                <a:sym typeface="+mn-lt"/>
              </a:rPr>
              <a:t>Port Failure</a:t>
            </a:r>
          </a:p>
        </p:txBody>
      </p:sp>
      <p:sp>
        <p:nvSpPr>
          <p:cNvPr id="472" name="矩形 208">
            <a:extLst>
              <a:ext uri="{FF2B5EF4-FFF2-40B4-BE49-F238E27FC236}">
                <a16:creationId xmlns:a16="http://schemas.microsoft.com/office/drawing/2014/main" id="{AE85911F-EE5A-AE0C-AC43-EFBF51F0EAD1}"/>
              </a:ext>
            </a:extLst>
          </p:cNvPr>
          <p:cNvSpPr/>
          <p:nvPr/>
        </p:nvSpPr>
        <p:spPr bwMode="auto">
          <a:xfrm>
            <a:off x="6139125" y="3747307"/>
            <a:ext cx="1259508" cy="245957"/>
          </a:xfrm>
          <a:prstGeom prst="rect">
            <a:avLst/>
          </a:prstGeom>
          <a:gradFill>
            <a:gsLst>
              <a:gs pos="0">
                <a:srgbClr val="666666">
                  <a:alpha val="28000"/>
                </a:srgbClr>
              </a:gs>
              <a:gs pos="39000">
                <a:srgbClr val="666666">
                  <a:alpha val="28000"/>
                </a:srgbClr>
              </a:gs>
              <a:gs pos="98000">
                <a:srgbClr val="666666">
                  <a:alpha val="0"/>
                </a:srgbClr>
              </a:gs>
            </a:gsLst>
            <a:lin ang="5400000" scaled="0"/>
          </a:gradFill>
          <a:ln w="12700" cap="flat" cmpd="sng" algn="ctr">
            <a:solidFill>
              <a:srgbClr val="666666">
                <a:lumMod val="75000"/>
              </a:srgbClr>
            </a:solidFill>
            <a:prstDash val="solid"/>
            <a:miter lim="800000"/>
          </a:ln>
          <a:effectLst>
            <a:reflection blurRad="127000" stA="20000" endPos="35000" dir="5400000" sy="-100000" algn="bl" rotWithShape="0"/>
          </a:effectLst>
        </p:spPr>
        <p:txBody>
          <a:bodyPr rot="0" spcFirstLastPara="0" vertOverflow="overflow" horzOverflow="overflow" vert="horz" wrap="square" lIns="34100" tIns="17050" rIns="34100" bIns="17050" numCol="1" spcCol="0" rtlCol="0" fromWordArt="0" anchor="ctr" anchorCtr="0" forceAA="0" compatLnSpc="1">
            <a:prstTxWarp prst="textNoShape">
              <a:avLst/>
            </a:prstTxWarp>
            <a:noAutofit/>
          </a:bodyPr>
          <a:lstStyle/>
          <a:p>
            <a:pPr marL="0" marR="0" lvl="0" indent="0" algn="ctr" defTabSz="340997" rtl="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schemeClr val="tx2">
                    <a:lumMod val="65000"/>
                    <a:lumOff val="35000"/>
                  </a:schemeClr>
                </a:solidFill>
                <a:effectLst/>
                <a:uLnTx/>
                <a:uFillTx/>
                <a:ea typeface="微软雅黑"/>
                <a:cs typeface="Arial" panose="020B0604020202020204" pitchFamily="34" charset="0"/>
                <a:sym typeface="+mn-lt"/>
              </a:rPr>
              <a:t>Signal Strength</a:t>
            </a:r>
          </a:p>
        </p:txBody>
      </p:sp>
      <p:sp>
        <p:nvSpPr>
          <p:cNvPr id="473" name="矩形 209">
            <a:extLst>
              <a:ext uri="{FF2B5EF4-FFF2-40B4-BE49-F238E27FC236}">
                <a16:creationId xmlns:a16="http://schemas.microsoft.com/office/drawing/2014/main" id="{C6112C1E-AC01-3A4E-AFF2-F18EECD72D2D}"/>
              </a:ext>
            </a:extLst>
          </p:cNvPr>
          <p:cNvSpPr/>
          <p:nvPr/>
        </p:nvSpPr>
        <p:spPr bwMode="auto">
          <a:xfrm>
            <a:off x="7671468" y="3747307"/>
            <a:ext cx="1367466" cy="245957"/>
          </a:xfrm>
          <a:prstGeom prst="rect">
            <a:avLst/>
          </a:prstGeom>
          <a:gradFill>
            <a:gsLst>
              <a:gs pos="0">
                <a:srgbClr val="666666">
                  <a:alpha val="28000"/>
                </a:srgbClr>
              </a:gs>
              <a:gs pos="39000">
                <a:srgbClr val="666666">
                  <a:alpha val="28000"/>
                </a:srgbClr>
              </a:gs>
              <a:gs pos="98000">
                <a:srgbClr val="666666">
                  <a:alpha val="0"/>
                </a:srgbClr>
              </a:gs>
            </a:gsLst>
            <a:lin ang="5400000" scaled="0"/>
          </a:gradFill>
          <a:ln w="12700" cap="flat" cmpd="sng" algn="ctr">
            <a:solidFill>
              <a:srgbClr val="666666">
                <a:lumMod val="75000"/>
              </a:srgbClr>
            </a:solidFill>
            <a:prstDash val="solid"/>
            <a:miter lim="800000"/>
          </a:ln>
          <a:effectLst>
            <a:reflection blurRad="127000" stA="20000" endPos="35000" dir="5400000" sy="-100000" algn="bl" rotWithShape="0"/>
          </a:effectLst>
        </p:spPr>
        <p:txBody>
          <a:bodyPr rot="0" spcFirstLastPara="0" vertOverflow="overflow" horzOverflow="overflow" vert="horz" wrap="square" lIns="34100" tIns="17050" rIns="34100" bIns="17050" numCol="1" spcCol="0" rtlCol="0" fromWordArt="0" anchor="ctr" anchorCtr="0" forceAA="0" compatLnSpc="1">
            <a:prstTxWarp prst="textNoShape">
              <a:avLst/>
            </a:prstTxWarp>
            <a:noAutofit/>
          </a:bodyPr>
          <a:lstStyle/>
          <a:p>
            <a:pPr marL="0" marR="0" lvl="0" indent="0" algn="ctr" defTabSz="340997" rtl="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schemeClr val="tx2">
                    <a:lumMod val="65000"/>
                    <a:lumOff val="35000"/>
                  </a:schemeClr>
                </a:solidFill>
                <a:effectLst/>
                <a:uLnTx/>
                <a:uFillTx/>
                <a:ea typeface="微软雅黑"/>
                <a:cs typeface="Arial" panose="020B0604020202020204" pitchFamily="34" charset="0"/>
                <a:sym typeface="+mn-lt"/>
              </a:rPr>
              <a:t>interference</a:t>
            </a:r>
            <a:endParaRPr kumimoji="0" lang="zh-CN" altLang="en-US" sz="1050" b="0" i="0" u="none" strike="noStrike" kern="0" cap="none" spc="0" normalizeH="0" baseline="0" noProof="0" dirty="0">
              <a:ln>
                <a:noFill/>
              </a:ln>
              <a:solidFill>
                <a:schemeClr val="tx2">
                  <a:lumMod val="65000"/>
                  <a:lumOff val="35000"/>
                </a:schemeClr>
              </a:solidFill>
              <a:effectLst/>
              <a:uLnTx/>
              <a:uFillTx/>
              <a:ea typeface="微软雅黑"/>
              <a:cs typeface="Arial" panose="020B0604020202020204" pitchFamily="34" charset="0"/>
              <a:sym typeface="+mn-lt"/>
            </a:endParaRPr>
          </a:p>
        </p:txBody>
      </p:sp>
      <p:sp>
        <p:nvSpPr>
          <p:cNvPr id="474" name="矩形 210">
            <a:extLst>
              <a:ext uri="{FF2B5EF4-FFF2-40B4-BE49-F238E27FC236}">
                <a16:creationId xmlns:a16="http://schemas.microsoft.com/office/drawing/2014/main" id="{FEF5C431-FADB-86C3-A514-7637AC7CEE26}"/>
              </a:ext>
            </a:extLst>
          </p:cNvPr>
          <p:cNvSpPr/>
          <p:nvPr/>
        </p:nvSpPr>
        <p:spPr bwMode="auto">
          <a:xfrm>
            <a:off x="9311770" y="3747307"/>
            <a:ext cx="1259508" cy="245957"/>
          </a:xfrm>
          <a:prstGeom prst="rect">
            <a:avLst/>
          </a:prstGeom>
          <a:gradFill>
            <a:gsLst>
              <a:gs pos="0">
                <a:srgbClr val="666666">
                  <a:alpha val="28000"/>
                </a:srgbClr>
              </a:gs>
              <a:gs pos="39000">
                <a:srgbClr val="666666">
                  <a:alpha val="28000"/>
                </a:srgbClr>
              </a:gs>
              <a:gs pos="98000">
                <a:srgbClr val="666666">
                  <a:alpha val="0"/>
                </a:srgbClr>
              </a:gs>
            </a:gsLst>
            <a:lin ang="5400000" scaled="0"/>
          </a:gradFill>
          <a:ln w="12700" cap="flat" cmpd="sng" algn="ctr">
            <a:solidFill>
              <a:srgbClr val="666666">
                <a:lumMod val="75000"/>
              </a:srgbClr>
            </a:solidFill>
            <a:prstDash val="solid"/>
            <a:miter lim="800000"/>
          </a:ln>
          <a:effectLst>
            <a:reflection blurRad="127000" stA="20000" endPos="35000" dir="5400000" sy="-100000" algn="bl" rotWithShape="0"/>
          </a:effectLst>
        </p:spPr>
        <p:txBody>
          <a:bodyPr rot="0" spcFirstLastPara="0" vertOverflow="overflow" horzOverflow="overflow" vert="horz" wrap="square" lIns="34100" tIns="17050" rIns="34100" bIns="17050" numCol="1" spcCol="0" rtlCol="0" fromWordArt="0" anchor="ctr" anchorCtr="0" forceAA="0" compatLnSpc="1">
            <a:prstTxWarp prst="textNoShape">
              <a:avLst/>
            </a:prstTxWarp>
            <a:noAutofit/>
          </a:bodyPr>
          <a:lstStyle/>
          <a:p>
            <a:pPr marL="0" marR="0" lvl="0" indent="0" algn="ctr" defTabSz="340997" rtl="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schemeClr val="tx2">
                    <a:lumMod val="65000"/>
                    <a:lumOff val="35000"/>
                  </a:schemeClr>
                </a:solidFill>
                <a:effectLst/>
                <a:uLnTx/>
                <a:uFillTx/>
                <a:ea typeface="微软雅黑"/>
                <a:cs typeface="Arial" panose="020B0604020202020204" pitchFamily="34" charset="0"/>
                <a:sym typeface="+mn-lt"/>
              </a:rPr>
              <a:t>Wi-Fi Rate</a:t>
            </a:r>
          </a:p>
        </p:txBody>
      </p:sp>
      <p:sp>
        <p:nvSpPr>
          <p:cNvPr id="475" name="矩形 211">
            <a:extLst>
              <a:ext uri="{FF2B5EF4-FFF2-40B4-BE49-F238E27FC236}">
                <a16:creationId xmlns:a16="http://schemas.microsoft.com/office/drawing/2014/main" id="{A85D21F6-1AA9-CD9C-4C2B-61B4691F9EC4}"/>
              </a:ext>
            </a:extLst>
          </p:cNvPr>
          <p:cNvSpPr/>
          <p:nvPr/>
        </p:nvSpPr>
        <p:spPr bwMode="auto">
          <a:xfrm>
            <a:off x="6139125" y="3282899"/>
            <a:ext cx="1259508" cy="245957"/>
          </a:xfrm>
          <a:prstGeom prst="rect">
            <a:avLst/>
          </a:prstGeom>
          <a:gradFill>
            <a:gsLst>
              <a:gs pos="0">
                <a:srgbClr val="666666">
                  <a:alpha val="28000"/>
                </a:srgbClr>
              </a:gs>
              <a:gs pos="39000">
                <a:srgbClr val="666666">
                  <a:alpha val="28000"/>
                </a:srgbClr>
              </a:gs>
              <a:gs pos="98000">
                <a:srgbClr val="666666">
                  <a:alpha val="0"/>
                </a:srgbClr>
              </a:gs>
            </a:gsLst>
            <a:lin ang="5400000" scaled="0"/>
          </a:gradFill>
          <a:ln w="12700" cap="flat" cmpd="sng" algn="ctr">
            <a:solidFill>
              <a:srgbClr val="666666">
                <a:lumMod val="75000"/>
              </a:srgbClr>
            </a:solidFill>
            <a:prstDash val="solid"/>
            <a:miter lim="800000"/>
          </a:ln>
          <a:effectLst>
            <a:reflection blurRad="127000" stA="20000" endPos="35000" dir="5400000" sy="-100000" algn="bl" rotWithShape="0"/>
          </a:effectLst>
        </p:spPr>
        <p:txBody>
          <a:bodyPr rot="0" spcFirstLastPara="0" vertOverflow="overflow" horzOverflow="overflow" vert="horz" wrap="square" lIns="34100" tIns="17050" rIns="34100" bIns="17050" numCol="1" spcCol="0" rtlCol="0" fromWordArt="0" anchor="ctr" anchorCtr="0" forceAA="0" compatLnSpc="1">
            <a:prstTxWarp prst="textNoShape">
              <a:avLst/>
            </a:prstTxWarp>
            <a:noAutofit/>
          </a:bodyPr>
          <a:lstStyle/>
          <a:p>
            <a:pPr marL="0" marR="0" lvl="0" indent="0" algn="ctr" defTabSz="340997" rtl="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schemeClr val="tx2">
                    <a:lumMod val="65000"/>
                    <a:lumOff val="35000"/>
                  </a:schemeClr>
                </a:solidFill>
                <a:effectLst/>
                <a:uLnTx/>
                <a:uFillTx/>
                <a:ea typeface="微软雅黑"/>
                <a:cs typeface="Arial" panose="020B0604020202020204" pitchFamily="34" charset="0"/>
                <a:sym typeface="+mn-lt"/>
              </a:rPr>
              <a:t>Delay</a:t>
            </a:r>
          </a:p>
        </p:txBody>
      </p:sp>
      <p:sp>
        <p:nvSpPr>
          <p:cNvPr id="476" name="矩形 212">
            <a:extLst>
              <a:ext uri="{FF2B5EF4-FFF2-40B4-BE49-F238E27FC236}">
                <a16:creationId xmlns:a16="http://schemas.microsoft.com/office/drawing/2014/main" id="{C677C6D8-3A7F-28F5-86C1-205DA5EDF020}"/>
              </a:ext>
            </a:extLst>
          </p:cNvPr>
          <p:cNvSpPr/>
          <p:nvPr/>
        </p:nvSpPr>
        <p:spPr bwMode="auto">
          <a:xfrm>
            <a:off x="7671468" y="3282899"/>
            <a:ext cx="1367466" cy="245957"/>
          </a:xfrm>
          <a:prstGeom prst="rect">
            <a:avLst/>
          </a:prstGeom>
          <a:gradFill>
            <a:gsLst>
              <a:gs pos="0">
                <a:srgbClr val="666666">
                  <a:alpha val="28000"/>
                </a:srgbClr>
              </a:gs>
              <a:gs pos="39000">
                <a:srgbClr val="666666">
                  <a:alpha val="28000"/>
                </a:srgbClr>
              </a:gs>
              <a:gs pos="98000">
                <a:srgbClr val="666666">
                  <a:alpha val="0"/>
                </a:srgbClr>
              </a:gs>
            </a:gsLst>
            <a:lin ang="5400000" scaled="0"/>
          </a:gradFill>
          <a:ln w="12700" cap="flat" cmpd="sng" algn="ctr">
            <a:solidFill>
              <a:srgbClr val="666666">
                <a:lumMod val="75000"/>
              </a:srgbClr>
            </a:solidFill>
            <a:prstDash val="solid"/>
            <a:miter lim="800000"/>
          </a:ln>
          <a:effectLst>
            <a:reflection blurRad="127000" stA="20000" endPos="35000" dir="5400000" sy="-100000" algn="bl" rotWithShape="0"/>
          </a:effectLst>
        </p:spPr>
        <p:txBody>
          <a:bodyPr rot="0" spcFirstLastPara="0" vertOverflow="overflow" horzOverflow="overflow" vert="horz" wrap="square" lIns="34100" tIns="17050" rIns="34100" bIns="17050" numCol="1" spcCol="0" rtlCol="0" fromWordArt="0" anchor="ctr" anchorCtr="0" forceAA="0" compatLnSpc="1">
            <a:prstTxWarp prst="textNoShape">
              <a:avLst/>
            </a:prstTxWarp>
            <a:noAutofit/>
          </a:bodyPr>
          <a:lstStyle/>
          <a:p>
            <a:pPr marL="0" marR="0" lvl="0" indent="0" algn="ctr" defTabSz="340997" rtl="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schemeClr val="tx2">
                    <a:lumMod val="65000"/>
                    <a:lumOff val="35000"/>
                  </a:schemeClr>
                </a:solidFill>
                <a:effectLst/>
                <a:uLnTx/>
                <a:uFillTx/>
                <a:ea typeface="微软雅黑"/>
                <a:cs typeface="Arial" panose="020B0604020202020204" pitchFamily="34" charset="0"/>
                <a:sym typeface="+mn-lt"/>
              </a:rPr>
              <a:t>Jitter</a:t>
            </a:r>
          </a:p>
        </p:txBody>
      </p:sp>
      <p:sp>
        <p:nvSpPr>
          <p:cNvPr id="477" name="矩形 213">
            <a:extLst>
              <a:ext uri="{FF2B5EF4-FFF2-40B4-BE49-F238E27FC236}">
                <a16:creationId xmlns:a16="http://schemas.microsoft.com/office/drawing/2014/main" id="{6F07A31E-2B73-8333-C2C8-F3BB4CAE4D90}"/>
              </a:ext>
            </a:extLst>
          </p:cNvPr>
          <p:cNvSpPr/>
          <p:nvPr/>
        </p:nvSpPr>
        <p:spPr bwMode="auto">
          <a:xfrm>
            <a:off x="9311770" y="3282899"/>
            <a:ext cx="1259508" cy="245957"/>
          </a:xfrm>
          <a:prstGeom prst="rect">
            <a:avLst/>
          </a:prstGeom>
          <a:gradFill>
            <a:gsLst>
              <a:gs pos="0">
                <a:srgbClr val="666666">
                  <a:alpha val="28000"/>
                </a:srgbClr>
              </a:gs>
              <a:gs pos="39000">
                <a:srgbClr val="666666">
                  <a:alpha val="28000"/>
                </a:srgbClr>
              </a:gs>
              <a:gs pos="98000">
                <a:srgbClr val="666666">
                  <a:alpha val="0"/>
                </a:srgbClr>
              </a:gs>
            </a:gsLst>
            <a:lin ang="5400000" scaled="0"/>
          </a:gradFill>
          <a:ln w="12700" cap="flat" cmpd="sng" algn="ctr">
            <a:solidFill>
              <a:srgbClr val="666666">
                <a:lumMod val="75000"/>
              </a:srgbClr>
            </a:solidFill>
            <a:prstDash val="solid"/>
            <a:miter lim="800000"/>
          </a:ln>
          <a:effectLst>
            <a:reflection blurRad="127000" stA="20000" endPos="35000" dir="5400000" sy="-100000" algn="bl" rotWithShape="0"/>
          </a:effectLst>
        </p:spPr>
        <p:txBody>
          <a:bodyPr rot="0" spcFirstLastPara="0" vertOverflow="overflow" horzOverflow="overflow" vert="horz" wrap="square" lIns="34100" tIns="17050" rIns="34100" bIns="17050" numCol="1" spcCol="0" rtlCol="0" fromWordArt="0" anchor="ctr" anchorCtr="0" forceAA="0" compatLnSpc="1">
            <a:prstTxWarp prst="textNoShape">
              <a:avLst/>
            </a:prstTxWarp>
            <a:noAutofit/>
          </a:bodyPr>
          <a:lstStyle/>
          <a:p>
            <a:pPr marL="0" marR="0" lvl="0" indent="0" algn="ctr" defTabSz="340997" rtl="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schemeClr val="tx2">
                    <a:lumMod val="65000"/>
                    <a:lumOff val="35000"/>
                  </a:schemeClr>
                </a:solidFill>
                <a:effectLst/>
                <a:uLnTx/>
                <a:uFillTx/>
                <a:ea typeface="微软雅黑"/>
                <a:cs typeface="Arial" panose="020B0604020202020204" pitchFamily="34" charset="0"/>
                <a:sym typeface="+mn-lt"/>
              </a:rPr>
              <a:t>Packet Loss</a:t>
            </a:r>
          </a:p>
        </p:txBody>
      </p:sp>
      <p:sp>
        <p:nvSpPr>
          <p:cNvPr id="478" name="矩形 214">
            <a:extLst>
              <a:ext uri="{FF2B5EF4-FFF2-40B4-BE49-F238E27FC236}">
                <a16:creationId xmlns:a16="http://schemas.microsoft.com/office/drawing/2014/main" id="{FD4B0961-AF69-D457-DBBB-96EB55910322}"/>
              </a:ext>
            </a:extLst>
          </p:cNvPr>
          <p:cNvSpPr/>
          <p:nvPr/>
        </p:nvSpPr>
        <p:spPr bwMode="auto">
          <a:xfrm>
            <a:off x="6139125" y="2838362"/>
            <a:ext cx="1259508" cy="245957"/>
          </a:xfrm>
          <a:prstGeom prst="rect">
            <a:avLst/>
          </a:prstGeom>
          <a:gradFill>
            <a:gsLst>
              <a:gs pos="0">
                <a:srgbClr val="666666">
                  <a:alpha val="28000"/>
                </a:srgbClr>
              </a:gs>
              <a:gs pos="39000">
                <a:srgbClr val="666666">
                  <a:alpha val="28000"/>
                </a:srgbClr>
              </a:gs>
              <a:gs pos="98000">
                <a:srgbClr val="666666">
                  <a:alpha val="0"/>
                </a:srgbClr>
              </a:gs>
            </a:gsLst>
            <a:lin ang="5400000" scaled="0"/>
          </a:gradFill>
          <a:ln w="12700" cap="flat" cmpd="sng" algn="ctr">
            <a:solidFill>
              <a:srgbClr val="666666">
                <a:lumMod val="75000"/>
              </a:srgbClr>
            </a:solidFill>
            <a:prstDash val="solid"/>
            <a:miter lim="800000"/>
          </a:ln>
          <a:effectLst>
            <a:reflection blurRad="127000" stA="20000" endPos="35000" dir="5400000" sy="-100000" algn="bl" rotWithShape="0"/>
          </a:effectLst>
        </p:spPr>
        <p:txBody>
          <a:bodyPr rot="0" spcFirstLastPara="0" vertOverflow="overflow" horzOverflow="overflow" vert="horz" wrap="square" lIns="34100" tIns="17050" rIns="34100" bIns="17050" numCol="1" spcCol="0" rtlCol="0" fromWordArt="0" anchor="ctr" anchorCtr="0" forceAA="0" compatLnSpc="1">
            <a:prstTxWarp prst="textNoShape">
              <a:avLst/>
            </a:prstTxWarp>
            <a:noAutofit/>
          </a:bodyPr>
          <a:lstStyle/>
          <a:p>
            <a:pPr marL="0" marR="0" lvl="0" indent="0" algn="ctr" defTabSz="340997" rtl="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schemeClr val="tx2">
                    <a:lumMod val="65000"/>
                    <a:lumOff val="35000"/>
                  </a:schemeClr>
                </a:solidFill>
                <a:effectLst/>
                <a:uLnTx/>
                <a:uFillTx/>
                <a:ea typeface="微软雅黑"/>
                <a:cs typeface="Arial" panose="020B0604020202020204" pitchFamily="34" charset="0"/>
                <a:sym typeface="+mn-lt"/>
              </a:rPr>
              <a:t>Low QoS</a:t>
            </a:r>
          </a:p>
        </p:txBody>
      </p:sp>
      <p:sp>
        <p:nvSpPr>
          <p:cNvPr id="479" name="矩形 215">
            <a:extLst>
              <a:ext uri="{FF2B5EF4-FFF2-40B4-BE49-F238E27FC236}">
                <a16:creationId xmlns:a16="http://schemas.microsoft.com/office/drawing/2014/main" id="{FAAF5AF3-4CCB-0689-8C77-92B99CDA3863}"/>
              </a:ext>
            </a:extLst>
          </p:cNvPr>
          <p:cNvSpPr/>
          <p:nvPr/>
        </p:nvSpPr>
        <p:spPr bwMode="auto">
          <a:xfrm>
            <a:off x="7671468" y="2838362"/>
            <a:ext cx="1367466" cy="245957"/>
          </a:xfrm>
          <a:prstGeom prst="rect">
            <a:avLst/>
          </a:prstGeom>
          <a:gradFill>
            <a:gsLst>
              <a:gs pos="0">
                <a:srgbClr val="666666">
                  <a:alpha val="28000"/>
                </a:srgbClr>
              </a:gs>
              <a:gs pos="39000">
                <a:srgbClr val="666666">
                  <a:alpha val="28000"/>
                </a:srgbClr>
              </a:gs>
              <a:gs pos="98000">
                <a:srgbClr val="666666">
                  <a:alpha val="0"/>
                </a:srgbClr>
              </a:gs>
            </a:gsLst>
            <a:lin ang="5400000" scaled="0"/>
          </a:gradFill>
          <a:ln w="12700" cap="flat" cmpd="sng" algn="ctr">
            <a:solidFill>
              <a:srgbClr val="666666">
                <a:lumMod val="75000"/>
              </a:srgbClr>
            </a:solidFill>
            <a:prstDash val="solid"/>
            <a:miter lim="800000"/>
          </a:ln>
          <a:effectLst>
            <a:reflection blurRad="127000" stA="20000" endPos="35000" dir="5400000" sy="-100000" algn="bl" rotWithShape="0"/>
          </a:effectLst>
        </p:spPr>
        <p:txBody>
          <a:bodyPr rot="0" spcFirstLastPara="0" vertOverflow="overflow" horzOverflow="overflow" vert="horz" wrap="square" lIns="34100" tIns="17050" rIns="34100" bIns="17050" numCol="1" spcCol="0" rtlCol="0" fromWordArt="0" anchor="ctr" anchorCtr="0" forceAA="0" compatLnSpc="1">
            <a:prstTxWarp prst="textNoShape">
              <a:avLst/>
            </a:prstTxWarp>
            <a:noAutofit/>
          </a:bodyPr>
          <a:lstStyle/>
          <a:p>
            <a:pPr marL="0" marR="0" lvl="0" indent="0" algn="ctr" defTabSz="340997" rtl="0" eaLnBrk="1" fontAlgn="auto" latinLnBrk="0" hangingPunct="1">
              <a:lnSpc>
                <a:spcPct val="100000"/>
              </a:lnSpc>
              <a:spcBef>
                <a:spcPts val="0"/>
              </a:spcBef>
              <a:spcAft>
                <a:spcPts val="0"/>
              </a:spcAft>
              <a:buClrTx/>
              <a:buSzTx/>
              <a:buFontTx/>
              <a:buNone/>
              <a:tabLst/>
              <a:defRPr/>
            </a:pPr>
            <a:r>
              <a:rPr lang="en-US" altLang="zh-CN" sz="1050" kern="0" dirty="0">
                <a:solidFill>
                  <a:schemeClr val="tx2">
                    <a:lumMod val="65000"/>
                    <a:lumOff val="35000"/>
                  </a:schemeClr>
                </a:solidFill>
                <a:ea typeface="微软雅黑"/>
                <a:cs typeface="Arial" panose="020B0604020202020204" pitchFamily="34" charset="0"/>
                <a:sym typeface="+mn-lt"/>
              </a:rPr>
              <a:t>High-BW usage</a:t>
            </a:r>
            <a:r>
              <a:rPr kumimoji="0" lang="en-US" altLang="zh-CN" sz="1050" b="0" i="0" u="none" strike="noStrike" kern="0" cap="none" spc="0" normalizeH="0" baseline="0" noProof="0" dirty="0">
                <a:ln>
                  <a:noFill/>
                </a:ln>
                <a:solidFill>
                  <a:schemeClr val="tx2">
                    <a:lumMod val="65000"/>
                    <a:lumOff val="35000"/>
                  </a:schemeClr>
                </a:solidFill>
                <a:effectLst/>
                <a:uLnTx/>
                <a:uFillTx/>
                <a:ea typeface="微软雅黑"/>
                <a:cs typeface="Arial" panose="020B0604020202020204" pitchFamily="34" charset="0"/>
                <a:sym typeface="+mn-lt"/>
              </a:rPr>
              <a:t> </a:t>
            </a:r>
          </a:p>
        </p:txBody>
      </p:sp>
      <p:sp>
        <p:nvSpPr>
          <p:cNvPr id="480" name="矩形 216">
            <a:extLst>
              <a:ext uri="{FF2B5EF4-FFF2-40B4-BE49-F238E27FC236}">
                <a16:creationId xmlns:a16="http://schemas.microsoft.com/office/drawing/2014/main" id="{9609536E-258D-0F44-6F99-E6F9C85F647D}"/>
              </a:ext>
            </a:extLst>
          </p:cNvPr>
          <p:cNvSpPr/>
          <p:nvPr/>
        </p:nvSpPr>
        <p:spPr bwMode="auto">
          <a:xfrm>
            <a:off x="9311770" y="2838362"/>
            <a:ext cx="1259508" cy="245957"/>
          </a:xfrm>
          <a:prstGeom prst="rect">
            <a:avLst/>
          </a:prstGeom>
          <a:gradFill>
            <a:gsLst>
              <a:gs pos="0">
                <a:srgbClr val="666666">
                  <a:alpha val="28000"/>
                </a:srgbClr>
              </a:gs>
              <a:gs pos="39000">
                <a:srgbClr val="666666">
                  <a:alpha val="28000"/>
                </a:srgbClr>
              </a:gs>
              <a:gs pos="98000">
                <a:srgbClr val="666666">
                  <a:alpha val="0"/>
                </a:srgbClr>
              </a:gs>
            </a:gsLst>
            <a:lin ang="5400000" scaled="0"/>
          </a:gradFill>
          <a:ln w="12700" cap="flat" cmpd="sng" algn="ctr">
            <a:solidFill>
              <a:srgbClr val="666666">
                <a:lumMod val="75000"/>
              </a:srgbClr>
            </a:solidFill>
            <a:prstDash val="solid"/>
            <a:miter lim="800000"/>
          </a:ln>
          <a:effectLst>
            <a:reflection blurRad="127000" stA="20000" endPos="35000" dir="5400000" sy="-100000" algn="bl" rotWithShape="0"/>
          </a:effectLst>
        </p:spPr>
        <p:txBody>
          <a:bodyPr rot="0" spcFirstLastPara="0" vertOverflow="overflow" horzOverflow="overflow" vert="horz" wrap="square" lIns="34100" tIns="17050" rIns="34100" bIns="17050" numCol="1" spcCol="0" rtlCol="0" fromWordArt="0" anchor="ctr" anchorCtr="0" forceAA="0" compatLnSpc="1">
            <a:prstTxWarp prst="textNoShape">
              <a:avLst/>
            </a:prstTxWarp>
            <a:noAutofit/>
          </a:bodyPr>
          <a:lstStyle/>
          <a:p>
            <a:pPr marL="0" marR="0" lvl="0" indent="0" algn="ctr" defTabSz="340997" rtl="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schemeClr val="tx2">
                    <a:lumMod val="65000"/>
                    <a:lumOff val="35000"/>
                  </a:schemeClr>
                </a:solidFill>
                <a:effectLst/>
                <a:uLnTx/>
                <a:uFillTx/>
                <a:ea typeface="微软雅黑"/>
                <a:cs typeface="Arial" panose="020B0604020202020204" pitchFamily="34" charset="0"/>
                <a:sym typeface="+mn-lt"/>
              </a:rPr>
              <a:t>Low Satisfaction</a:t>
            </a:r>
          </a:p>
        </p:txBody>
      </p:sp>
      <p:sp>
        <p:nvSpPr>
          <p:cNvPr id="481" name="矩形 217">
            <a:extLst>
              <a:ext uri="{FF2B5EF4-FFF2-40B4-BE49-F238E27FC236}">
                <a16:creationId xmlns:a16="http://schemas.microsoft.com/office/drawing/2014/main" id="{564707DD-A34A-263B-A53B-FABBB719B783}"/>
              </a:ext>
            </a:extLst>
          </p:cNvPr>
          <p:cNvSpPr/>
          <p:nvPr/>
        </p:nvSpPr>
        <p:spPr bwMode="auto">
          <a:xfrm>
            <a:off x="6139125" y="2334215"/>
            <a:ext cx="1259508" cy="245957"/>
          </a:xfrm>
          <a:prstGeom prst="rect">
            <a:avLst/>
          </a:prstGeom>
          <a:gradFill>
            <a:gsLst>
              <a:gs pos="0">
                <a:srgbClr val="666666">
                  <a:alpha val="28000"/>
                </a:srgbClr>
              </a:gs>
              <a:gs pos="39000">
                <a:srgbClr val="666666">
                  <a:alpha val="28000"/>
                </a:srgbClr>
              </a:gs>
              <a:gs pos="98000">
                <a:srgbClr val="666666">
                  <a:alpha val="0"/>
                </a:srgbClr>
              </a:gs>
            </a:gsLst>
            <a:lin ang="5400000" scaled="0"/>
          </a:gradFill>
          <a:ln w="12700" cap="flat" cmpd="sng" algn="ctr">
            <a:solidFill>
              <a:srgbClr val="666666">
                <a:lumMod val="75000"/>
              </a:srgbClr>
            </a:solidFill>
            <a:prstDash val="solid"/>
            <a:miter lim="800000"/>
          </a:ln>
          <a:effectLst>
            <a:reflection blurRad="127000" stA="20000" endPos="35000" dir="5400000" sy="-100000" algn="bl" rotWithShape="0"/>
          </a:effectLst>
        </p:spPr>
        <p:txBody>
          <a:bodyPr rot="0" spcFirstLastPara="0" vertOverflow="overflow" horzOverflow="overflow" vert="horz" wrap="square" lIns="34100" tIns="17050" rIns="34100" bIns="17050" numCol="1" spcCol="0" rtlCol="0" fromWordArt="0" anchor="ctr" anchorCtr="0" forceAA="0" compatLnSpc="1">
            <a:prstTxWarp prst="textNoShape">
              <a:avLst/>
            </a:prstTxWarp>
            <a:noAutofit/>
          </a:bodyPr>
          <a:lstStyle/>
          <a:p>
            <a:pPr marL="0" marR="0" lvl="0" indent="0" algn="ctr" defTabSz="340997" rtl="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schemeClr val="tx2">
                    <a:lumMod val="65000"/>
                    <a:lumOff val="35000"/>
                  </a:schemeClr>
                </a:solidFill>
                <a:effectLst/>
                <a:uLnTx/>
                <a:uFillTx/>
                <a:ea typeface="微软雅黑"/>
                <a:cs typeface="Arial" panose="020B0604020202020204" pitchFamily="34" charset="0"/>
                <a:sym typeface="+mn-lt"/>
              </a:rPr>
              <a:t>Lagging</a:t>
            </a:r>
            <a:endParaRPr kumimoji="0" lang="zh-CN" altLang="en-US" sz="1050" b="0" i="0" u="none" strike="noStrike" kern="0" cap="none" spc="0" normalizeH="0" baseline="0" noProof="0" dirty="0">
              <a:ln>
                <a:noFill/>
              </a:ln>
              <a:solidFill>
                <a:schemeClr val="tx2">
                  <a:lumMod val="65000"/>
                  <a:lumOff val="35000"/>
                </a:schemeClr>
              </a:solidFill>
              <a:effectLst/>
              <a:uLnTx/>
              <a:uFillTx/>
              <a:ea typeface="微软雅黑"/>
              <a:cs typeface="Arial" panose="020B0604020202020204" pitchFamily="34" charset="0"/>
              <a:sym typeface="+mn-lt"/>
            </a:endParaRPr>
          </a:p>
        </p:txBody>
      </p:sp>
      <p:sp>
        <p:nvSpPr>
          <p:cNvPr id="482" name="矩形 218">
            <a:extLst>
              <a:ext uri="{FF2B5EF4-FFF2-40B4-BE49-F238E27FC236}">
                <a16:creationId xmlns:a16="http://schemas.microsoft.com/office/drawing/2014/main" id="{5FA876D2-05B5-C067-3F08-46C6C3798670}"/>
              </a:ext>
            </a:extLst>
          </p:cNvPr>
          <p:cNvSpPr/>
          <p:nvPr/>
        </p:nvSpPr>
        <p:spPr bwMode="auto">
          <a:xfrm>
            <a:off x="7671468" y="2334215"/>
            <a:ext cx="1367466" cy="245957"/>
          </a:xfrm>
          <a:prstGeom prst="rect">
            <a:avLst/>
          </a:prstGeom>
          <a:gradFill>
            <a:gsLst>
              <a:gs pos="0">
                <a:srgbClr val="666666">
                  <a:alpha val="28000"/>
                </a:srgbClr>
              </a:gs>
              <a:gs pos="39000">
                <a:srgbClr val="666666">
                  <a:alpha val="28000"/>
                </a:srgbClr>
              </a:gs>
              <a:gs pos="98000">
                <a:srgbClr val="666666">
                  <a:alpha val="0"/>
                </a:srgbClr>
              </a:gs>
            </a:gsLst>
            <a:lin ang="5400000" scaled="0"/>
          </a:gradFill>
          <a:ln w="12700" cap="flat" cmpd="sng" algn="ctr">
            <a:solidFill>
              <a:srgbClr val="666666">
                <a:lumMod val="75000"/>
              </a:srgbClr>
            </a:solidFill>
            <a:prstDash val="solid"/>
            <a:miter lim="800000"/>
          </a:ln>
          <a:effectLst>
            <a:reflection blurRad="127000" stA="20000" endPos="35000" dir="5400000" sy="-100000" algn="bl" rotWithShape="0"/>
          </a:effectLst>
        </p:spPr>
        <p:txBody>
          <a:bodyPr rot="0" spcFirstLastPara="0" vertOverflow="overflow" horzOverflow="overflow" vert="horz" wrap="square" lIns="34100" tIns="17050" rIns="34100" bIns="17050" numCol="1" spcCol="0" rtlCol="0" fromWordArt="0" anchor="ctr" anchorCtr="0" forceAA="0" compatLnSpc="1">
            <a:prstTxWarp prst="textNoShape">
              <a:avLst/>
            </a:prstTxWarp>
            <a:noAutofit/>
          </a:bodyPr>
          <a:lstStyle/>
          <a:p>
            <a:pPr marL="0" marR="0" lvl="0" indent="0" algn="ctr" defTabSz="340997" rtl="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schemeClr val="tx2">
                    <a:lumMod val="65000"/>
                    <a:lumOff val="35000"/>
                  </a:schemeClr>
                </a:solidFill>
                <a:effectLst/>
                <a:uLnTx/>
                <a:uFillTx/>
                <a:ea typeface="微软雅黑"/>
                <a:cs typeface="Arial" panose="020B0604020202020204" pitchFamily="34" charset="0"/>
                <a:sym typeface="+mn-lt"/>
              </a:rPr>
              <a:t>Slow</a:t>
            </a:r>
            <a:endParaRPr kumimoji="0" lang="zh-CN" altLang="en-US" sz="1050" b="0" i="0" u="none" strike="noStrike" kern="0" cap="none" spc="0" normalizeH="0" baseline="0" noProof="0" dirty="0">
              <a:ln>
                <a:noFill/>
              </a:ln>
              <a:solidFill>
                <a:schemeClr val="tx2">
                  <a:lumMod val="65000"/>
                  <a:lumOff val="35000"/>
                </a:schemeClr>
              </a:solidFill>
              <a:effectLst/>
              <a:uLnTx/>
              <a:uFillTx/>
              <a:ea typeface="微软雅黑"/>
              <a:cs typeface="Arial" panose="020B0604020202020204" pitchFamily="34" charset="0"/>
              <a:sym typeface="+mn-lt"/>
            </a:endParaRPr>
          </a:p>
        </p:txBody>
      </p:sp>
      <p:sp>
        <p:nvSpPr>
          <p:cNvPr id="483" name="矩形 219">
            <a:extLst>
              <a:ext uri="{FF2B5EF4-FFF2-40B4-BE49-F238E27FC236}">
                <a16:creationId xmlns:a16="http://schemas.microsoft.com/office/drawing/2014/main" id="{73A402D6-0D24-BCA1-1378-9BEE3C4AF643}"/>
              </a:ext>
            </a:extLst>
          </p:cNvPr>
          <p:cNvSpPr/>
          <p:nvPr/>
        </p:nvSpPr>
        <p:spPr bwMode="auto">
          <a:xfrm>
            <a:off x="9311770" y="2334215"/>
            <a:ext cx="1259508" cy="245957"/>
          </a:xfrm>
          <a:prstGeom prst="rect">
            <a:avLst/>
          </a:prstGeom>
          <a:gradFill>
            <a:gsLst>
              <a:gs pos="0">
                <a:srgbClr val="666666">
                  <a:alpha val="28000"/>
                </a:srgbClr>
              </a:gs>
              <a:gs pos="39000">
                <a:srgbClr val="666666">
                  <a:alpha val="28000"/>
                </a:srgbClr>
              </a:gs>
              <a:gs pos="98000">
                <a:srgbClr val="666666">
                  <a:alpha val="0"/>
                </a:srgbClr>
              </a:gs>
            </a:gsLst>
            <a:lin ang="5400000" scaled="0"/>
          </a:gradFill>
          <a:ln w="12700" cap="flat" cmpd="sng" algn="ctr">
            <a:solidFill>
              <a:srgbClr val="666666">
                <a:lumMod val="75000"/>
              </a:srgbClr>
            </a:solidFill>
            <a:prstDash val="solid"/>
            <a:miter lim="800000"/>
          </a:ln>
          <a:effectLst>
            <a:reflection blurRad="127000" stA="20000" endPos="35000" dir="5400000" sy="-100000" algn="bl" rotWithShape="0"/>
          </a:effectLst>
        </p:spPr>
        <p:txBody>
          <a:bodyPr rot="0" spcFirstLastPara="0" vertOverflow="overflow" horzOverflow="overflow" vert="horz" wrap="square" lIns="34100" tIns="17050" rIns="34100" bIns="17050" numCol="1" spcCol="0" rtlCol="0" fromWordArt="0" anchor="ctr" anchorCtr="0" forceAA="0" compatLnSpc="1">
            <a:prstTxWarp prst="textNoShape">
              <a:avLst/>
            </a:prstTxWarp>
            <a:noAutofit/>
          </a:bodyPr>
          <a:lstStyle/>
          <a:p>
            <a:pPr marL="0" marR="0" lvl="0" indent="0" algn="ctr" defTabSz="340997" rtl="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schemeClr val="tx2">
                    <a:lumMod val="65000"/>
                    <a:lumOff val="35000"/>
                  </a:schemeClr>
                </a:solidFill>
                <a:effectLst/>
                <a:uLnTx/>
                <a:uFillTx/>
                <a:ea typeface="微软雅黑"/>
                <a:cs typeface="Arial" panose="020B0604020202020204" pitchFamily="34" charset="0"/>
                <a:sym typeface="+mn-lt"/>
              </a:rPr>
              <a:t>Disconnected</a:t>
            </a:r>
            <a:endParaRPr kumimoji="0" lang="zh-CN" altLang="en-US" sz="1050" b="0" i="0" u="none" strike="noStrike" kern="0" cap="none" spc="0" normalizeH="0" baseline="0" noProof="0" dirty="0">
              <a:ln>
                <a:noFill/>
              </a:ln>
              <a:solidFill>
                <a:schemeClr val="tx2">
                  <a:lumMod val="65000"/>
                  <a:lumOff val="35000"/>
                </a:schemeClr>
              </a:solidFill>
              <a:effectLst/>
              <a:uLnTx/>
              <a:uFillTx/>
              <a:ea typeface="微软雅黑"/>
              <a:cs typeface="Arial" panose="020B0604020202020204" pitchFamily="34" charset="0"/>
              <a:sym typeface="+mn-lt"/>
            </a:endParaRPr>
          </a:p>
        </p:txBody>
      </p:sp>
      <p:sp>
        <p:nvSpPr>
          <p:cNvPr id="484" name="椭圆 220">
            <a:extLst>
              <a:ext uri="{FF2B5EF4-FFF2-40B4-BE49-F238E27FC236}">
                <a16:creationId xmlns:a16="http://schemas.microsoft.com/office/drawing/2014/main" id="{FFB1034A-4ECB-5820-38F7-BDD7C5ADFF83}"/>
              </a:ext>
            </a:extLst>
          </p:cNvPr>
          <p:cNvSpPr/>
          <p:nvPr/>
        </p:nvSpPr>
        <p:spPr>
          <a:xfrm>
            <a:off x="7265099" y="6003770"/>
            <a:ext cx="35183" cy="33783"/>
          </a:xfrm>
          <a:prstGeom prst="ellipse">
            <a:avLst/>
          </a:prstGeom>
          <a:solidFill>
            <a:sysClr val="window" lastClr="FFFFFF"/>
          </a:solidFill>
          <a:ln w="3175" cap="flat" cmpd="sng" algn="ctr">
            <a:solidFill>
              <a:sysClr val="window" lastClr="FFFFFF"/>
            </a:solidFill>
            <a:prstDash val="solid"/>
            <a:miter lim="800000"/>
          </a:ln>
          <a:effectLst>
            <a:glow rad="101600">
              <a:srgbClr val="FFC000">
                <a:alpha val="60000"/>
              </a:srgbClr>
            </a:glow>
          </a:effectLst>
        </p:spPr>
        <p:txBody>
          <a:bodyPr lIns="68472" tIns="34238" rIns="68472" bIns="34238" anchor="ctr"/>
          <a:lstStyle/>
          <a:p>
            <a:pPr marL="0" marR="0" lvl="0" indent="0" algn="ctr" defTabSz="912969"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black"/>
              </a:solidFill>
              <a:effectLst/>
              <a:uLnTx/>
              <a:uFillTx/>
              <a:ea typeface="微软雅黑"/>
              <a:cs typeface="Arial" panose="020B0604020202020204" pitchFamily="34" charset="0"/>
            </a:endParaRPr>
          </a:p>
        </p:txBody>
      </p:sp>
      <p:sp>
        <p:nvSpPr>
          <p:cNvPr id="485" name="矩形 221">
            <a:extLst>
              <a:ext uri="{FF2B5EF4-FFF2-40B4-BE49-F238E27FC236}">
                <a16:creationId xmlns:a16="http://schemas.microsoft.com/office/drawing/2014/main" id="{9E6252AC-10FD-BCEC-A34A-65C1987D714C}"/>
              </a:ext>
            </a:extLst>
          </p:cNvPr>
          <p:cNvSpPr/>
          <p:nvPr/>
        </p:nvSpPr>
        <p:spPr>
          <a:xfrm>
            <a:off x="7693869" y="5576506"/>
            <a:ext cx="484428" cy="253916"/>
          </a:xfrm>
          <a:prstGeom prst="rect">
            <a:avLst/>
          </a:prstGeom>
        </p:spPr>
        <p:txBody>
          <a:bodyPr wrap="none">
            <a:spAutoFit/>
          </a:bodyPr>
          <a:lstStyle/>
          <a:p>
            <a:pPr marL="0" marR="0" lvl="0" indent="0" algn="l" defTabSz="914112"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srgbClr val="C00000"/>
                </a:solidFill>
                <a:effectLst/>
                <a:uLnTx/>
                <a:uFillTx/>
                <a:ea typeface="微软雅黑"/>
                <a:cs typeface="Arial" panose="020B0604020202020204" pitchFamily="34" charset="0"/>
              </a:rPr>
              <a:t>ODN</a:t>
            </a:r>
            <a:endParaRPr kumimoji="0" lang="zh-CN" altLang="en-US" sz="1050" b="0" i="0" u="none" strike="noStrike" kern="1200" cap="none" spc="0" normalizeH="0" baseline="0" noProof="0" dirty="0">
              <a:ln>
                <a:noFill/>
              </a:ln>
              <a:solidFill>
                <a:srgbClr val="C00000"/>
              </a:solidFill>
              <a:effectLst/>
              <a:uLnTx/>
              <a:uFillTx/>
              <a:ea typeface="微软雅黑"/>
              <a:cs typeface="Arial" panose="020B0604020202020204" pitchFamily="34" charset="0"/>
            </a:endParaRPr>
          </a:p>
        </p:txBody>
      </p:sp>
      <p:sp>
        <p:nvSpPr>
          <p:cNvPr id="486" name="椭圆 222">
            <a:extLst>
              <a:ext uri="{FF2B5EF4-FFF2-40B4-BE49-F238E27FC236}">
                <a16:creationId xmlns:a16="http://schemas.microsoft.com/office/drawing/2014/main" id="{C81A1758-4D01-6BCB-9CD2-873E5A975D9E}"/>
              </a:ext>
            </a:extLst>
          </p:cNvPr>
          <p:cNvSpPr/>
          <p:nvPr/>
        </p:nvSpPr>
        <p:spPr>
          <a:xfrm>
            <a:off x="9481734" y="5950710"/>
            <a:ext cx="35183" cy="33783"/>
          </a:xfrm>
          <a:prstGeom prst="ellipse">
            <a:avLst/>
          </a:prstGeom>
          <a:solidFill>
            <a:sysClr val="window" lastClr="FFFFFF"/>
          </a:solidFill>
          <a:ln w="3175" cap="flat" cmpd="sng" algn="ctr">
            <a:solidFill>
              <a:sysClr val="window" lastClr="FFFFFF"/>
            </a:solidFill>
            <a:prstDash val="solid"/>
            <a:miter lim="800000"/>
          </a:ln>
          <a:effectLst>
            <a:glow rad="101600">
              <a:srgbClr val="FFC000">
                <a:alpha val="60000"/>
              </a:srgbClr>
            </a:glow>
          </a:effectLst>
        </p:spPr>
        <p:txBody>
          <a:bodyPr lIns="68472" tIns="34238" rIns="68472" bIns="34238" anchor="ctr"/>
          <a:lstStyle/>
          <a:p>
            <a:pPr marL="0" marR="0" lvl="0" indent="0" algn="ctr" defTabSz="912969"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black"/>
              </a:solidFill>
              <a:effectLst/>
              <a:uLnTx/>
              <a:uFillTx/>
              <a:ea typeface="微软雅黑"/>
              <a:cs typeface="Arial" panose="020B0604020202020204" pitchFamily="34" charset="0"/>
            </a:endParaRPr>
          </a:p>
        </p:txBody>
      </p:sp>
      <p:sp>
        <p:nvSpPr>
          <p:cNvPr id="487" name="矩形 223">
            <a:extLst>
              <a:ext uri="{FF2B5EF4-FFF2-40B4-BE49-F238E27FC236}">
                <a16:creationId xmlns:a16="http://schemas.microsoft.com/office/drawing/2014/main" id="{6E7E07D4-79B5-64A4-ED77-A2B691EBBA00}"/>
              </a:ext>
            </a:extLst>
          </p:cNvPr>
          <p:cNvSpPr/>
          <p:nvPr/>
        </p:nvSpPr>
        <p:spPr>
          <a:xfrm>
            <a:off x="9821876" y="5463928"/>
            <a:ext cx="1560042" cy="253916"/>
          </a:xfrm>
          <a:prstGeom prst="rect">
            <a:avLst/>
          </a:prstGeom>
        </p:spPr>
        <p:txBody>
          <a:bodyPr wrap="none">
            <a:spAutoFit/>
          </a:bodyPr>
          <a:lstStyle/>
          <a:p>
            <a:pPr marL="0" marR="0" lvl="0" indent="0" algn="l" defTabSz="914112"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srgbClr val="C00000"/>
                </a:solidFill>
                <a:effectLst/>
                <a:uLnTx/>
                <a:uFillTx/>
                <a:ea typeface="微软雅黑"/>
                <a:cs typeface="Arial" panose="020B0604020202020204" pitchFamily="34" charset="0"/>
              </a:rPr>
              <a:t>Application Experience</a:t>
            </a:r>
            <a:endParaRPr kumimoji="0" lang="zh-CN" altLang="en-US" sz="1050" b="0" i="0" u="none" strike="noStrike" kern="1200" cap="none" spc="0" normalizeH="0" baseline="0" noProof="0" dirty="0">
              <a:ln>
                <a:noFill/>
              </a:ln>
              <a:solidFill>
                <a:srgbClr val="C00000"/>
              </a:solidFill>
              <a:effectLst/>
              <a:uLnTx/>
              <a:uFillTx/>
              <a:ea typeface="微软雅黑"/>
              <a:cs typeface="Arial" panose="020B0604020202020204" pitchFamily="34" charset="0"/>
            </a:endParaRPr>
          </a:p>
        </p:txBody>
      </p:sp>
      <p:cxnSp>
        <p:nvCxnSpPr>
          <p:cNvPr id="488" name="直接连接符 224">
            <a:extLst>
              <a:ext uri="{FF2B5EF4-FFF2-40B4-BE49-F238E27FC236}">
                <a16:creationId xmlns:a16="http://schemas.microsoft.com/office/drawing/2014/main" id="{58A15ACB-090D-03A1-3F13-78B537E2CD07}"/>
              </a:ext>
            </a:extLst>
          </p:cNvPr>
          <p:cNvCxnSpPr/>
          <p:nvPr/>
        </p:nvCxnSpPr>
        <p:spPr>
          <a:xfrm flipV="1">
            <a:off x="7339132" y="5807823"/>
            <a:ext cx="154487" cy="164249"/>
          </a:xfrm>
          <a:prstGeom prst="line">
            <a:avLst/>
          </a:prstGeom>
          <a:noFill/>
          <a:ln w="6350" cap="flat" cmpd="sng" algn="ctr">
            <a:solidFill>
              <a:sysClr val="window" lastClr="FFFFFF">
                <a:lumMod val="75000"/>
              </a:sysClr>
            </a:solidFill>
            <a:prstDash val="solid"/>
            <a:miter lim="800000"/>
          </a:ln>
          <a:effectLst/>
        </p:spPr>
      </p:cxnSp>
      <p:cxnSp>
        <p:nvCxnSpPr>
          <p:cNvPr id="489" name="直接连接符 225">
            <a:extLst>
              <a:ext uri="{FF2B5EF4-FFF2-40B4-BE49-F238E27FC236}">
                <a16:creationId xmlns:a16="http://schemas.microsoft.com/office/drawing/2014/main" id="{A5B4C905-4F85-6B62-BC77-D1FC7C9E1C1A}"/>
              </a:ext>
            </a:extLst>
          </p:cNvPr>
          <p:cNvCxnSpPr/>
          <p:nvPr/>
        </p:nvCxnSpPr>
        <p:spPr>
          <a:xfrm flipV="1">
            <a:off x="7482046" y="5807471"/>
            <a:ext cx="1187536" cy="1"/>
          </a:xfrm>
          <a:prstGeom prst="line">
            <a:avLst/>
          </a:prstGeom>
          <a:noFill/>
          <a:ln w="6350" cap="flat" cmpd="sng" algn="ctr">
            <a:solidFill>
              <a:sysClr val="window" lastClr="FFFFFF">
                <a:lumMod val="65000"/>
              </a:sysClr>
            </a:solidFill>
            <a:prstDash val="solid"/>
            <a:miter lim="800000"/>
          </a:ln>
          <a:effectLst/>
        </p:spPr>
      </p:cxnSp>
      <p:sp>
        <p:nvSpPr>
          <p:cNvPr id="490" name="椭圆 226">
            <a:extLst>
              <a:ext uri="{FF2B5EF4-FFF2-40B4-BE49-F238E27FC236}">
                <a16:creationId xmlns:a16="http://schemas.microsoft.com/office/drawing/2014/main" id="{40F8D874-27C1-9AB7-72BB-014E41DFE8F6}"/>
              </a:ext>
            </a:extLst>
          </p:cNvPr>
          <p:cNvSpPr/>
          <p:nvPr/>
        </p:nvSpPr>
        <p:spPr>
          <a:xfrm>
            <a:off x="4983419" y="5876473"/>
            <a:ext cx="35183" cy="33783"/>
          </a:xfrm>
          <a:prstGeom prst="ellipse">
            <a:avLst/>
          </a:prstGeom>
          <a:solidFill>
            <a:sysClr val="window" lastClr="FFFFFF"/>
          </a:solidFill>
          <a:ln w="3175" cap="flat" cmpd="sng" algn="ctr">
            <a:solidFill>
              <a:sysClr val="window" lastClr="FFFFFF"/>
            </a:solidFill>
            <a:prstDash val="solid"/>
            <a:miter lim="800000"/>
          </a:ln>
          <a:effectLst>
            <a:glow rad="101600">
              <a:srgbClr val="FFC000">
                <a:alpha val="60000"/>
              </a:srgbClr>
            </a:glow>
          </a:effectLst>
        </p:spPr>
        <p:txBody>
          <a:bodyPr lIns="68472" tIns="34238" rIns="68472" bIns="34238" anchor="ctr"/>
          <a:lstStyle/>
          <a:p>
            <a:pPr marL="0" marR="0" lvl="0" indent="0" algn="ctr" defTabSz="912969"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black"/>
              </a:solidFill>
              <a:effectLst/>
              <a:uLnTx/>
              <a:uFillTx/>
              <a:ea typeface="微软雅黑"/>
              <a:cs typeface="Arial" panose="020B0604020202020204" pitchFamily="34" charset="0"/>
            </a:endParaRPr>
          </a:p>
        </p:txBody>
      </p:sp>
      <p:cxnSp>
        <p:nvCxnSpPr>
          <p:cNvPr id="491" name="直接连接符 227">
            <a:extLst>
              <a:ext uri="{FF2B5EF4-FFF2-40B4-BE49-F238E27FC236}">
                <a16:creationId xmlns:a16="http://schemas.microsoft.com/office/drawing/2014/main" id="{886285F1-C059-02A7-0D29-A880FDDFF9A6}"/>
              </a:ext>
            </a:extLst>
          </p:cNvPr>
          <p:cNvCxnSpPr/>
          <p:nvPr/>
        </p:nvCxnSpPr>
        <p:spPr>
          <a:xfrm flipV="1">
            <a:off x="5025410" y="5778866"/>
            <a:ext cx="154487" cy="164249"/>
          </a:xfrm>
          <a:prstGeom prst="line">
            <a:avLst/>
          </a:prstGeom>
          <a:noFill/>
          <a:ln w="6350" cap="flat" cmpd="sng" algn="ctr">
            <a:solidFill>
              <a:sysClr val="window" lastClr="FFFFFF">
                <a:lumMod val="75000"/>
              </a:sysClr>
            </a:solidFill>
            <a:prstDash val="solid"/>
            <a:miter lim="800000"/>
          </a:ln>
          <a:effectLst/>
        </p:spPr>
      </p:cxnSp>
      <p:cxnSp>
        <p:nvCxnSpPr>
          <p:cNvPr id="492" name="直接连接符 228">
            <a:extLst>
              <a:ext uri="{FF2B5EF4-FFF2-40B4-BE49-F238E27FC236}">
                <a16:creationId xmlns:a16="http://schemas.microsoft.com/office/drawing/2014/main" id="{61BE1718-BD03-DF62-BA66-7D5FB45B81FA}"/>
              </a:ext>
            </a:extLst>
          </p:cNvPr>
          <p:cNvCxnSpPr/>
          <p:nvPr/>
        </p:nvCxnSpPr>
        <p:spPr>
          <a:xfrm flipV="1">
            <a:off x="5116984" y="5814615"/>
            <a:ext cx="1331480" cy="1"/>
          </a:xfrm>
          <a:prstGeom prst="line">
            <a:avLst/>
          </a:prstGeom>
          <a:noFill/>
          <a:ln w="6350" cap="flat" cmpd="sng" algn="ctr">
            <a:solidFill>
              <a:sysClr val="window" lastClr="FFFFFF">
                <a:lumMod val="65000"/>
              </a:sysClr>
            </a:solidFill>
            <a:prstDash val="solid"/>
            <a:miter lim="800000"/>
          </a:ln>
          <a:effectLst/>
        </p:spPr>
      </p:cxnSp>
      <p:cxnSp>
        <p:nvCxnSpPr>
          <p:cNvPr id="493" name="直接连接符 229">
            <a:extLst>
              <a:ext uri="{FF2B5EF4-FFF2-40B4-BE49-F238E27FC236}">
                <a16:creationId xmlns:a16="http://schemas.microsoft.com/office/drawing/2014/main" id="{B611AF2D-2E53-5252-214B-FD33B0DC74BF}"/>
              </a:ext>
            </a:extLst>
          </p:cNvPr>
          <p:cNvCxnSpPr/>
          <p:nvPr/>
        </p:nvCxnSpPr>
        <p:spPr>
          <a:xfrm flipV="1">
            <a:off x="9516917" y="5788960"/>
            <a:ext cx="154487" cy="164249"/>
          </a:xfrm>
          <a:prstGeom prst="line">
            <a:avLst/>
          </a:prstGeom>
          <a:noFill/>
          <a:ln w="6350" cap="flat" cmpd="sng" algn="ctr">
            <a:solidFill>
              <a:sysClr val="window" lastClr="FFFFFF">
                <a:lumMod val="75000"/>
              </a:sysClr>
            </a:solidFill>
            <a:prstDash val="solid"/>
            <a:miter lim="800000"/>
          </a:ln>
          <a:effectLst/>
        </p:spPr>
      </p:cxnSp>
      <p:cxnSp>
        <p:nvCxnSpPr>
          <p:cNvPr id="494" name="直接连接符 230">
            <a:extLst>
              <a:ext uri="{FF2B5EF4-FFF2-40B4-BE49-F238E27FC236}">
                <a16:creationId xmlns:a16="http://schemas.microsoft.com/office/drawing/2014/main" id="{F5D35B92-FCA7-B2D2-B609-303FE1551D29}"/>
              </a:ext>
            </a:extLst>
          </p:cNvPr>
          <p:cNvCxnSpPr/>
          <p:nvPr/>
        </p:nvCxnSpPr>
        <p:spPr>
          <a:xfrm flipV="1">
            <a:off x="9654039" y="5807471"/>
            <a:ext cx="863663" cy="1"/>
          </a:xfrm>
          <a:prstGeom prst="line">
            <a:avLst/>
          </a:prstGeom>
          <a:noFill/>
          <a:ln w="6350" cap="flat" cmpd="sng" algn="ctr">
            <a:solidFill>
              <a:sysClr val="window" lastClr="FFFFFF">
                <a:lumMod val="65000"/>
              </a:sysClr>
            </a:solidFill>
            <a:prstDash val="solid"/>
            <a:miter lim="800000"/>
          </a:ln>
          <a:effectLst/>
        </p:spPr>
      </p:cxnSp>
      <p:sp>
        <p:nvSpPr>
          <p:cNvPr id="495" name="矩形 231">
            <a:extLst>
              <a:ext uri="{FF2B5EF4-FFF2-40B4-BE49-F238E27FC236}">
                <a16:creationId xmlns:a16="http://schemas.microsoft.com/office/drawing/2014/main" id="{69FF76B4-0EB5-98C8-EB21-342EC6DFA22D}"/>
              </a:ext>
            </a:extLst>
          </p:cNvPr>
          <p:cNvSpPr/>
          <p:nvPr/>
        </p:nvSpPr>
        <p:spPr>
          <a:xfrm>
            <a:off x="5413962" y="5548970"/>
            <a:ext cx="1452642" cy="253916"/>
          </a:xfrm>
          <a:prstGeom prst="rect">
            <a:avLst/>
          </a:prstGeom>
        </p:spPr>
        <p:txBody>
          <a:bodyPr wrap="none">
            <a:spAutoFit/>
          </a:bodyPr>
          <a:lstStyle/>
          <a:p>
            <a:pPr marL="0" marR="0" lvl="0" indent="0" algn="l" defTabSz="914112"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srgbClr val="C00000"/>
                </a:solidFill>
                <a:effectLst/>
                <a:uLnTx/>
                <a:uFillTx/>
                <a:ea typeface="微软雅黑"/>
                <a:cs typeface="Arial" panose="020B0604020202020204" pitchFamily="34" charset="0"/>
              </a:rPr>
              <a:t>Wi-Fi Data Collection</a:t>
            </a:r>
          </a:p>
        </p:txBody>
      </p:sp>
      <p:sp>
        <p:nvSpPr>
          <p:cNvPr id="496" name="Freeform 6">
            <a:extLst>
              <a:ext uri="{FF2B5EF4-FFF2-40B4-BE49-F238E27FC236}">
                <a16:creationId xmlns:a16="http://schemas.microsoft.com/office/drawing/2014/main" id="{4A808438-24C6-C28C-2F9D-52453DC7ADA5}"/>
              </a:ext>
            </a:extLst>
          </p:cNvPr>
          <p:cNvSpPr/>
          <p:nvPr/>
        </p:nvSpPr>
        <p:spPr bwMode="auto">
          <a:xfrm>
            <a:off x="10550257" y="5709403"/>
            <a:ext cx="675987" cy="354805"/>
          </a:xfrm>
          <a:custGeom>
            <a:avLst/>
            <a:gdLst>
              <a:gd name="T0" fmla="*/ 637 w 754"/>
              <a:gd name="T1" fmla="*/ 407 h 415"/>
              <a:gd name="T2" fmla="*/ 92 w 754"/>
              <a:gd name="T3" fmla="*/ 403 h 415"/>
              <a:gd name="T4" fmla="*/ 15 w 754"/>
              <a:gd name="T5" fmla="*/ 290 h 415"/>
              <a:gd name="T6" fmla="*/ 139 w 754"/>
              <a:gd name="T7" fmla="*/ 204 h 415"/>
              <a:gd name="T8" fmla="*/ 287 w 754"/>
              <a:gd name="T9" fmla="*/ 26 h 415"/>
              <a:gd name="T10" fmla="*/ 504 w 754"/>
              <a:gd name="T11" fmla="*/ 122 h 415"/>
              <a:gd name="T12" fmla="*/ 650 w 754"/>
              <a:gd name="T13" fmla="*/ 119 h 415"/>
              <a:gd name="T14" fmla="*/ 678 w 754"/>
              <a:gd name="T15" fmla="*/ 244 h 415"/>
              <a:gd name="T16" fmla="*/ 742 w 754"/>
              <a:gd name="T17" fmla="*/ 336 h 415"/>
              <a:gd name="T18" fmla="*/ 637 w 754"/>
              <a:gd name="T19" fmla="*/ 407 h 415"/>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8992 w 10000"/>
              <a:gd name="connsiteY7" fmla="*/ 5880 h 10000"/>
              <a:gd name="connsiteX8" fmla="*/ 9841 w 10000"/>
              <a:gd name="connsiteY8" fmla="*/ 8096 h 10000"/>
              <a:gd name="connsiteX9" fmla="*/ 8448 w 10000"/>
              <a:gd name="connsiteY9" fmla="*/ 9807 h 10000"/>
              <a:gd name="connsiteX0dup0" fmla="*/ 8448 w 10000"/>
              <a:gd name="connsiteY0dup0" fmla="*/ 9807 h 10000"/>
              <a:gd name="connsiteX1dup0" fmla="*/ 1220 w 10000"/>
              <a:gd name="connsiteY1dup0" fmla="*/ 9711 h 10000"/>
              <a:gd name="connsiteX2dup0" fmla="*/ 199 w 10000"/>
              <a:gd name="connsiteY2dup0" fmla="*/ 6988 h 10000"/>
              <a:gd name="connsiteX3dup0" fmla="*/ 1470 w 10000"/>
              <a:gd name="connsiteY3dup0" fmla="*/ 4211 h 10000"/>
              <a:gd name="connsiteX4dup0" fmla="*/ 3806 w 10000"/>
              <a:gd name="connsiteY4dup0" fmla="*/ 627 h 10000"/>
              <a:gd name="connsiteX5dup0" fmla="*/ 6684 w 10000"/>
              <a:gd name="connsiteY5dup0" fmla="*/ 2940 h 10000"/>
              <a:gd name="connsiteX6dup0" fmla="*/ 8621 w 10000"/>
              <a:gd name="connsiteY6dup0" fmla="*/ 2867 h 10000"/>
              <a:gd name="connsiteX7dup0" fmla="*/ 9353 w 10000"/>
              <a:gd name="connsiteY7dup0" fmla="*/ 5815 h 10000"/>
              <a:gd name="connsiteX8dup0" fmla="*/ 9841 w 10000"/>
              <a:gd name="connsiteY8dup0" fmla="*/ 8096 h 10000"/>
              <a:gd name="connsiteX9dup0" fmla="*/ 8448 w 10000"/>
              <a:gd name="connsiteY9dup0" fmla="*/ 9807 h 10000"/>
              <a:gd name="connsiteX0dup0dup1" fmla="*/ 8448 w 10000"/>
              <a:gd name="connsiteY0dup0dup1" fmla="*/ 9807 h 10000"/>
              <a:gd name="connsiteX1dup0dup1" fmla="*/ 1220 w 10000"/>
              <a:gd name="connsiteY1dup0dup1" fmla="*/ 9711 h 10000"/>
              <a:gd name="connsiteX2dup0dup1" fmla="*/ 199 w 10000"/>
              <a:gd name="connsiteY2dup0dup1" fmla="*/ 6988 h 10000"/>
              <a:gd name="connsiteX3dup0dup1" fmla="*/ 1638 w 10000"/>
              <a:gd name="connsiteY3dup0dup1" fmla="*/ 4336 h 10000"/>
              <a:gd name="connsiteX4dup0dup1" fmla="*/ 3806 w 10000"/>
              <a:gd name="connsiteY4dup0dup1" fmla="*/ 627 h 10000"/>
              <a:gd name="connsiteX5dup0dup1" fmla="*/ 6684 w 10000"/>
              <a:gd name="connsiteY5dup0dup1" fmla="*/ 2940 h 10000"/>
              <a:gd name="connsiteX6dup0dup1" fmla="*/ 8621 w 10000"/>
              <a:gd name="connsiteY6dup0dup1" fmla="*/ 2867 h 10000"/>
              <a:gd name="connsiteX7dup0dup1" fmla="*/ 9353 w 10000"/>
              <a:gd name="connsiteY7dup0dup1" fmla="*/ 5815 h 10000"/>
              <a:gd name="connsiteX8dup0dup1" fmla="*/ 9841 w 10000"/>
              <a:gd name="connsiteY8dup0dup1" fmla="*/ 8096 h 10000"/>
              <a:gd name="connsiteX9dup0dup1" fmla="*/ 8448 w 10000"/>
              <a:gd name="connsiteY9dup0dup1" fmla="*/ 9807 h 10000"/>
              <a:gd name="connsiteX0dup0dup1dup2" fmla="*/ 8448 w 10000"/>
              <a:gd name="connsiteY0dup0dup1dup2" fmla="*/ 9807 h 10000"/>
              <a:gd name="connsiteX1dup0dup1dup2" fmla="*/ 1220 w 10000"/>
              <a:gd name="connsiteY1dup0dup1dup2" fmla="*/ 9711 h 10000"/>
              <a:gd name="connsiteX2dup0dup1dup2" fmla="*/ 199 w 10000"/>
              <a:gd name="connsiteY2dup0dup1dup2" fmla="*/ 6988 h 10000"/>
              <a:gd name="connsiteX3dup0dup1dup2" fmla="*/ 1638 w 10000"/>
              <a:gd name="connsiteY3dup0dup1dup2" fmla="*/ 4336 h 10000"/>
              <a:gd name="connsiteX4dup0dup1dup2" fmla="*/ 3806 w 10000"/>
              <a:gd name="connsiteY4dup0dup1dup2" fmla="*/ 627 h 10000"/>
              <a:gd name="connsiteX5dup0dup1dup2" fmla="*/ 6684 w 10000"/>
              <a:gd name="connsiteY5dup0dup1dup2" fmla="*/ 2940 h 10000"/>
              <a:gd name="connsiteX6dup0dup1dup2" fmla="*/ 8621 w 10000"/>
              <a:gd name="connsiteY6dup0dup1dup2" fmla="*/ 2867 h 10000"/>
              <a:gd name="connsiteX7dup0dup1dup2" fmla="*/ 9054 w 10000"/>
              <a:gd name="connsiteY7dup0dup1dup2" fmla="*/ 5692 h 10000"/>
              <a:gd name="connsiteX8dup0dup1dup2" fmla="*/ 9841 w 10000"/>
              <a:gd name="connsiteY8dup0dup1dup2" fmla="*/ 8096 h 10000"/>
              <a:gd name="connsiteX9dup0dup1dup2" fmla="*/ 8448 w 10000"/>
              <a:gd name="connsiteY9dup0dup1dup2" fmla="*/ 9807 h 10000"/>
            </a:gdLst>
            <a:ahLst/>
            <a:cxnLst>
              <a:cxn ang="0">
                <a:pos x="connsiteX0dup0dup1dup2" y="connsiteY0dup0dup1dup2"/>
              </a:cxn>
              <a:cxn ang="0">
                <a:pos x="connsiteX1dup0dup1dup2" y="connsiteY1dup0dup1dup2"/>
              </a:cxn>
              <a:cxn ang="0">
                <a:pos x="connsiteX2dup0dup1dup2" y="connsiteY2dup0dup1dup2"/>
              </a:cxn>
              <a:cxn ang="0">
                <a:pos x="connsiteX3dup0dup1dup2" y="connsiteY3dup0dup1dup2"/>
              </a:cxn>
              <a:cxn ang="0">
                <a:pos x="connsiteX4dup0dup1dup2" y="connsiteY4dup0dup1dup2"/>
              </a:cxn>
              <a:cxn ang="0">
                <a:pos x="connsiteX5dup0dup1dup2" y="connsiteY5dup0dup1dup2"/>
              </a:cxn>
              <a:cxn ang="0">
                <a:pos x="connsiteX6dup0dup1dup2" y="connsiteY6dup0dup1dup2"/>
              </a:cxn>
              <a:cxn ang="0">
                <a:pos x="connsiteX7dup0dup1dup2" y="connsiteY7dup0dup1dup2"/>
              </a:cxn>
              <a:cxn ang="0">
                <a:pos x="connsiteX8dup0dup1dup2" y="connsiteY8dup0dup1dup2"/>
              </a:cxn>
              <a:cxn ang="0">
                <a:pos x="connsiteX9dup0dup1dup2" y="connsiteY9dup0dup1dup2"/>
              </a:cxn>
            </a:cxnLst>
            <a:rect l="l" t="t" r="r" b="b"/>
            <a:pathLst>
              <a:path w="10000" h="10000">
                <a:moveTo>
                  <a:pt x="8448" y="9807"/>
                </a:moveTo>
                <a:lnTo>
                  <a:pt x="1220" y="9711"/>
                </a:lnTo>
                <a:cubicBezTo>
                  <a:pt x="1220" y="9711"/>
                  <a:pt x="0" y="9253"/>
                  <a:pt x="199" y="6988"/>
                </a:cubicBezTo>
                <a:cubicBezTo>
                  <a:pt x="424" y="4530"/>
                  <a:pt x="1638" y="4336"/>
                  <a:pt x="1638" y="4336"/>
                </a:cubicBezTo>
                <a:cubicBezTo>
                  <a:pt x="1638" y="4336"/>
                  <a:pt x="1711" y="1277"/>
                  <a:pt x="3806" y="627"/>
                </a:cubicBezTo>
                <a:cubicBezTo>
                  <a:pt x="5849" y="0"/>
                  <a:pt x="6684" y="2940"/>
                  <a:pt x="6684" y="2940"/>
                </a:cubicBezTo>
                <a:cubicBezTo>
                  <a:pt x="6684" y="2940"/>
                  <a:pt x="7732" y="1542"/>
                  <a:pt x="8621" y="2867"/>
                </a:cubicBezTo>
                <a:cubicBezTo>
                  <a:pt x="9363" y="3952"/>
                  <a:pt x="9054" y="5692"/>
                  <a:pt x="9054" y="5692"/>
                </a:cubicBezTo>
                <a:cubicBezTo>
                  <a:pt x="9054" y="5692"/>
                  <a:pt x="10000" y="6361"/>
                  <a:pt x="9841" y="8096"/>
                </a:cubicBezTo>
                <a:cubicBezTo>
                  <a:pt x="9668" y="10000"/>
                  <a:pt x="8448" y="9807"/>
                  <a:pt x="8448" y="9807"/>
                </a:cubicBezTo>
                <a:close/>
              </a:path>
            </a:pathLst>
          </a:custGeom>
          <a:solidFill>
            <a:srgbClr val="57586C"/>
          </a:solidFill>
          <a:ln w="9525" cap="flat" cmpd="sng" algn="ctr">
            <a:noFill/>
            <a:prstDash val="solid"/>
            <a:round/>
            <a:headEnd type="none" w="med" len="med"/>
            <a:tailEnd type="none" w="med" len="med"/>
          </a:ln>
        </p:spPr>
        <p:txBody>
          <a:bodyPr vert="horz" wrap="square" lIns="91361" tIns="45681" rIns="91361" bIns="45681" numCol="1" rtlCol="0" anchor="ctr" anchorCtr="1" compatLnSpc="1">
            <a:noAutofit/>
          </a:bodyPr>
          <a:lstStyle/>
          <a:p>
            <a:pPr marL="0" marR="0" lvl="0" indent="0" algn="ctr" defTabSz="913626" rtl="0" eaLnBrk="0" fontAlgn="base" latinLnBrk="0" hangingPunct="0">
              <a:lnSpc>
                <a:spcPct val="100000"/>
              </a:lnSpc>
              <a:spcBef>
                <a:spcPts val="0"/>
              </a:spcBef>
              <a:spcAft>
                <a:spcPct val="0"/>
              </a:spcAft>
              <a:buClr>
                <a:srgbClr val="CC00FF"/>
              </a:buClr>
              <a:buSzTx/>
              <a:buFontTx/>
              <a:buNone/>
              <a:tabLst/>
              <a:defRPr/>
            </a:pPr>
            <a:endParaRPr kumimoji="0" lang="en-US" altLang="zh-CN" sz="900" b="0" i="0" u="none" strike="noStrike" kern="0" cap="none" spc="0" normalizeH="0" baseline="0" noProof="0" dirty="0">
              <a:ln>
                <a:noFill/>
              </a:ln>
              <a:solidFill>
                <a:srgbClr val="666666">
                  <a:lumMod val="40000"/>
                  <a:lumOff val="60000"/>
                </a:srgbClr>
              </a:solidFill>
              <a:effectLst/>
              <a:uLnTx/>
              <a:uFillTx/>
              <a:ea typeface="微软雅黑"/>
              <a:cs typeface="Arial Unicode MS" panose="020B0604020202020204" pitchFamily="34" charset="-122"/>
              <a:sym typeface="+mn-lt"/>
            </a:endParaRPr>
          </a:p>
        </p:txBody>
      </p:sp>
      <p:sp>
        <p:nvSpPr>
          <p:cNvPr id="497" name="文本框 45">
            <a:extLst>
              <a:ext uri="{FF2B5EF4-FFF2-40B4-BE49-F238E27FC236}">
                <a16:creationId xmlns:a16="http://schemas.microsoft.com/office/drawing/2014/main" id="{AF4973C4-9494-0054-AA68-A79149C2D747}"/>
              </a:ext>
            </a:extLst>
          </p:cNvPr>
          <p:cNvSpPr txBox="1"/>
          <p:nvPr/>
        </p:nvSpPr>
        <p:spPr>
          <a:xfrm>
            <a:off x="10601671" y="5794158"/>
            <a:ext cx="651831" cy="253916"/>
          </a:xfrm>
          <a:prstGeom prst="rect">
            <a:avLst/>
          </a:prstGeom>
          <a:noFill/>
        </p:spPr>
        <p:txBody>
          <a:bodyPr wrap="square" rtlCol="0">
            <a:spAutoFit/>
          </a:bodyPr>
          <a:lstStyle>
            <a:defPPr>
              <a:defRPr lang="en-US"/>
            </a:defPPr>
            <a:lvl1pPr marL="285750" indent="-285750" algn="ctr" defTabSz="1219170">
              <a:buFont typeface="Arial" panose="020B0604020202020204" pitchFamily="34" charset="0"/>
              <a:buChar char="•"/>
              <a:defRPr kumimoji="1" sz="1000" b="1" spc="51">
                <a:solidFill>
                  <a:schemeClr val="tx2"/>
                </a:solidFill>
                <a:latin typeface="微软雅黑" panose="020B0503020204020204" pitchFamily="34" charset="-122"/>
                <a:cs typeface="Arial" panose="020B0604020202020204" pitchFamily="34" charset="0"/>
              </a:defRPr>
            </a:lvl1pPr>
          </a:lstStyle>
          <a:p>
            <a:pPr marL="0" marR="0" lvl="0" indent="0" algn="l" defTabSz="2008803"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en-US" altLang="zh-CN" sz="1050" b="0" i="0" u="none" strike="noStrike" kern="1200" cap="none" spc="84" normalizeH="0" baseline="0" noProof="0" dirty="0">
                <a:ln>
                  <a:noFill/>
                </a:ln>
                <a:solidFill>
                  <a:prstClr val="white">
                    <a:lumMod val="75000"/>
                  </a:prstClr>
                </a:solidFill>
                <a:effectLst/>
                <a:uLnTx/>
                <a:uFillTx/>
                <a:latin typeface="+mn-lt"/>
                <a:ea typeface="微软雅黑"/>
                <a:cs typeface="Arial" panose="020B0604020202020204" pitchFamily="34" charset="0"/>
                <a:sym typeface="+mn-lt"/>
              </a:rPr>
              <a:t>Server</a:t>
            </a:r>
          </a:p>
        </p:txBody>
      </p:sp>
      <p:sp>
        <p:nvSpPr>
          <p:cNvPr id="498" name="圆角矩形 1049">
            <a:extLst>
              <a:ext uri="{FF2B5EF4-FFF2-40B4-BE49-F238E27FC236}">
                <a16:creationId xmlns:a16="http://schemas.microsoft.com/office/drawing/2014/main" id="{337789BF-CBCA-5D74-5ACC-E9782D381CA7}"/>
              </a:ext>
            </a:extLst>
          </p:cNvPr>
          <p:cNvSpPr/>
          <p:nvPr/>
        </p:nvSpPr>
        <p:spPr>
          <a:xfrm>
            <a:off x="3644551" y="1248611"/>
            <a:ext cx="7887021" cy="336149"/>
          </a:xfrm>
          <a:prstGeom prst="roundRect">
            <a:avLst/>
          </a:prstGeom>
          <a:gradFill>
            <a:gsLst>
              <a:gs pos="98230">
                <a:sysClr val="window" lastClr="FFFFFF">
                  <a:alpha val="5000"/>
                </a:sysClr>
              </a:gs>
              <a:gs pos="0">
                <a:sysClr val="window" lastClr="FFFFFF">
                  <a:alpha val="8000"/>
                </a:sysClr>
              </a:gs>
              <a:gs pos="63000">
                <a:srgbClr val="FFFFFF">
                  <a:alpha val="0"/>
                </a:srgbClr>
              </a:gs>
              <a:gs pos="38000">
                <a:sysClr val="window" lastClr="FFFFFF">
                  <a:alpha val="0"/>
                </a:sysClr>
              </a:gs>
            </a:gsLst>
            <a:lin ang="5400000" scaled="1"/>
          </a:gradFill>
          <a:ln w="9525" cap="flat" cmpd="sng" algn="ctr">
            <a:gradFill>
              <a:gsLst>
                <a:gs pos="100000">
                  <a:sysClr val="windowText" lastClr="000000">
                    <a:lumMod val="50000"/>
                    <a:lumOff val="50000"/>
                  </a:sysClr>
                </a:gs>
                <a:gs pos="0">
                  <a:sysClr val="windowText" lastClr="000000">
                    <a:lumMod val="50000"/>
                    <a:lumOff val="50000"/>
                  </a:sysClr>
                </a:gs>
                <a:gs pos="76000">
                  <a:sysClr val="windowText" lastClr="000000">
                    <a:lumMod val="75000"/>
                    <a:lumOff val="25000"/>
                    <a:alpha val="63000"/>
                  </a:sysClr>
                </a:gs>
                <a:gs pos="25000">
                  <a:sysClr val="window" lastClr="FFFFFF">
                    <a:alpha val="20000"/>
                  </a:sysClr>
                </a:gs>
              </a:gsLst>
              <a:lin ang="5400000" scaled="1"/>
            </a:gradFill>
            <a:prstDash val="solid"/>
          </a:ln>
          <a:effectLst/>
        </p:spPr>
        <p:txBody>
          <a:bodyPr wrap="square" lIns="0" tIns="0" rIns="0" bIns="0" rtlCol="0" anchor="ctr" anchorCtr="0">
            <a:noAutofit/>
          </a:bodyPr>
          <a:lstStyle/>
          <a:p>
            <a:pPr marL="0" marR="0" lvl="0" indent="0" algn="ctr" defTabSz="913303"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dirty="0">
              <a:ln>
                <a:noFill/>
              </a:ln>
              <a:solidFill>
                <a:prstClr val="white">
                  <a:lumMod val="75000"/>
                </a:prstClr>
              </a:solidFill>
              <a:effectLst/>
              <a:uLnTx/>
              <a:uFillTx/>
              <a:ea typeface="微软雅黑"/>
              <a:cs typeface="Arial" panose="020B0604020202020204" pitchFamily="34" charset="0"/>
            </a:endParaRPr>
          </a:p>
        </p:txBody>
      </p:sp>
      <p:grpSp>
        <p:nvGrpSpPr>
          <p:cNvPr id="499" name="组合 32">
            <a:extLst>
              <a:ext uri="{FF2B5EF4-FFF2-40B4-BE49-F238E27FC236}">
                <a16:creationId xmlns:a16="http://schemas.microsoft.com/office/drawing/2014/main" id="{95FA1057-E949-CE40-93DD-3D7085E89F0B}"/>
              </a:ext>
            </a:extLst>
          </p:cNvPr>
          <p:cNvGrpSpPr/>
          <p:nvPr/>
        </p:nvGrpSpPr>
        <p:grpSpPr>
          <a:xfrm>
            <a:off x="4333450" y="2910054"/>
            <a:ext cx="220788" cy="197321"/>
            <a:chOff x="-3043238" y="2855913"/>
            <a:chExt cx="2222500" cy="1879601"/>
          </a:xfrm>
          <a:solidFill>
            <a:sysClr val="window" lastClr="FFFFFF">
              <a:lumMod val="50000"/>
            </a:sysClr>
          </a:solidFill>
        </p:grpSpPr>
        <p:sp>
          <p:nvSpPr>
            <p:cNvPr id="500" name="Oval 5">
              <a:extLst>
                <a:ext uri="{FF2B5EF4-FFF2-40B4-BE49-F238E27FC236}">
                  <a16:creationId xmlns:a16="http://schemas.microsoft.com/office/drawing/2014/main" id="{5BACCAF3-0CB8-557E-8864-55475C77B08C}"/>
                </a:ext>
              </a:extLst>
            </p:cNvPr>
            <p:cNvSpPr>
              <a:spLocks noChangeArrowheads="1"/>
            </p:cNvSpPr>
            <p:nvPr/>
          </p:nvSpPr>
          <p:spPr bwMode="auto">
            <a:xfrm>
              <a:off x="-2244726" y="3067051"/>
              <a:ext cx="636588" cy="641350"/>
            </a:xfrm>
            <a:prstGeom prst="ellipse">
              <a:avLst/>
            </a:prstGeom>
            <a:grpFill/>
            <a:ln>
              <a:noFill/>
            </a:ln>
          </p:spPr>
          <p:txBody>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501" name="Freeform 6">
              <a:extLst>
                <a:ext uri="{FF2B5EF4-FFF2-40B4-BE49-F238E27FC236}">
                  <a16:creationId xmlns:a16="http://schemas.microsoft.com/office/drawing/2014/main" id="{FA642F03-B97C-9F92-78CE-D93639465500}"/>
                </a:ext>
              </a:extLst>
            </p:cNvPr>
            <p:cNvSpPr>
              <a:spLocks/>
            </p:cNvSpPr>
            <p:nvPr/>
          </p:nvSpPr>
          <p:spPr bwMode="auto">
            <a:xfrm>
              <a:off x="-2486026" y="3765551"/>
              <a:ext cx="1127125" cy="969963"/>
            </a:xfrm>
            <a:custGeom>
              <a:avLst/>
              <a:gdLst>
                <a:gd name="T0" fmla="*/ 202 w 299"/>
                <a:gd name="T1" fmla="*/ 0 h 257"/>
                <a:gd name="T2" fmla="*/ 149 w 299"/>
                <a:gd name="T3" fmla="*/ 62 h 257"/>
                <a:gd name="T4" fmla="*/ 96 w 299"/>
                <a:gd name="T5" fmla="*/ 0 h 257"/>
                <a:gd name="T6" fmla="*/ 0 w 299"/>
                <a:gd name="T7" fmla="*/ 162 h 257"/>
                <a:gd name="T8" fmla="*/ 3 w 299"/>
                <a:gd name="T9" fmla="*/ 191 h 257"/>
                <a:gd name="T10" fmla="*/ 150 w 299"/>
                <a:gd name="T11" fmla="*/ 257 h 257"/>
                <a:gd name="T12" fmla="*/ 296 w 299"/>
                <a:gd name="T13" fmla="*/ 191 h 257"/>
                <a:gd name="T14" fmla="*/ 299 w 299"/>
                <a:gd name="T15" fmla="*/ 162 h 257"/>
                <a:gd name="T16" fmla="*/ 202 w 299"/>
                <a:gd name="T17"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9" h="257">
                  <a:moveTo>
                    <a:pt x="202" y="0"/>
                  </a:moveTo>
                  <a:cubicBezTo>
                    <a:pt x="149" y="62"/>
                    <a:pt x="149" y="62"/>
                    <a:pt x="149" y="62"/>
                  </a:cubicBezTo>
                  <a:cubicBezTo>
                    <a:pt x="96" y="0"/>
                    <a:pt x="96" y="0"/>
                    <a:pt x="96" y="0"/>
                  </a:cubicBezTo>
                  <a:cubicBezTo>
                    <a:pt x="40" y="25"/>
                    <a:pt x="0" y="88"/>
                    <a:pt x="0" y="162"/>
                  </a:cubicBezTo>
                  <a:cubicBezTo>
                    <a:pt x="0" y="172"/>
                    <a:pt x="1" y="182"/>
                    <a:pt x="3" y="191"/>
                  </a:cubicBezTo>
                  <a:cubicBezTo>
                    <a:pt x="34" y="231"/>
                    <a:pt x="88" y="257"/>
                    <a:pt x="150" y="257"/>
                  </a:cubicBezTo>
                  <a:cubicBezTo>
                    <a:pt x="211" y="257"/>
                    <a:pt x="265" y="231"/>
                    <a:pt x="296" y="191"/>
                  </a:cubicBezTo>
                  <a:cubicBezTo>
                    <a:pt x="298" y="182"/>
                    <a:pt x="299" y="172"/>
                    <a:pt x="299" y="162"/>
                  </a:cubicBezTo>
                  <a:cubicBezTo>
                    <a:pt x="299" y="88"/>
                    <a:pt x="259" y="25"/>
                    <a:pt x="202" y="0"/>
                  </a:cubicBezTo>
                  <a:close/>
                </a:path>
              </a:pathLst>
            </a:custGeom>
            <a:grpFill/>
            <a:ln>
              <a:noFill/>
            </a:ln>
          </p:spPr>
          <p:txBody>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502" name="Freeform 7">
              <a:extLst>
                <a:ext uri="{FF2B5EF4-FFF2-40B4-BE49-F238E27FC236}">
                  <a16:creationId xmlns:a16="http://schemas.microsoft.com/office/drawing/2014/main" id="{4BE71AB7-B907-573F-8E50-9B1E6521AABB}"/>
                </a:ext>
              </a:extLst>
            </p:cNvPr>
            <p:cNvSpPr>
              <a:spLocks/>
            </p:cNvSpPr>
            <p:nvPr/>
          </p:nvSpPr>
          <p:spPr bwMode="auto">
            <a:xfrm>
              <a:off x="-1627188" y="2855913"/>
              <a:ext cx="581025" cy="592138"/>
            </a:xfrm>
            <a:custGeom>
              <a:avLst/>
              <a:gdLst>
                <a:gd name="T0" fmla="*/ 75 w 154"/>
                <a:gd name="T1" fmla="*/ 0 h 157"/>
                <a:gd name="T2" fmla="*/ 0 w 154"/>
                <a:gd name="T3" fmla="*/ 58 h 157"/>
                <a:gd name="T4" fmla="*/ 35 w 154"/>
                <a:gd name="T5" fmla="*/ 141 h 157"/>
                <a:gd name="T6" fmla="*/ 35 w 154"/>
                <a:gd name="T7" fmla="*/ 146 h 157"/>
                <a:gd name="T8" fmla="*/ 75 w 154"/>
                <a:gd name="T9" fmla="*/ 157 h 157"/>
                <a:gd name="T10" fmla="*/ 154 w 154"/>
                <a:gd name="T11" fmla="*/ 79 h 157"/>
                <a:gd name="T12" fmla="*/ 75 w 154"/>
                <a:gd name="T13" fmla="*/ 0 h 157"/>
              </a:gdLst>
              <a:ahLst/>
              <a:cxnLst>
                <a:cxn ang="0">
                  <a:pos x="T0" y="T1"/>
                </a:cxn>
                <a:cxn ang="0">
                  <a:pos x="T2" y="T3"/>
                </a:cxn>
                <a:cxn ang="0">
                  <a:pos x="T4" y="T5"/>
                </a:cxn>
                <a:cxn ang="0">
                  <a:pos x="T6" y="T7"/>
                </a:cxn>
                <a:cxn ang="0">
                  <a:pos x="T8" y="T9"/>
                </a:cxn>
                <a:cxn ang="0">
                  <a:pos x="T10" y="T11"/>
                </a:cxn>
                <a:cxn ang="0">
                  <a:pos x="T12" y="T13"/>
                </a:cxn>
              </a:cxnLst>
              <a:rect l="0" t="0" r="r" b="b"/>
              <a:pathLst>
                <a:path w="154" h="157">
                  <a:moveTo>
                    <a:pt x="75" y="0"/>
                  </a:moveTo>
                  <a:cubicBezTo>
                    <a:pt x="39" y="0"/>
                    <a:pt x="9" y="25"/>
                    <a:pt x="0" y="58"/>
                  </a:cubicBezTo>
                  <a:cubicBezTo>
                    <a:pt x="21" y="79"/>
                    <a:pt x="35" y="108"/>
                    <a:pt x="35" y="141"/>
                  </a:cubicBezTo>
                  <a:cubicBezTo>
                    <a:pt x="35" y="142"/>
                    <a:pt x="35" y="144"/>
                    <a:pt x="35" y="146"/>
                  </a:cubicBezTo>
                  <a:cubicBezTo>
                    <a:pt x="46" y="153"/>
                    <a:pt x="60" y="157"/>
                    <a:pt x="75" y="157"/>
                  </a:cubicBezTo>
                  <a:cubicBezTo>
                    <a:pt x="119" y="157"/>
                    <a:pt x="154" y="122"/>
                    <a:pt x="154" y="79"/>
                  </a:cubicBezTo>
                  <a:cubicBezTo>
                    <a:pt x="154" y="35"/>
                    <a:pt x="119" y="0"/>
                    <a:pt x="75" y="0"/>
                  </a:cubicBezTo>
                  <a:close/>
                </a:path>
              </a:pathLst>
            </a:custGeom>
            <a:grpFill/>
            <a:ln>
              <a:noFill/>
            </a:ln>
          </p:spPr>
          <p:txBody>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503" name="Freeform 8">
              <a:extLst>
                <a:ext uri="{FF2B5EF4-FFF2-40B4-BE49-F238E27FC236}">
                  <a16:creationId xmlns:a16="http://schemas.microsoft.com/office/drawing/2014/main" id="{7F1004C4-EE5D-815E-ADFA-1C45DE940B01}"/>
                </a:ext>
              </a:extLst>
            </p:cNvPr>
            <p:cNvSpPr>
              <a:spLocks/>
            </p:cNvSpPr>
            <p:nvPr/>
          </p:nvSpPr>
          <p:spPr bwMode="auto">
            <a:xfrm>
              <a:off x="-2825751" y="2855913"/>
              <a:ext cx="584200" cy="592138"/>
            </a:xfrm>
            <a:custGeom>
              <a:avLst/>
              <a:gdLst>
                <a:gd name="T0" fmla="*/ 124 w 155"/>
                <a:gd name="T1" fmla="*/ 141 h 157"/>
                <a:gd name="T2" fmla="*/ 155 w 155"/>
                <a:gd name="T3" fmla="*/ 63 h 157"/>
                <a:gd name="T4" fmla="*/ 79 w 155"/>
                <a:gd name="T5" fmla="*/ 0 h 157"/>
                <a:gd name="T6" fmla="*/ 0 w 155"/>
                <a:gd name="T7" fmla="*/ 79 h 157"/>
                <a:gd name="T8" fmla="*/ 79 w 155"/>
                <a:gd name="T9" fmla="*/ 157 h 157"/>
                <a:gd name="T10" fmla="*/ 124 w 155"/>
                <a:gd name="T11" fmla="*/ 142 h 157"/>
                <a:gd name="T12" fmla="*/ 124 w 155"/>
                <a:gd name="T13" fmla="*/ 141 h 157"/>
              </a:gdLst>
              <a:ahLst/>
              <a:cxnLst>
                <a:cxn ang="0">
                  <a:pos x="T0" y="T1"/>
                </a:cxn>
                <a:cxn ang="0">
                  <a:pos x="T2" y="T3"/>
                </a:cxn>
                <a:cxn ang="0">
                  <a:pos x="T4" y="T5"/>
                </a:cxn>
                <a:cxn ang="0">
                  <a:pos x="T6" y="T7"/>
                </a:cxn>
                <a:cxn ang="0">
                  <a:pos x="T8" y="T9"/>
                </a:cxn>
                <a:cxn ang="0">
                  <a:pos x="T10" y="T11"/>
                </a:cxn>
                <a:cxn ang="0">
                  <a:pos x="T12" y="T13"/>
                </a:cxn>
              </a:cxnLst>
              <a:rect l="0" t="0" r="r" b="b"/>
              <a:pathLst>
                <a:path w="155" h="157">
                  <a:moveTo>
                    <a:pt x="124" y="141"/>
                  </a:moveTo>
                  <a:cubicBezTo>
                    <a:pt x="124" y="110"/>
                    <a:pt x="136" y="83"/>
                    <a:pt x="155" y="63"/>
                  </a:cubicBezTo>
                  <a:cubicBezTo>
                    <a:pt x="148" y="27"/>
                    <a:pt x="116" y="0"/>
                    <a:pt x="79" y="0"/>
                  </a:cubicBezTo>
                  <a:cubicBezTo>
                    <a:pt x="35" y="0"/>
                    <a:pt x="0" y="35"/>
                    <a:pt x="0" y="79"/>
                  </a:cubicBezTo>
                  <a:cubicBezTo>
                    <a:pt x="0" y="122"/>
                    <a:pt x="35" y="157"/>
                    <a:pt x="79" y="157"/>
                  </a:cubicBezTo>
                  <a:cubicBezTo>
                    <a:pt x="96" y="157"/>
                    <a:pt x="111" y="152"/>
                    <a:pt x="124" y="142"/>
                  </a:cubicBezTo>
                  <a:cubicBezTo>
                    <a:pt x="124" y="142"/>
                    <a:pt x="124" y="141"/>
                    <a:pt x="124" y="141"/>
                  </a:cubicBezTo>
                  <a:close/>
                </a:path>
              </a:pathLst>
            </a:custGeom>
            <a:grpFill/>
            <a:ln>
              <a:noFill/>
            </a:ln>
          </p:spPr>
          <p:txBody>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504" name="Freeform 9">
              <a:extLst>
                <a:ext uri="{FF2B5EF4-FFF2-40B4-BE49-F238E27FC236}">
                  <a16:creationId xmlns:a16="http://schemas.microsoft.com/office/drawing/2014/main" id="{8C156E98-9D32-1216-96B1-72D4B9ED9215}"/>
                </a:ext>
              </a:extLst>
            </p:cNvPr>
            <p:cNvSpPr>
              <a:spLocks/>
            </p:cNvSpPr>
            <p:nvPr/>
          </p:nvSpPr>
          <p:spPr bwMode="auto">
            <a:xfrm>
              <a:off x="-1622426" y="3502026"/>
              <a:ext cx="801688" cy="893763"/>
            </a:xfrm>
            <a:custGeom>
              <a:avLst/>
              <a:gdLst>
                <a:gd name="T0" fmla="*/ 124 w 213"/>
                <a:gd name="T1" fmla="*/ 0 h 237"/>
                <a:gd name="T2" fmla="*/ 75 w 213"/>
                <a:gd name="T3" fmla="*/ 58 h 237"/>
                <a:gd name="T4" fmla="*/ 29 w 213"/>
                <a:gd name="T5" fmla="*/ 4 h 237"/>
                <a:gd name="T6" fmla="*/ 0 w 213"/>
                <a:gd name="T7" fmla="*/ 51 h 237"/>
                <a:gd name="T8" fmla="*/ 99 w 213"/>
                <a:gd name="T9" fmla="*/ 232 h 237"/>
                <a:gd name="T10" fmla="*/ 99 w 213"/>
                <a:gd name="T11" fmla="*/ 237 h 237"/>
                <a:gd name="T12" fmla="*/ 211 w 213"/>
                <a:gd name="T13" fmla="*/ 178 h 237"/>
                <a:gd name="T14" fmla="*/ 213 w 213"/>
                <a:gd name="T15" fmla="*/ 150 h 237"/>
                <a:gd name="T16" fmla="*/ 124 w 213"/>
                <a:gd name="T1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37">
                  <a:moveTo>
                    <a:pt x="124" y="0"/>
                  </a:moveTo>
                  <a:cubicBezTo>
                    <a:pt x="75" y="58"/>
                    <a:pt x="75" y="58"/>
                    <a:pt x="75" y="58"/>
                  </a:cubicBezTo>
                  <a:cubicBezTo>
                    <a:pt x="29" y="4"/>
                    <a:pt x="29" y="4"/>
                    <a:pt x="29" y="4"/>
                  </a:cubicBezTo>
                  <a:cubicBezTo>
                    <a:pt x="23" y="22"/>
                    <a:pt x="13" y="38"/>
                    <a:pt x="0" y="51"/>
                  </a:cubicBezTo>
                  <a:cubicBezTo>
                    <a:pt x="61" y="85"/>
                    <a:pt x="99" y="154"/>
                    <a:pt x="99" y="232"/>
                  </a:cubicBezTo>
                  <a:cubicBezTo>
                    <a:pt x="99" y="234"/>
                    <a:pt x="99" y="235"/>
                    <a:pt x="99" y="237"/>
                  </a:cubicBezTo>
                  <a:cubicBezTo>
                    <a:pt x="146" y="231"/>
                    <a:pt x="186" y="209"/>
                    <a:pt x="211" y="178"/>
                  </a:cubicBezTo>
                  <a:cubicBezTo>
                    <a:pt x="212" y="169"/>
                    <a:pt x="213" y="160"/>
                    <a:pt x="213" y="150"/>
                  </a:cubicBezTo>
                  <a:cubicBezTo>
                    <a:pt x="213" y="82"/>
                    <a:pt x="176" y="23"/>
                    <a:pt x="124" y="0"/>
                  </a:cubicBezTo>
                  <a:close/>
                </a:path>
              </a:pathLst>
            </a:custGeom>
            <a:grpFill/>
            <a:ln>
              <a:noFill/>
            </a:ln>
          </p:spPr>
          <p:txBody>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sp>
          <p:nvSpPr>
            <p:cNvPr id="505" name="Freeform 10">
              <a:extLst>
                <a:ext uri="{FF2B5EF4-FFF2-40B4-BE49-F238E27FC236}">
                  <a16:creationId xmlns:a16="http://schemas.microsoft.com/office/drawing/2014/main" id="{A6A4BF21-EDFF-5024-639C-AC79A81E5BE1}"/>
                </a:ext>
              </a:extLst>
            </p:cNvPr>
            <p:cNvSpPr>
              <a:spLocks/>
            </p:cNvSpPr>
            <p:nvPr/>
          </p:nvSpPr>
          <p:spPr bwMode="auto">
            <a:xfrm>
              <a:off x="-3043238" y="3502026"/>
              <a:ext cx="817563" cy="896938"/>
            </a:xfrm>
            <a:custGeom>
              <a:avLst/>
              <a:gdLst>
                <a:gd name="T0" fmla="*/ 119 w 217"/>
                <a:gd name="T1" fmla="*/ 232 h 238"/>
                <a:gd name="T2" fmla="*/ 217 w 217"/>
                <a:gd name="T3" fmla="*/ 51 h 238"/>
                <a:gd name="T4" fmla="*/ 187 w 217"/>
                <a:gd name="T5" fmla="*/ 1 h 238"/>
                <a:gd name="T6" fmla="*/ 186 w 217"/>
                <a:gd name="T7" fmla="*/ 0 h 238"/>
                <a:gd name="T8" fmla="*/ 137 w 217"/>
                <a:gd name="T9" fmla="*/ 58 h 238"/>
                <a:gd name="T10" fmla="*/ 88 w 217"/>
                <a:gd name="T11" fmla="*/ 1 h 238"/>
                <a:gd name="T12" fmla="*/ 0 w 217"/>
                <a:gd name="T13" fmla="*/ 150 h 238"/>
                <a:gd name="T14" fmla="*/ 2 w 217"/>
                <a:gd name="T15" fmla="*/ 178 h 238"/>
                <a:gd name="T16" fmla="*/ 119 w 217"/>
                <a:gd name="T17" fmla="*/ 238 h 238"/>
                <a:gd name="T18" fmla="*/ 119 w 217"/>
                <a:gd name="T19" fmla="*/ 23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 h="238">
                  <a:moveTo>
                    <a:pt x="119" y="232"/>
                  </a:moveTo>
                  <a:cubicBezTo>
                    <a:pt x="119" y="154"/>
                    <a:pt x="157" y="85"/>
                    <a:pt x="217" y="51"/>
                  </a:cubicBezTo>
                  <a:cubicBezTo>
                    <a:pt x="203" y="37"/>
                    <a:pt x="192" y="20"/>
                    <a:pt x="187" y="1"/>
                  </a:cubicBezTo>
                  <a:cubicBezTo>
                    <a:pt x="186" y="0"/>
                    <a:pt x="186" y="0"/>
                    <a:pt x="186" y="0"/>
                  </a:cubicBezTo>
                  <a:cubicBezTo>
                    <a:pt x="137" y="58"/>
                    <a:pt x="137" y="58"/>
                    <a:pt x="137" y="58"/>
                  </a:cubicBezTo>
                  <a:cubicBezTo>
                    <a:pt x="88" y="1"/>
                    <a:pt x="88" y="1"/>
                    <a:pt x="88" y="1"/>
                  </a:cubicBezTo>
                  <a:cubicBezTo>
                    <a:pt x="36" y="24"/>
                    <a:pt x="0" y="82"/>
                    <a:pt x="0" y="150"/>
                  </a:cubicBezTo>
                  <a:cubicBezTo>
                    <a:pt x="0" y="160"/>
                    <a:pt x="0" y="169"/>
                    <a:pt x="2" y="178"/>
                  </a:cubicBezTo>
                  <a:cubicBezTo>
                    <a:pt x="28" y="210"/>
                    <a:pt x="70" y="233"/>
                    <a:pt x="119" y="238"/>
                  </a:cubicBezTo>
                  <a:cubicBezTo>
                    <a:pt x="119" y="236"/>
                    <a:pt x="119" y="234"/>
                    <a:pt x="119" y="232"/>
                  </a:cubicBezTo>
                  <a:close/>
                </a:path>
              </a:pathLst>
            </a:custGeom>
            <a:grpFill/>
            <a:ln>
              <a:noFill/>
            </a:ln>
          </p:spPr>
          <p:txBody>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a typeface="微软雅黑"/>
                <a:cs typeface="+mn-cs"/>
              </a:endParaRPr>
            </a:p>
          </p:txBody>
        </p:sp>
      </p:grpSp>
      <p:sp>
        <p:nvSpPr>
          <p:cNvPr id="506" name="left-arrow_45317">
            <a:extLst>
              <a:ext uri="{FF2B5EF4-FFF2-40B4-BE49-F238E27FC236}">
                <a16:creationId xmlns:a16="http://schemas.microsoft.com/office/drawing/2014/main" id="{E00F48FE-E7DE-29D5-9A20-7E85413D5FCD}"/>
              </a:ext>
            </a:extLst>
          </p:cNvPr>
          <p:cNvSpPr>
            <a:spLocks noChangeAspect="1"/>
          </p:cNvSpPr>
          <p:nvPr/>
        </p:nvSpPr>
        <p:spPr bwMode="auto">
          <a:xfrm rot="5400000">
            <a:off x="9871584" y="4666989"/>
            <a:ext cx="188960" cy="133727"/>
          </a:xfrm>
          <a:custGeom>
            <a:avLst/>
            <a:gdLst>
              <a:gd name="connsiteX0" fmla="*/ 579639 w 606882"/>
              <a:gd name="connsiteY0" fmla="*/ 79397 h 429487"/>
              <a:gd name="connsiteX1" fmla="*/ 597572 w 606882"/>
              <a:gd name="connsiteY1" fmla="*/ 79397 h 429487"/>
              <a:gd name="connsiteX2" fmla="*/ 606882 w 606882"/>
              <a:gd name="connsiteY2" fmla="*/ 88700 h 429487"/>
              <a:gd name="connsiteX3" fmla="*/ 606882 w 606882"/>
              <a:gd name="connsiteY3" fmla="*/ 340707 h 429487"/>
              <a:gd name="connsiteX4" fmla="*/ 597572 w 606882"/>
              <a:gd name="connsiteY4" fmla="*/ 350086 h 429487"/>
              <a:gd name="connsiteX5" fmla="*/ 579639 w 606882"/>
              <a:gd name="connsiteY5" fmla="*/ 350086 h 429487"/>
              <a:gd name="connsiteX6" fmla="*/ 570329 w 606882"/>
              <a:gd name="connsiteY6" fmla="*/ 340707 h 429487"/>
              <a:gd name="connsiteX7" fmla="*/ 570329 w 606882"/>
              <a:gd name="connsiteY7" fmla="*/ 88700 h 429487"/>
              <a:gd name="connsiteX8" fmla="*/ 579639 w 606882"/>
              <a:gd name="connsiteY8" fmla="*/ 79397 h 429487"/>
              <a:gd name="connsiteX9" fmla="*/ 506467 w 606882"/>
              <a:gd name="connsiteY9" fmla="*/ 79397 h 429487"/>
              <a:gd name="connsiteX10" fmla="*/ 524320 w 606882"/>
              <a:gd name="connsiteY10" fmla="*/ 79397 h 429487"/>
              <a:gd name="connsiteX11" fmla="*/ 533705 w 606882"/>
              <a:gd name="connsiteY11" fmla="*/ 88700 h 429487"/>
              <a:gd name="connsiteX12" fmla="*/ 533705 w 606882"/>
              <a:gd name="connsiteY12" fmla="*/ 340707 h 429487"/>
              <a:gd name="connsiteX13" fmla="*/ 524320 w 606882"/>
              <a:gd name="connsiteY13" fmla="*/ 350086 h 429487"/>
              <a:gd name="connsiteX14" fmla="*/ 506467 w 606882"/>
              <a:gd name="connsiteY14" fmla="*/ 350086 h 429487"/>
              <a:gd name="connsiteX15" fmla="*/ 497082 w 606882"/>
              <a:gd name="connsiteY15" fmla="*/ 340707 h 429487"/>
              <a:gd name="connsiteX16" fmla="*/ 497082 w 606882"/>
              <a:gd name="connsiteY16" fmla="*/ 88700 h 429487"/>
              <a:gd name="connsiteX17" fmla="*/ 506467 w 606882"/>
              <a:gd name="connsiteY17" fmla="*/ 79397 h 429487"/>
              <a:gd name="connsiteX18" fmla="*/ 433220 w 606882"/>
              <a:gd name="connsiteY18" fmla="*/ 79397 h 429487"/>
              <a:gd name="connsiteX19" fmla="*/ 451073 w 606882"/>
              <a:gd name="connsiteY19" fmla="*/ 79397 h 429487"/>
              <a:gd name="connsiteX20" fmla="*/ 460458 w 606882"/>
              <a:gd name="connsiteY20" fmla="*/ 88700 h 429487"/>
              <a:gd name="connsiteX21" fmla="*/ 460458 w 606882"/>
              <a:gd name="connsiteY21" fmla="*/ 340707 h 429487"/>
              <a:gd name="connsiteX22" fmla="*/ 451073 w 606882"/>
              <a:gd name="connsiteY22" fmla="*/ 350086 h 429487"/>
              <a:gd name="connsiteX23" fmla="*/ 433220 w 606882"/>
              <a:gd name="connsiteY23" fmla="*/ 350086 h 429487"/>
              <a:gd name="connsiteX24" fmla="*/ 423835 w 606882"/>
              <a:gd name="connsiteY24" fmla="*/ 340707 h 429487"/>
              <a:gd name="connsiteX25" fmla="*/ 423835 w 606882"/>
              <a:gd name="connsiteY25" fmla="*/ 88700 h 429487"/>
              <a:gd name="connsiteX26" fmla="*/ 433220 w 606882"/>
              <a:gd name="connsiteY26" fmla="*/ 79397 h 429487"/>
              <a:gd name="connsiteX27" fmla="*/ 197812 w 606882"/>
              <a:gd name="connsiteY27" fmla="*/ 2194 h 429487"/>
              <a:gd name="connsiteX28" fmla="*/ 204227 w 606882"/>
              <a:gd name="connsiteY28" fmla="*/ 4787 h 429487"/>
              <a:gd name="connsiteX29" fmla="*/ 204227 w 606882"/>
              <a:gd name="connsiteY29" fmla="*/ 79435 h 429487"/>
              <a:gd name="connsiteX30" fmla="*/ 377965 w 606882"/>
              <a:gd name="connsiteY30" fmla="*/ 79435 h 429487"/>
              <a:gd name="connsiteX31" fmla="*/ 387282 w 606882"/>
              <a:gd name="connsiteY31" fmla="*/ 88738 h 429487"/>
              <a:gd name="connsiteX32" fmla="*/ 387282 w 606882"/>
              <a:gd name="connsiteY32" fmla="*/ 340744 h 429487"/>
              <a:gd name="connsiteX33" fmla="*/ 377965 w 606882"/>
              <a:gd name="connsiteY33" fmla="*/ 350123 h 429487"/>
              <a:gd name="connsiteX34" fmla="*/ 204227 w 606882"/>
              <a:gd name="connsiteY34" fmla="*/ 350123 h 429487"/>
              <a:gd name="connsiteX35" fmla="*/ 204227 w 606882"/>
              <a:gd name="connsiteY35" fmla="*/ 424772 h 429487"/>
              <a:gd name="connsiteX36" fmla="*/ 197812 w 606882"/>
              <a:gd name="connsiteY36" fmla="*/ 427288 h 429487"/>
              <a:gd name="connsiteX37" fmla="*/ 2691 w 606882"/>
              <a:gd name="connsiteY37" fmla="*/ 221565 h 429487"/>
              <a:gd name="connsiteX38" fmla="*/ 2691 w 606882"/>
              <a:gd name="connsiteY38" fmla="*/ 207993 h 42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06882" h="429487">
                <a:moveTo>
                  <a:pt x="579639" y="79397"/>
                </a:moveTo>
                <a:lnTo>
                  <a:pt x="597572" y="79397"/>
                </a:lnTo>
                <a:cubicBezTo>
                  <a:pt x="602761" y="79397"/>
                  <a:pt x="606882" y="83591"/>
                  <a:pt x="606882" y="88700"/>
                </a:cubicBezTo>
                <a:lnTo>
                  <a:pt x="606882" y="340707"/>
                </a:lnTo>
                <a:cubicBezTo>
                  <a:pt x="606882" y="345892"/>
                  <a:pt x="602761" y="350086"/>
                  <a:pt x="597572" y="350086"/>
                </a:cubicBezTo>
                <a:lnTo>
                  <a:pt x="579639" y="350086"/>
                </a:lnTo>
                <a:cubicBezTo>
                  <a:pt x="574526" y="350086"/>
                  <a:pt x="570329" y="345892"/>
                  <a:pt x="570329" y="340707"/>
                </a:cubicBezTo>
                <a:lnTo>
                  <a:pt x="570329" y="88700"/>
                </a:lnTo>
                <a:cubicBezTo>
                  <a:pt x="570329" y="83591"/>
                  <a:pt x="574526" y="79397"/>
                  <a:pt x="579639" y="79397"/>
                </a:cubicBezTo>
                <a:close/>
                <a:moveTo>
                  <a:pt x="506467" y="79397"/>
                </a:moveTo>
                <a:lnTo>
                  <a:pt x="524320" y="79397"/>
                </a:lnTo>
                <a:cubicBezTo>
                  <a:pt x="529509" y="79397"/>
                  <a:pt x="533705" y="83591"/>
                  <a:pt x="533705" y="88700"/>
                </a:cubicBezTo>
                <a:lnTo>
                  <a:pt x="533705" y="340707"/>
                </a:lnTo>
                <a:cubicBezTo>
                  <a:pt x="533705" y="345892"/>
                  <a:pt x="529509" y="350086"/>
                  <a:pt x="524320" y="350086"/>
                </a:cubicBezTo>
                <a:lnTo>
                  <a:pt x="506467" y="350086"/>
                </a:lnTo>
                <a:cubicBezTo>
                  <a:pt x="501278" y="350086"/>
                  <a:pt x="497082" y="345892"/>
                  <a:pt x="497082" y="340707"/>
                </a:cubicBezTo>
                <a:lnTo>
                  <a:pt x="497082" y="88700"/>
                </a:lnTo>
                <a:cubicBezTo>
                  <a:pt x="497082" y="83591"/>
                  <a:pt x="501278" y="79397"/>
                  <a:pt x="506467" y="79397"/>
                </a:cubicBezTo>
                <a:close/>
                <a:moveTo>
                  <a:pt x="433220" y="79397"/>
                </a:moveTo>
                <a:lnTo>
                  <a:pt x="451073" y="79397"/>
                </a:lnTo>
                <a:cubicBezTo>
                  <a:pt x="456262" y="79397"/>
                  <a:pt x="460458" y="83591"/>
                  <a:pt x="460458" y="88700"/>
                </a:cubicBezTo>
                <a:lnTo>
                  <a:pt x="460458" y="340707"/>
                </a:lnTo>
                <a:cubicBezTo>
                  <a:pt x="460458" y="345892"/>
                  <a:pt x="456262" y="350086"/>
                  <a:pt x="451073" y="350086"/>
                </a:cubicBezTo>
                <a:lnTo>
                  <a:pt x="433220" y="350086"/>
                </a:lnTo>
                <a:cubicBezTo>
                  <a:pt x="428031" y="350086"/>
                  <a:pt x="423835" y="345892"/>
                  <a:pt x="423835" y="340707"/>
                </a:cubicBezTo>
                <a:lnTo>
                  <a:pt x="423835" y="88700"/>
                </a:lnTo>
                <a:cubicBezTo>
                  <a:pt x="423835" y="83591"/>
                  <a:pt x="428031" y="79397"/>
                  <a:pt x="433220" y="79397"/>
                </a:cubicBezTo>
                <a:close/>
                <a:moveTo>
                  <a:pt x="197812" y="2194"/>
                </a:moveTo>
                <a:cubicBezTo>
                  <a:pt x="201325" y="-1542"/>
                  <a:pt x="204227" y="-398"/>
                  <a:pt x="204227" y="4787"/>
                </a:cubicBezTo>
                <a:lnTo>
                  <a:pt x="204227" y="79435"/>
                </a:lnTo>
                <a:lnTo>
                  <a:pt x="377965" y="79435"/>
                </a:lnTo>
                <a:cubicBezTo>
                  <a:pt x="383082" y="79435"/>
                  <a:pt x="387282" y="83629"/>
                  <a:pt x="387282" y="88738"/>
                </a:cubicBezTo>
                <a:lnTo>
                  <a:pt x="387282" y="340744"/>
                </a:lnTo>
                <a:cubicBezTo>
                  <a:pt x="387282" y="345929"/>
                  <a:pt x="383082" y="350123"/>
                  <a:pt x="377965" y="350123"/>
                </a:cubicBezTo>
                <a:lnTo>
                  <a:pt x="204227" y="350123"/>
                </a:lnTo>
                <a:lnTo>
                  <a:pt x="204227" y="424772"/>
                </a:lnTo>
                <a:cubicBezTo>
                  <a:pt x="204227" y="429880"/>
                  <a:pt x="201325" y="431024"/>
                  <a:pt x="197812" y="427288"/>
                </a:cubicBezTo>
                <a:lnTo>
                  <a:pt x="2691" y="221565"/>
                </a:lnTo>
                <a:cubicBezTo>
                  <a:pt x="-898" y="217829"/>
                  <a:pt x="-898" y="211729"/>
                  <a:pt x="2691" y="207993"/>
                </a:cubicBezTo>
                <a:close/>
              </a:path>
            </a:pathLst>
          </a:custGeom>
          <a:solidFill>
            <a:srgbClr val="C00000"/>
          </a:solidFill>
          <a:ln>
            <a:noFill/>
          </a:ln>
        </p:spPr>
        <p:txBody>
          <a:bodyPr/>
          <a:lstStyle/>
          <a:p>
            <a:pPr marL="0" marR="0" lvl="0" indent="0" algn="l" defTabSz="914069"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white">
                  <a:lumMod val="75000"/>
                </a:prstClr>
              </a:solidFill>
              <a:effectLst/>
              <a:uLnTx/>
              <a:uFillTx/>
              <a:ea typeface="微软雅黑"/>
              <a:cs typeface="Arial Unicode MS" panose="020B0604020202020204" pitchFamily="34" charset="-122"/>
              <a:sym typeface="+mn-lt"/>
            </a:endParaRPr>
          </a:p>
        </p:txBody>
      </p:sp>
      <p:sp>
        <p:nvSpPr>
          <p:cNvPr id="507" name="left-arrow_45317">
            <a:extLst>
              <a:ext uri="{FF2B5EF4-FFF2-40B4-BE49-F238E27FC236}">
                <a16:creationId xmlns:a16="http://schemas.microsoft.com/office/drawing/2014/main" id="{F152C085-66A9-8B51-19BE-16F377083A3E}"/>
              </a:ext>
            </a:extLst>
          </p:cNvPr>
          <p:cNvSpPr>
            <a:spLocks noChangeAspect="1"/>
          </p:cNvSpPr>
          <p:nvPr/>
        </p:nvSpPr>
        <p:spPr bwMode="auto">
          <a:xfrm rot="16200000">
            <a:off x="4933563" y="4708511"/>
            <a:ext cx="183695" cy="130001"/>
          </a:xfrm>
          <a:custGeom>
            <a:avLst/>
            <a:gdLst>
              <a:gd name="connsiteX0" fmla="*/ 579639 w 606882"/>
              <a:gd name="connsiteY0" fmla="*/ 79397 h 429487"/>
              <a:gd name="connsiteX1" fmla="*/ 597572 w 606882"/>
              <a:gd name="connsiteY1" fmla="*/ 79397 h 429487"/>
              <a:gd name="connsiteX2" fmla="*/ 606882 w 606882"/>
              <a:gd name="connsiteY2" fmla="*/ 88700 h 429487"/>
              <a:gd name="connsiteX3" fmla="*/ 606882 w 606882"/>
              <a:gd name="connsiteY3" fmla="*/ 340707 h 429487"/>
              <a:gd name="connsiteX4" fmla="*/ 597572 w 606882"/>
              <a:gd name="connsiteY4" fmla="*/ 350086 h 429487"/>
              <a:gd name="connsiteX5" fmla="*/ 579639 w 606882"/>
              <a:gd name="connsiteY5" fmla="*/ 350086 h 429487"/>
              <a:gd name="connsiteX6" fmla="*/ 570329 w 606882"/>
              <a:gd name="connsiteY6" fmla="*/ 340707 h 429487"/>
              <a:gd name="connsiteX7" fmla="*/ 570329 w 606882"/>
              <a:gd name="connsiteY7" fmla="*/ 88700 h 429487"/>
              <a:gd name="connsiteX8" fmla="*/ 579639 w 606882"/>
              <a:gd name="connsiteY8" fmla="*/ 79397 h 429487"/>
              <a:gd name="connsiteX9" fmla="*/ 506467 w 606882"/>
              <a:gd name="connsiteY9" fmla="*/ 79397 h 429487"/>
              <a:gd name="connsiteX10" fmla="*/ 524320 w 606882"/>
              <a:gd name="connsiteY10" fmla="*/ 79397 h 429487"/>
              <a:gd name="connsiteX11" fmla="*/ 533705 w 606882"/>
              <a:gd name="connsiteY11" fmla="*/ 88700 h 429487"/>
              <a:gd name="connsiteX12" fmla="*/ 533705 w 606882"/>
              <a:gd name="connsiteY12" fmla="*/ 340707 h 429487"/>
              <a:gd name="connsiteX13" fmla="*/ 524320 w 606882"/>
              <a:gd name="connsiteY13" fmla="*/ 350086 h 429487"/>
              <a:gd name="connsiteX14" fmla="*/ 506467 w 606882"/>
              <a:gd name="connsiteY14" fmla="*/ 350086 h 429487"/>
              <a:gd name="connsiteX15" fmla="*/ 497082 w 606882"/>
              <a:gd name="connsiteY15" fmla="*/ 340707 h 429487"/>
              <a:gd name="connsiteX16" fmla="*/ 497082 w 606882"/>
              <a:gd name="connsiteY16" fmla="*/ 88700 h 429487"/>
              <a:gd name="connsiteX17" fmla="*/ 506467 w 606882"/>
              <a:gd name="connsiteY17" fmla="*/ 79397 h 429487"/>
              <a:gd name="connsiteX18" fmla="*/ 433220 w 606882"/>
              <a:gd name="connsiteY18" fmla="*/ 79397 h 429487"/>
              <a:gd name="connsiteX19" fmla="*/ 451073 w 606882"/>
              <a:gd name="connsiteY19" fmla="*/ 79397 h 429487"/>
              <a:gd name="connsiteX20" fmla="*/ 460458 w 606882"/>
              <a:gd name="connsiteY20" fmla="*/ 88700 h 429487"/>
              <a:gd name="connsiteX21" fmla="*/ 460458 w 606882"/>
              <a:gd name="connsiteY21" fmla="*/ 340707 h 429487"/>
              <a:gd name="connsiteX22" fmla="*/ 451073 w 606882"/>
              <a:gd name="connsiteY22" fmla="*/ 350086 h 429487"/>
              <a:gd name="connsiteX23" fmla="*/ 433220 w 606882"/>
              <a:gd name="connsiteY23" fmla="*/ 350086 h 429487"/>
              <a:gd name="connsiteX24" fmla="*/ 423835 w 606882"/>
              <a:gd name="connsiteY24" fmla="*/ 340707 h 429487"/>
              <a:gd name="connsiteX25" fmla="*/ 423835 w 606882"/>
              <a:gd name="connsiteY25" fmla="*/ 88700 h 429487"/>
              <a:gd name="connsiteX26" fmla="*/ 433220 w 606882"/>
              <a:gd name="connsiteY26" fmla="*/ 79397 h 429487"/>
              <a:gd name="connsiteX27" fmla="*/ 197812 w 606882"/>
              <a:gd name="connsiteY27" fmla="*/ 2194 h 429487"/>
              <a:gd name="connsiteX28" fmla="*/ 204227 w 606882"/>
              <a:gd name="connsiteY28" fmla="*/ 4787 h 429487"/>
              <a:gd name="connsiteX29" fmla="*/ 204227 w 606882"/>
              <a:gd name="connsiteY29" fmla="*/ 79435 h 429487"/>
              <a:gd name="connsiteX30" fmla="*/ 377965 w 606882"/>
              <a:gd name="connsiteY30" fmla="*/ 79435 h 429487"/>
              <a:gd name="connsiteX31" fmla="*/ 387282 w 606882"/>
              <a:gd name="connsiteY31" fmla="*/ 88738 h 429487"/>
              <a:gd name="connsiteX32" fmla="*/ 387282 w 606882"/>
              <a:gd name="connsiteY32" fmla="*/ 340744 h 429487"/>
              <a:gd name="connsiteX33" fmla="*/ 377965 w 606882"/>
              <a:gd name="connsiteY33" fmla="*/ 350123 h 429487"/>
              <a:gd name="connsiteX34" fmla="*/ 204227 w 606882"/>
              <a:gd name="connsiteY34" fmla="*/ 350123 h 429487"/>
              <a:gd name="connsiteX35" fmla="*/ 204227 w 606882"/>
              <a:gd name="connsiteY35" fmla="*/ 424772 h 429487"/>
              <a:gd name="connsiteX36" fmla="*/ 197812 w 606882"/>
              <a:gd name="connsiteY36" fmla="*/ 427288 h 429487"/>
              <a:gd name="connsiteX37" fmla="*/ 2691 w 606882"/>
              <a:gd name="connsiteY37" fmla="*/ 221565 h 429487"/>
              <a:gd name="connsiteX38" fmla="*/ 2691 w 606882"/>
              <a:gd name="connsiteY38" fmla="*/ 207993 h 42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06882" h="429487">
                <a:moveTo>
                  <a:pt x="579639" y="79397"/>
                </a:moveTo>
                <a:lnTo>
                  <a:pt x="597572" y="79397"/>
                </a:lnTo>
                <a:cubicBezTo>
                  <a:pt x="602761" y="79397"/>
                  <a:pt x="606882" y="83591"/>
                  <a:pt x="606882" y="88700"/>
                </a:cubicBezTo>
                <a:lnTo>
                  <a:pt x="606882" y="340707"/>
                </a:lnTo>
                <a:cubicBezTo>
                  <a:pt x="606882" y="345892"/>
                  <a:pt x="602761" y="350086"/>
                  <a:pt x="597572" y="350086"/>
                </a:cubicBezTo>
                <a:lnTo>
                  <a:pt x="579639" y="350086"/>
                </a:lnTo>
                <a:cubicBezTo>
                  <a:pt x="574526" y="350086"/>
                  <a:pt x="570329" y="345892"/>
                  <a:pt x="570329" y="340707"/>
                </a:cubicBezTo>
                <a:lnTo>
                  <a:pt x="570329" y="88700"/>
                </a:lnTo>
                <a:cubicBezTo>
                  <a:pt x="570329" y="83591"/>
                  <a:pt x="574526" y="79397"/>
                  <a:pt x="579639" y="79397"/>
                </a:cubicBezTo>
                <a:close/>
                <a:moveTo>
                  <a:pt x="506467" y="79397"/>
                </a:moveTo>
                <a:lnTo>
                  <a:pt x="524320" y="79397"/>
                </a:lnTo>
                <a:cubicBezTo>
                  <a:pt x="529509" y="79397"/>
                  <a:pt x="533705" y="83591"/>
                  <a:pt x="533705" y="88700"/>
                </a:cubicBezTo>
                <a:lnTo>
                  <a:pt x="533705" y="340707"/>
                </a:lnTo>
                <a:cubicBezTo>
                  <a:pt x="533705" y="345892"/>
                  <a:pt x="529509" y="350086"/>
                  <a:pt x="524320" y="350086"/>
                </a:cubicBezTo>
                <a:lnTo>
                  <a:pt x="506467" y="350086"/>
                </a:lnTo>
                <a:cubicBezTo>
                  <a:pt x="501278" y="350086"/>
                  <a:pt x="497082" y="345892"/>
                  <a:pt x="497082" y="340707"/>
                </a:cubicBezTo>
                <a:lnTo>
                  <a:pt x="497082" y="88700"/>
                </a:lnTo>
                <a:cubicBezTo>
                  <a:pt x="497082" y="83591"/>
                  <a:pt x="501278" y="79397"/>
                  <a:pt x="506467" y="79397"/>
                </a:cubicBezTo>
                <a:close/>
                <a:moveTo>
                  <a:pt x="433220" y="79397"/>
                </a:moveTo>
                <a:lnTo>
                  <a:pt x="451073" y="79397"/>
                </a:lnTo>
                <a:cubicBezTo>
                  <a:pt x="456262" y="79397"/>
                  <a:pt x="460458" y="83591"/>
                  <a:pt x="460458" y="88700"/>
                </a:cubicBezTo>
                <a:lnTo>
                  <a:pt x="460458" y="340707"/>
                </a:lnTo>
                <a:cubicBezTo>
                  <a:pt x="460458" y="345892"/>
                  <a:pt x="456262" y="350086"/>
                  <a:pt x="451073" y="350086"/>
                </a:cubicBezTo>
                <a:lnTo>
                  <a:pt x="433220" y="350086"/>
                </a:lnTo>
                <a:cubicBezTo>
                  <a:pt x="428031" y="350086"/>
                  <a:pt x="423835" y="345892"/>
                  <a:pt x="423835" y="340707"/>
                </a:cubicBezTo>
                <a:lnTo>
                  <a:pt x="423835" y="88700"/>
                </a:lnTo>
                <a:cubicBezTo>
                  <a:pt x="423835" y="83591"/>
                  <a:pt x="428031" y="79397"/>
                  <a:pt x="433220" y="79397"/>
                </a:cubicBezTo>
                <a:close/>
                <a:moveTo>
                  <a:pt x="197812" y="2194"/>
                </a:moveTo>
                <a:cubicBezTo>
                  <a:pt x="201325" y="-1542"/>
                  <a:pt x="204227" y="-398"/>
                  <a:pt x="204227" y="4787"/>
                </a:cubicBezTo>
                <a:lnTo>
                  <a:pt x="204227" y="79435"/>
                </a:lnTo>
                <a:lnTo>
                  <a:pt x="377965" y="79435"/>
                </a:lnTo>
                <a:cubicBezTo>
                  <a:pt x="383082" y="79435"/>
                  <a:pt x="387282" y="83629"/>
                  <a:pt x="387282" y="88738"/>
                </a:cubicBezTo>
                <a:lnTo>
                  <a:pt x="387282" y="340744"/>
                </a:lnTo>
                <a:cubicBezTo>
                  <a:pt x="387282" y="345929"/>
                  <a:pt x="383082" y="350123"/>
                  <a:pt x="377965" y="350123"/>
                </a:cubicBezTo>
                <a:lnTo>
                  <a:pt x="204227" y="350123"/>
                </a:lnTo>
                <a:lnTo>
                  <a:pt x="204227" y="424772"/>
                </a:lnTo>
                <a:cubicBezTo>
                  <a:pt x="204227" y="429880"/>
                  <a:pt x="201325" y="431024"/>
                  <a:pt x="197812" y="427288"/>
                </a:cubicBezTo>
                <a:lnTo>
                  <a:pt x="2691" y="221565"/>
                </a:lnTo>
                <a:cubicBezTo>
                  <a:pt x="-898" y="217829"/>
                  <a:pt x="-898" y="211729"/>
                  <a:pt x="2691" y="207993"/>
                </a:cubicBezTo>
                <a:close/>
              </a:path>
            </a:pathLst>
          </a:custGeom>
          <a:solidFill>
            <a:srgbClr val="C00000"/>
          </a:solidFill>
          <a:ln>
            <a:noFill/>
          </a:ln>
        </p:spPr>
        <p:txBody>
          <a:bodyPr/>
          <a:lstStyle/>
          <a:p>
            <a:pPr marL="0" marR="0" lvl="0" indent="0" algn="l" defTabSz="914069"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1D1D1A"/>
              </a:solidFill>
              <a:effectLst/>
              <a:uLnTx/>
              <a:uFillTx/>
              <a:ea typeface="微软雅黑"/>
              <a:cs typeface="Arial Unicode MS" panose="020B0604020202020204" pitchFamily="34" charset="-122"/>
              <a:sym typeface="+mn-lt"/>
            </a:endParaRPr>
          </a:p>
        </p:txBody>
      </p:sp>
      <p:sp>
        <p:nvSpPr>
          <p:cNvPr id="508" name="left-arrow_45317">
            <a:extLst>
              <a:ext uri="{FF2B5EF4-FFF2-40B4-BE49-F238E27FC236}">
                <a16:creationId xmlns:a16="http://schemas.microsoft.com/office/drawing/2014/main" id="{54CD2A98-6BDB-01CD-ACB6-FF7601C43622}"/>
              </a:ext>
            </a:extLst>
          </p:cNvPr>
          <p:cNvSpPr>
            <a:spLocks noChangeAspect="1"/>
          </p:cNvSpPr>
          <p:nvPr/>
        </p:nvSpPr>
        <p:spPr bwMode="auto">
          <a:xfrm rot="5400000">
            <a:off x="9871584" y="1662232"/>
            <a:ext cx="188960" cy="133727"/>
          </a:xfrm>
          <a:custGeom>
            <a:avLst/>
            <a:gdLst>
              <a:gd name="connsiteX0" fmla="*/ 579639 w 606882"/>
              <a:gd name="connsiteY0" fmla="*/ 79397 h 429487"/>
              <a:gd name="connsiteX1" fmla="*/ 597572 w 606882"/>
              <a:gd name="connsiteY1" fmla="*/ 79397 h 429487"/>
              <a:gd name="connsiteX2" fmla="*/ 606882 w 606882"/>
              <a:gd name="connsiteY2" fmla="*/ 88700 h 429487"/>
              <a:gd name="connsiteX3" fmla="*/ 606882 w 606882"/>
              <a:gd name="connsiteY3" fmla="*/ 340707 h 429487"/>
              <a:gd name="connsiteX4" fmla="*/ 597572 w 606882"/>
              <a:gd name="connsiteY4" fmla="*/ 350086 h 429487"/>
              <a:gd name="connsiteX5" fmla="*/ 579639 w 606882"/>
              <a:gd name="connsiteY5" fmla="*/ 350086 h 429487"/>
              <a:gd name="connsiteX6" fmla="*/ 570329 w 606882"/>
              <a:gd name="connsiteY6" fmla="*/ 340707 h 429487"/>
              <a:gd name="connsiteX7" fmla="*/ 570329 w 606882"/>
              <a:gd name="connsiteY7" fmla="*/ 88700 h 429487"/>
              <a:gd name="connsiteX8" fmla="*/ 579639 w 606882"/>
              <a:gd name="connsiteY8" fmla="*/ 79397 h 429487"/>
              <a:gd name="connsiteX9" fmla="*/ 506467 w 606882"/>
              <a:gd name="connsiteY9" fmla="*/ 79397 h 429487"/>
              <a:gd name="connsiteX10" fmla="*/ 524320 w 606882"/>
              <a:gd name="connsiteY10" fmla="*/ 79397 h 429487"/>
              <a:gd name="connsiteX11" fmla="*/ 533705 w 606882"/>
              <a:gd name="connsiteY11" fmla="*/ 88700 h 429487"/>
              <a:gd name="connsiteX12" fmla="*/ 533705 w 606882"/>
              <a:gd name="connsiteY12" fmla="*/ 340707 h 429487"/>
              <a:gd name="connsiteX13" fmla="*/ 524320 w 606882"/>
              <a:gd name="connsiteY13" fmla="*/ 350086 h 429487"/>
              <a:gd name="connsiteX14" fmla="*/ 506467 w 606882"/>
              <a:gd name="connsiteY14" fmla="*/ 350086 h 429487"/>
              <a:gd name="connsiteX15" fmla="*/ 497082 w 606882"/>
              <a:gd name="connsiteY15" fmla="*/ 340707 h 429487"/>
              <a:gd name="connsiteX16" fmla="*/ 497082 w 606882"/>
              <a:gd name="connsiteY16" fmla="*/ 88700 h 429487"/>
              <a:gd name="connsiteX17" fmla="*/ 506467 w 606882"/>
              <a:gd name="connsiteY17" fmla="*/ 79397 h 429487"/>
              <a:gd name="connsiteX18" fmla="*/ 433220 w 606882"/>
              <a:gd name="connsiteY18" fmla="*/ 79397 h 429487"/>
              <a:gd name="connsiteX19" fmla="*/ 451073 w 606882"/>
              <a:gd name="connsiteY19" fmla="*/ 79397 h 429487"/>
              <a:gd name="connsiteX20" fmla="*/ 460458 w 606882"/>
              <a:gd name="connsiteY20" fmla="*/ 88700 h 429487"/>
              <a:gd name="connsiteX21" fmla="*/ 460458 w 606882"/>
              <a:gd name="connsiteY21" fmla="*/ 340707 h 429487"/>
              <a:gd name="connsiteX22" fmla="*/ 451073 w 606882"/>
              <a:gd name="connsiteY22" fmla="*/ 350086 h 429487"/>
              <a:gd name="connsiteX23" fmla="*/ 433220 w 606882"/>
              <a:gd name="connsiteY23" fmla="*/ 350086 h 429487"/>
              <a:gd name="connsiteX24" fmla="*/ 423835 w 606882"/>
              <a:gd name="connsiteY24" fmla="*/ 340707 h 429487"/>
              <a:gd name="connsiteX25" fmla="*/ 423835 w 606882"/>
              <a:gd name="connsiteY25" fmla="*/ 88700 h 429487"/>
              <a:gd name="connsiteX26" fmla="*/ 433220 w 606882"/>
              <a:gd name="connsiteY26" fmla="*/ 79397 h 429487"/>
              <a:gd name="connsiteX27" fmla="*/ 197812 w 606882"/>
              <a:gd name="connsiteY27" fmla="*/ 2194 h 429487"/>
              <a:gd name="connsiteX28" fmla="*/ 204227 w 606882"/>
              <a:gd name="connsiteY28" fmla="*/ 4787 h 429487"/>
              <a:gd name="connsiteX29" fmla="*/ 204227 w 606882"/>
              <a:gd name="connsiteY29" fmla="*/ 79435 h 429487"/>
              <a:gd name="connsiteX30" fmla="*/ 377965 w 606882"/>
              <a:gd name="connsiteY30" fmla="*/ 79435 h 429487"/>
              <a:gd name="connsiteX31" fmla="*/ 387282 w 606882"/>
              <a:gd name="connsiteY31" fmla="*/ 88738 h 429487"/>
              <a:gd name="connsiteX32" fmla="*/ 387282 w 606882"/>
              <a:gd name="connsiteY32" fmla="*/ 340744 h 429487"/>
              <a:gd name="connsiteX33" fmla="*/ 377965 w 606882"/>
              <a:gd name="connsiteY33" fmla="*/ 350123 h 429487"/>
              <a:gd name="connsiteX34" fmla="*/ 204227 w 606882"/>
              <a:gd name="connsiteY34" fmla="*/ 350123 h 429487"/>
              <a:gd name="connsiteX35" fmla="*/ 204227 w 606882"/>
              <a:gd name="connsiteY35" fmla="*/ 424772 h 429487"/>
              <a:gd name="connsiteX36" fmla="*/ 197812 w 606882"/>
              <a:gd name="connsiteY36" fmla="*/ 427288 h 429487"/>
              <a:gd name="connsiteX37" fmla="*/ 2691 w 606882"/>
              <a:gd name="connsiteY37" fmla="*/ 221565 h 429487"/>
              <a:gd name="connsiteX38" fmla="*/ 2691 w 606882"/>
              <a:gd name="connsiteY38" fmla="*/ 207993 h 42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06882" h="429487">
                <a:moveTo>
                  <a:pt x="579639" y="79397"/>
                </a:moveTo>
                <a:lnTo>
                  <a:pt x="597572" y="79397"/>
                </a:lnTo>
                <a:cubicBezTo>
                  <a:pt x="602761" y="79397"/>
                  <a:pt x="606882" y="83591"/>
                  <a:pt x="606882" y="88700"/>
                </a:cubicBezTo>
                <a:lnTo>
                  <a:pt x="606882" y="340707"/>
                </a:lnTo>
                <a:cubicBezTo>
                  <a:pt x="606882" y="345892"/>
                  <a:pt x="602761" y="350086"/>
                  <a:pt x="597572" y="350086"/>
                </a:cubicBezTo>
                <a:lnTo>
                  <a:pt x="579639" y="350086"/>
                </a:lnTo>
                <a:cubicBezTo>
                  <a:pt x="574526" y="350086"/>
                  <a:pt x="570329" y="345892"/>
                  <a:pt x="570329" y="340707"/>
                </a:cubicBezTo>
                <a:lnTo>
                  <a:pt x="570329" y="88700"/>
                </a:lnTo>
                <a:cubicBezTo>
                  <a:pt x="570329" y="83591"/>
                  <a:pt x="574526" y="79397"/>
                  <a:pt x="579639" y="79397"/>
                </a:cubicBezTo>
                <a:close/>
                <a:moveTo>
                  <a:pt x="506467" y="79397"/>
                </a:moveTo>
                <a:lnTo>
                  <a:pt x="524320" y="79397"/>
                </a:lnTo>
                <a:cubicBezTo>
                  <a:pt x="529509" y="79397"/>
                  <a:pt x="533705" y="83591"/>
                  <a:pt x="533705" y="88700"/>
                </a:cubicBezTo>
                <a:lnTo>
                  <a:pt x="533705" y="340707"/>
                </a:lnTo>
                <a:cubicBezTo>
                  <a:pt x="533705" y="345892"/>
                  <a:pt x="529509" y="350086"/>
                  <a:pt x="524320" y="350086"/>
                </a:cubicBezTo>
                <a:lnTo>
                  <a:pt x="506467" y="350086"/>
                </a:lnTo>
                <a:cubicBezTo>
                  <a:pt x="501278" y="350086"/>
                  <a:pt x="497082" y="345892"/>
                  <a:pt x="497082" y="340707"/>
                </a:cubicBezTo>
                <a:lnTo>
                  <a:pt x="497082" y="88700"/>
                </a:lnTo>
                <a:cubicBezTo>
                  <a:pt x="497082" y="83591"/>
                  <a:pt x="501278" y="79397"/>
                  <a:pt x="506467" y="79397"/>
                </a:cubicBezTo>
                <a:close/>
                <a:moveTo>
                  <a:pt x="433220" y="79397"/>
                </a:moveTo>
                <a:lnTo>
                  <a:pt x="451073" y="79397"/>
                </a:lnTo>
                <a:cubicBezTo>
                  <a:pt x="456262" y="79397"/>
                  <a:pt x="460458" y="83591"/>
                  <a:pt x="460458" y="88700"/>
                </a:cubicBezTo>
                <a:lnTo>
                  <a:pt x="460458" y="340707"/>
                </a:lnTo>
                <a:cubicBezTo>
                  <a:pt x="460458" y="345892"/>
                  <a:pt x="456262" y="350086"/>
                  <a:pt x="451073" y="350086"/>
                </a:cubicBezTo>
                <a:lnTo>
                  <a:pt x="433220" y="350086"/>
                </a:lnTo>
                <a:cubicBezTo>
                  <a:pt x="428031" y="350086"/>
                  <a:pt x="423835" y="345892"/>
                  <a:pt x="423835" y="340707"/>
                </a:cubicBezTo>
                <a:lnTo>
                  <a:pt x="423835" y="88700"/>
                </a:lnTo>
                <a:cubicBezTo>
                  <a:pt x="423835" y="83591"/>
                  <a:pt x="428031" y="79397"/>
                  <a:pt x="433220" y="79397"/>
                </a:cubicBezTo>
                <a:close/>
                <a:moveTo>
                  <a:pt x="197812" y="2194"/>
                </a:moveTo>
                <a:cubicBezTo>
                  <a:pt x="201325" y="-1542"/>
                  <a:pt x="204227" y="-398"/>
                  <a:pt x="204227" y="4787"/>
                </a:cubicBezTo>
                <a:lnTo>
                  <a:pt x="204227" y="79435"/>
                </a:lnTo>
                <a:lnTo>
                  <a:pt x="377965" y="79435"/>
                </a:lnTo>
                <a:cubicBezTo>
                  <a:pt x="383082" y="79435"/>
                  <a:pt x="387282" y="83629"/>
                  <a:pt x="387282" y="88738"/>
                </a:cubicBezTo>
                <a:lnTo>
                  <a:pt x="387282" y="340744"/>
                </a:lnTo>
                <a:cubicBezTo>
                  <a:pt x="387282" y="345929"/>
                  <a:pt x="383082" y="350123"/>
                  <a:pt x="377965" y="350123"/>
                </a:cubicBezTo>
                <a:lnTo>
                  <a:pt x="204227" y="350123"/>
                </a:lnTo>
                <a:lnTo>
                  <a:pt x="204227" y="424772"/>
                </a:lnTo>
                <a:cubicBezTo>
                  <a:pt x="204227" y="429880"/>
                  <a:pt x="201325" y="431024"/>
                  <a:pt x="197812" y="427288"/>
                </a:cubicBezTo>
                <a:lnTo>
                  <a:pt x="2691" y="221565"/>
                </a:lnTo>
                <a:cubicBezTo>
                  <a:pt x="-898" y="217829"/>
                  <a:pt x="-898" y="211729"/>
                  <a:pt x="2691" y="207993"/>
                </a:cubicBezTo>
                <a:close/>
              </a:path>
            </a:pathLst>
          </a:custGeom>
          <a:solidFill>
            <a:srgbClr val="C00000"/>
          </a:solidFill>
          <a:ln>
            <a:noFill/>
          </a:ln>
        </p:spPr>
        <p:txBody>
          <a:bodyPr/>
          <a:lstStyle/>
          <a:p>
            <a:pPr marL="0" marR="0" lvl="0" indent="0" algn="l" defTabSz="914069"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1D1D1A"/>
              </a:solidFill>
              <a:effectLst/>
              <a:uLnTx/>
              <a:uFillTx/>
              <a:ea typeface="微软雅黑"/>
              <a:cs typeface="Arial Unicode MS" panose="020B0604020202020204" pitchFamily="34" charset="-122"/>
              <a:sym typeface="+mn-lt"/>
            </a:endParaRPr>
          </a:p>
        </p:txBody>
      </p:sp>
      <p:sp>
        <p:nvSpPr>
          <p:cNvPr id="509" name="left-arrow_45317">
            <a:extLst>
              <a:ext uri="{FF2B5EF4-FFF2-40B4-BE49-F238E27FC236}">
                <a16:creationId xmlns:a16="http://schemas.microsoft.com/office/drawing/2014/main" id="{AC479EB5-F4FD-7240-64C0-0EC95BF63576}"/>
              </a:ext>
            </a:extLst>
          </p:cNvPr>
          <p:cNvSpPr>
            <a:spLocks noChangeAspect="1"/>
          </p:cNvSpPr>
          <p:nvPr/>
        </p:nvSpPr>
        <p:spPr bwMode="auto">
          <a:xfrm rot="16200000">
            <a:off x="4933563" y="1664014"/>
            <a:ext cx="183695" cy="130001"/>
          </a:xfrm>
          <a:custGeom>
            <a:avLst/>
            <a:gdLst>
              <a:gd name="connsiteX0" fmla="*/ 579639 w 606882"/>
              <a:gd name="connsiteY0" fmla="*/ 79397 h 429487"/>
              <a:gd name="connsiteX1" fmla="*/ 597572 w 606882"/>
              <a:gd name="connsiteY1" fmla="*/ 79397 h 429487"/>
              <a:gd name="connsiteX2" fmla="*/ 606882 w 606882"/>
              <a:gd name="connsiteY2" fmla="*/ 88700 h 429487"/>
              <a:gd name="connsiteX3" fmla="*/ 606882 w 606882"/>
              <a:gd name="connsiteY3" fmla="*/ 340707 h 429487"/>
              <a:gd name="connsiteX4" fmla="*/ 597572 w 606882"/>
              <a:gd name="connsiteY4" fmla="*/ 350086 h 429487"/>
              <a:gd name="connsiteX5" fmla="*/ 579639 w 606882"/>
              <a:gd name="connsiteY5" fmla="*/ 350086 h 429487"/>
              <a:gd name="connsiteX6" fmla="*/ 570329 w 606882"/>
              <a:gd name="connsiteY6" fmla="*/ 340707 h 429487"/>
              <a:gd name="connsiteX7" fmla="*/ 570329 w 606882"/>
              <a:gd name="connsiteY7" fmla="*/ 88700 h 429487"/>
              <a:gd name="connsiteX8" fmla="*/ 579639 w 606882"/>
              <a:gd name="connsiteY8" fmla="*/ 79397 h 429487"/>
              <a:gd name="connsiteX9" fmla="*/ 506467 w 606882"/>
              <a:gd name="connsiteY9" fmla="*/ 79397 h 429487"/>
              <a:gd name="connsiteX10" fmla="*/ 524320 w 606882"/>
              <a:gd name="connsiteY10" fmla="*/ 79397 h 429487"/>
              <a:gd name="connsiteX11" fmla="*/ 533705 w 606882"/>
              <a:gd name="connsiteY11" fmla="*/ 88700 h 429487"/>
              <a:gd name="connsiteX12" fmla="*/ 533705 w 606882"/>
              <a:gd name="connsiteY12" fmla="*/ 340707 h 429487"/>
              <a:gd name="connsiteX13" fmla="*/ 524320 w 606882"/>
              <a:gd name="connsiteY13" fmla="*/ 350086 h 429487"/>
              <a:gd name="connsiteX14" fmla="*/ 506467 w 606882"/>
              <a:gd name="connsiteY14" fmla="*/ 350086 h 429487"/>
              <a:gd name="connsiteX15" fmla="*/ 497082 w 606882"/>
              <a:gd name="connsiteY15" fmla="*/ 340707 h 429487"/>
              <a:gd name="connsiteX16" fmla="*/ 497082 w 606882"/>
              <a:gd name="connsiteY16" fmla="*/ 88700 h 429487"/>
              <a:gd name="connsiteX17" fmla="*/ 506467 w 606882"/>
              <a:gd name="connsiteY17" fmla="*/ 79397 h 429487"/>
              <a:gd name="connsiteX18" fmla="*/ 433220 w 606882"/>
              <a:gd name="connsiteY18" fmla="*/ 79397 h 429487"/>
              <a:gd name="connsiteX19" fmla="*/ 451073 w 606882"/>
              <a:gd name="connsiteY19" fmla="*/ 79397 h 429487"/>
              <a:gd name="connsiteX20" fmla="*/ 460458 w 606882"/>
              <a:gd name="connsiteY20" fmla="*/ 88700 h 429487"/>
              <a:gd name="connsiteX21" fmla="*/ 460458 w 606882"/>
              <a:gd name="connsiteY21" fmla="*/ 340707 h 429487"/>
              <a:gd name="connsiteX22" fmla="*/ 451073 w 606882"/>
              <a:gd name="connsiteY22" fmla="*/ 350086 h 429487"/>
              <a:gd name="connsiteX23" fmla="*/ 433220 w 606882"/>
              <a:gd name="connsiteY23" fmla="*/ 350086 h 429487"/>
              <a:gd name="connsiteX24" fmla="*/ 423835 w 606882"/>
              <a:gd name="connsiteY24" fmla="*/ 340707 h 429487"/>
              <a:gd name="connsiteX25" fmla="*/ 423835 w 606882"/>
              <a:gd name="connsiteY25" fmla="*/ 88700 h 429487"/>
              <a:gd name="connsiteX26" fmla="*/ 433220 w 606882"/>
              <a:gd name="connsiteY26" fmla="*/ 79397 h 429487"/>
              <a:gd name="connsiteX27" fmla="*/ 197812 w 606882"/>
              <a:gd name="connsiteY27" fmla="*/ 2194 h 429487"/>
              <a:gd name="connsiteX28" fmla="*/ 204227 w 606882"/>
              <a:gd name="connsiteY28" fmla="*/ 4787 h 429487"/>
              <a:gd name="connsiteX29" fmla="*/ 204227 w 606882"/>
              <a:gd name="connsiteY29" fmla="*/ 79435 h 429487"/>
              <a:gd name="connsiteX30" fmla="*/ 377965 w 606882"/>
              <a:gd name="connsiteY30" fmla="*/ 79435 h 429487"/>
              <a:gd name="connsiteX31" fmla="*/ 387282 w 606882"/>
              <a:gd name="connsiteY31" fmla="*/ 88738 h 429487"/>
              <a:gd name="connsiteX32" fmla="*/ 387282 w 606882"/>
              <a:gd name="connsiteY32" fmla="*/ 340744 h 429487"/>
              <a:gd name="connsiteX33" fmla="*/ 377965 w 606882"/>
              <a:gd name="connsiteY33" fmla="*/ 350123 h 429487"/>
              <a:gd name="connsiteX34" fmla="*/ 204227 w 606882"/>
              <a:gd name="connsiteY34" fmla="*/ 350123 h 429487"/>
              <a:gd name="connsiteX35" fmla="*/ 204227 w 606882"/>
              <a:gd name="connsiteY35" fmla="*/ 424772 h 429487"/>
              <a:gd name="connsiteX36" fmla="*/ 197812 w 606882"/>
              <a:gd name="connsiteY36" fmla="*/ 427288 h 429487"/>
              <a:gd name="connsiteX37" fmla="*/ 2691 w 606882"/>
              <a:gd name="connsiteY37" fmla="*/ 221565 h 429487"/>
              <a:gd name="connsiteX38" fmla="*/ 2691 w 606882"/>
              <a:gd name="connsiteY38" fmla="*/ 207993 h 42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06882" h="429487">
                <a:moveTo>
                  <a:pt x="579639" y="79397"/>
                </a:moveTo>
                <a:lnTo>
                  <a:pt x="597572" y="79397"/>
                </a:lnTo>
                <a:cubicBezTo>
                  <a:pt x="602761" y="79397"/>
                  <a:pt x="606882" y="83591"/>
                  <a:pt x="606882" y="88700"/>
                </a:cubicBezTo>
                <a:lnTo>
                  <a:pt x="606882" y="340707"/>
                </a:lnTo>
                <a:cubicBezTo>
                  <a:pt x="606882" y="345892"/>
                  <a:pt x="602761" y="350086"/>
                  <a:pt x="597572" y="350086"/>
                </a:cubicBezTo>
                <a:lnTo>
                  <a:pt x="579639" y="350086"/>
                </a:lnTo>
                <a:cubicBezTo>
                  <a:pt x="574526" y="350086"/>
                  <a:pt x="570329" y="345892"/>
                  <a:pt x="570329" y="340707"/>
                </a:cubicBezTo>
                <a:lnTo>
                  <a:pt x="570329" y="88700"/>
                </a:lnTo>
                <a:cubicBezTo>
                  <a:pt x="570329" y="83591"/>
                  <a:pt x="574526" y="79397"/>
                  <a:pt x="579639" y="79397"/>
                </a:cubicBezTo>
                <a:close/>
                <a:moveTo>
                  <a:pt x="506467" y="79397"/>
                </a:moveTo>
                <a:lnTo>
                  <a:pt x="524320" y="79397"/>
                </a:lnTo>
                <a:cubicBezTo>
                  <a:pt x="529509" y="79397"/>
                  <a:pt x="533705" y="83591"/>
                  <a:pt x="533705" y="88700"/>
                </a:cubicBezTo>
                <a:lnTo>
                  <a:pt x="533705" y="340707"/>
                </a:lnTo>
                <a:cubicBezTo>
                  <a:pt x="533705" y="345892"/>
                  <a:pt x="529509" y="350086"/>
                  <a:pt x="524320" y="350086"/>
                </a:cubicBezTo>
                <a:lnTo>
                  <a:pt x="506467" y="350086"/>
                </a:lnTo>
                <a:cubicBezTo>
                  <a:pt x="501278" y="350086"/>
                  <a:pt x="497082" y="345892"/>
                  <a:pt x="497082" y="340707"/>
                </a:cubicBezTo>
                <a:lnTo>
                  <a:pt x="497082" y="88700"/>
                </a:lnTo>
                <a:cubicBezTo>
                  <a:pt x="497082" y="83591"/>
                  <a:pt x="501278" y="79397"/>
                  <a:pt x="506467" y="79397"/>
                </a:cubicBezTo>
                <a:close/>
                <a:moveTo>
                  <a:pt x="433220" y="79397"/>
                </a:moveTo>
                <a:lnTo>
                  <a:pt x="451073" y="79397"/>
                </a:lnTo>
                <a:cubicBezTo>
                  <a:pt x="456262" y="79397"/>
                  <a:pt x="460458" y="83591"/>
                  <a:pt x="460458" y="88700"/>
                </a:cubicBezTo>
                <a:lnTo>
                  <a:pt x="460458" y="340707"/>
                </a:lnTo>
                <a:cubicBezTo>
                  <a:pt x="460458" y="345892"/>
                  <a:pt x="456262" y="350086"/>
                  <a:pt x="451073" y="350086"/>
                </a:cubicBezTo>
                <a:lnTo>
                  <a:pt x="433220" y="350086"/>
                </a:lnTo>
                <a:cubicBezTo>
                  <a:pt x="428031" y="350086"/>
                  <a:pt x="423835" y="345892"/>
                  <a:pt x="423835" y="340707"/>
                </a:cubicBezTo>
                <a:lnTo>
                  <a:pt x="423835" y="88700"/>
                </a:lnTo>
                <a:cubicBezTo>
                  <a:pt x="423835" y="83591"/>
                  <a:pt x="428031" y="79397"/>
                  <a:pt x="433220" y="79397"/>
                </a:cubicBezTo>
                <a:close/>
                <a:moveTo>
                  <a:pt x="197812" y="2194"/>
                </a:moveTo>
                <a:cubicBezTo>
                  <a:pt x="201325" y="-1542"/>
                  <a:pt x="204227" y="-398"/>
                  <a:pt x="204227" y="4787"/>
                </a:cubicBezTo>
                <a:lnTo>
                  <a:pt x="204227" y="79435"/>
                </a:lnTo>
                <a:lnTo>
                  <a:pt x="377965" y="79435"/>
                </a:lnTo>
                <a:cubicBezTo>
                  <a:pt x="383082" y="79435"/>
                  <a:pt x="387282" y="83629"/>
                  <a:pt x="387282" y="88738"/>
                </a:cubicBezTo>
                <a:lnTo>
                  <a:pt x="387282" y="340744"/>
                </a:lnTo>
                <a:cubicBezTo>
                  <a:pt x="387282" y="345929"/>
                  <a:pt x="383082" y="350123"/>
                  <a:pt x="377965" y="350123"/>
                </a:cubicBezTo>
                <a:lnTo>
                  <a:pt x="204227" y="350123"/>
                </a:lnTo>
                <a:lnTo>
                  <a:pt x="204227" y="424772"/>
                </a:lnTo>
                <a:cubicBezTo>
                  <a:pt x="204227" y="429880"/>
                  <a:pt x="201325" y="431024"/>
                  <a:pt x="197812" y="427288"/>
                </a:cubicBezTo>
                <a:lnTo>
                  <a:pt x="2691" y="221565"/>
                </a:lnTo>
                <a:cubicBezTo>
                  <a:pt x="-898" y="217829"/>
                  <a:pt x="-898" y="211729"/>
                  <a:pt x="2691" y="207993"/>
                </a:cubicBezTo>
                <a:close/>
              </a:path>
            </a:pathLst>
          </a:custGeom>
          <a:solidFill>
            <a:srgbClr val="C00000"/>
          </a:solidFill>
          <a:ln>
            <a:noFill/>
          </a:ln>
        </p:spPr>
        <p:txBody>
          <a:bodyPr/>
          <a:lstStyle/>
          <a:p>
            <a:pPr marL="0" marR="0" lvl="0" indent="0" algn="l" defTabSz="914069"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1D1D1A"/>
              </a:solidFill>
              <a:effectLst/>
              <a:uLnTx/>
              <a:uFillTx/>
              <a:ea typeface="微软雅黑"/>
              <a:cs typeface="Arial Unicode MS" panose="020B0604020202020204" pitchFamily="34" charset="-122"/>
              <a:sym typeface="+mn-lt"/>
            </a:endParaRPr>
          </a:p>
        </p:txBody>
      </p:sp>
      <p:grpSp>
        <p:nvGrpSpPr>
          <p:cNvPr id="510" name="组合 24822">
            <a:extLst>
              <a:ext uri="{FF2B5EF4-FFF2-40B4-BE49-F238E27FC236}">
                <a16:creationId xmlns:a16="http://schemas.microsoft.com/office/drawing/2014/main" id="{F53C3612-2666-B94C-132E-D9574907A007}"/>
              </a:ext>
            </a:extLst>
          </p:cNvPr>
          <p:cNvGrpSpPr>
            <a:grpSpLocks noChangeAspect="1"/>
          </p:cNvGrpSpPr>
          <p:nvPr/>
        </p:nvGrpSpPr>
        <p:grpSpPr>
          <a:xfrm>
            <a:off x="4366576" y="4246083"/>
            <a:ext cx="164494" cy="222013"/>
            <a:chOff x="3698875" y="612776"/>
            <a:chExt cx="655638" cy="739775"/>
          </a:xfrm>
          <a:solidFill>
            <a:sysClr val="window" lastClr="FFFFFF">
              <a:lumMod val="50000"/>
            </a:sysClr>
          </a:solidFill>
        </p:grpSpPr>
        <p:sp>
          <p:nvSpPr>
            <p:cNvPr id="511" name="Freeform 105">
              <a:extLst>
                <a:ext uri="{FF2B5EF4-FFF2-40B4-BE49-F238E27FC236}">
                  <a16:creationId xmlns:a16="http://schemas.microsoft.com/office/drawing/2014/main" id="{D196EAB6-DAFA-3CD0-F5AF-EE963A11EE0B}"/>
                </a:ext>
              </a:extLst>
            </p:cNvPr>
            <p:cNvSpPr>
              <a:spLocks noEditPoints="1"/>
            </p:cNvSpPr>
            <p:nvPr/>
          </p:nvSpPr>
          <p:spPr>
            <a:xfrm>
              <a:off x="3698875" y="612776"/>
              <a:ext cx="655638" cy="73977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1393" h="1572">
                  <a:moveTo>
                    <a:pt x="66" y="851"/>
                  </a:moveTo>
                  <a:lnTo>
                    <a:pt x="66" y="851"/>
                  </a:lnTo>
                  <a:lnTo>
                    <a:pt x="66" y="117"/>
                  </a:lnTo>
                  <a:cubicBezTo>
                    <a:pt x="66" y="89"/>
                    <a:pt x="93" y="67"/>
                    <a:pt x="127" y="67"/>
                  </a:cubicBezTo>
                  <a:lnTo>
                    <a:pt x="1266" y="67"/>
                  </a:lnTo>
                  <a:cubicBezTo>
                    <a:pt x="1299" y="67"/>
                    <a:pt x="1326" y="89"/>
                    <a:pt x="1326" y="117"/>
                  </a:cubicBezTo>
                  <a:lnTo>
                    <a:pt x="1326" y="851"/>
                  </a:lnTo>
                  <a:lnTo>
                    <a:pt x="66" y="851"/>
                  </a:lnTo>
                  <a:close/>
                  <a:moveTo>
                    <a:pt x="1266" y="0"/>
                  </a:moveTo>
                  <a:lnTo>
                    <a:pt x="1266" y="0"/>
                  </a:lnTo>
                  <a:lnTo>
                    <a:pt x="127" y="0"/>
                  </a:lnTo>
                  <a:cubicBezTo>
                    <a:pt x="57" y="0"/>
                    <a:pt x="0" y="53"/>
                    <a:pt x="0" y="117"/>
                  </a:cubicBezTo>
                  <a:lnTo>
                    <a:pt x="0" y="1419"/>
                  </a:lnTo>
                  <a:cubicBezTo>
                    <a:pt x="0" y="1483"/>
                    <a:pt x="57" y="1536"/>
                    <a:pt x="127" y="1536"/>
                  </a:cubicBezTo>
                  <a:lnTo>
                    <a:pt x="839" y="1536"/>
                  </a:lnTo>
                  <a:cubicBezTo>
                    <a:pt x="851" y="1557"/>
                    <a:pt x="874" y="1572"/>
                    <a:pt x="900" y="1572"/>
                  </a:cubicBezTo>
                  <a:cubicBezTo>
                    <a:pt x="938" y="1572"/>
                    <a:pt x="969" y="1540"/>
                    <a:pt x="969" y="1502"/>
                  </a:cubicBezTo>
                  <a:cubicBezTo>
                    <a:pt x="969" y="1464"/>
                    <a:pt x="938" y="1433"/>
                    <a:pt x="900" y="1433"/>
                  </a:cubicBezTo>
                  <a:cubicBezTo>
                    <a:pt x="874" y="1433"/>
                    <a:pt x="851" y="1448"/>
                    <a:pt x="839" y="1469"/>
                  </a:cubicBezTo>
                  <a:lnTo>
                    <a:pt x="127" y="1469"/>
                  </a:lnTo>
                  <a:cubicBezTo>
                    <a:pt x="93" y="1469"/>
                    <a:pt x="66" y="1446"/>
                    <a:pt x="66" y="1419"/>
                  </a:cubicBezTo>
                  <a:lnTo>
                    <a:pt x="66" y="918"/>
                  </a:lnTo>
                  <a:lnTo>
                    <a:pt x="1326" y="918"/>
                  </a:lnTo>
                  <a:lnTo>
                    <a:pt x="1326" y="1419"/>
                  </a:lnTo>
                  <a:cubicBezTo>
                    <a:pt x="1326" y="1446"/>
                    <a:pt x="1299" y="1469"/>
                    <a:pt x="1266" y="1469"/>
                  </a:cubicBezTo>
                  <a:lnTo>
                    <a:pt x="1174" y="1469"/>
                  </a:lnTo>
                  <a:cubicBezTo>
                    <a:pt x="1162" y="1448"/>
                    <a:pt x="1139" y="1433"/>
                    <a:pt x="1113" y="1433"/>
                  </a:cubicBezTo>
                  <a:cubicBezTo>
                    <a:pt x="1074" y="1433"/>
                    <a:pt x="1044" y="1464"/>
                    <a:pt x="1044" y="1502"/>
                  </a:cubicBezTo>
                  <a:cubicBezTo>
                    <a:pt x="1044" y="1540"/>
                    <a:pt x="1074" y="1572"/>
                    <a:pt x="1113" y="1572"/>
                  </a:cubicBezTo>
                  <a:cubicBezTo>
                    <a:pt x="1139" y="1572"/>
                    <a:pt x="1162" y="1557"/>
                    <a:pt x="1174" y="1536"/>
                  </a:cubicBezTo>
                  <a:lnTo>
                    <a:pt x="1266" y="1536"/>
                  </a:lnTo>
                  <a:cubicBezTo>
                    <a:pt x="1336" y="1536"/>
                    <a:pt x="1393" y="1483"/>
                    <a:pt x="1393" y="1419"/>
                  </a:cubicBezTo>
                  <a:lnTo>
                    <a:pt x="1393" y="117"/>
                  </a:lnTo>
                  <a:cubicBezTo>
                    <a:pt x="1393" y="53"/>
                    <a:pt x="1336" y="0"/>
                    <a:pt x="1266" y="0"/>
                  </a:cubicBezTo>
                  <a:close/>
                </a:path>
              </a:pathLst>
            </a:custGeom>
            <a:grpFill/>
            <a:ln w="0">
              <a:noFill/>
            </a:ln>
          </p:spPr>
          <p:txBody>
            <a:bodyPr/>
            <a:lstStyle/>
            <a:p>
              <a:pPr marL="0" marR="0" lvl="0" indent="0" algn="l" defTabSz="913668"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ea typeface="微软雅黑"/>
                <a:cs typeface="+mn-cs"/>
                <a:sym typeface="Arial" panose="020B0604020202020204" pitchFamily="34" charset="0"/>
              </a:endParaRPr>
            </a:p>
          </p:txBody>
        </p:sp>
        <p:sp>
          <p:nvSpPr>
            <p:cNvPr id="512" name="Freeform 106">
              <a:extLst>
                <a:ext uri="{FF2B5EF4-FFF2-40B4-BE49-F238E27FC236}">
                  <a16:creationId xmlns:a16="http://schemas.microsoft.com/office/drawing/2014/main" id="{4B01D35B-D938-9AAB-4C09-0F5A6C01644E}"/>
                </a:ext>
              </a:extLst>
            </p:cNvPr>
            <p:cNvSpPr/>
            <p:nvPr/>
          </p:nvSpPr>
          <p:spPr>
            <a:xfrm>
              <a:off x="3873500" y="1081088"/>
              <a:ext cx="82550" cy="19050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76" h="406">
                  <a:moveTo>
                    <a:pt x="119" y="110"/>
                  </a:moveTo>
                  <a:lnTo>
                    <a:pt x="119" y="110"/>
                  </a:lnTo>
                  <a:cubicBezTo>
                    <a:pt x="119" y="110"/>
                    <a:pt x="157" y="106"/>
                    <a:pt x="165" y="106"/>
                  </a:cubicBezTo>
                  <a:cubicBezTo>
                    <a:pt x="174" y="106"/>
                    <a:pt x="173" y="98"/>
                    <a:pt x="174" y="83"/>
                  </a:cubicBezTo>
                  <a:cubicBezTo>
                    <a:pt x="176" y="67"/>
                    <a:pt x="175" y="41"/>
                    <a:pt x="174" y="30"/>
                  </a:cubicBezTo>
                  <a:cubicBezTo>
                    <a:pt x="173" y="12"/>
                    <a:pt x="168" y="0"/>
                    <a:pt x="145" y="3"/>
                  </a:cubicBezTo>
                  <a:cubicBezTo>
                    <a:pt x="129" y="5"/>
                    <a:pt x="72" y="9"/>
                    <a:pt x="43" y="25"/>
                  </a:cubicBezTo>
                  <a:cubicBezTo>
                    <a:pt x="14" y="41"/>
                    <a:pt x="3" y="91"/>
                    <a:pt x="2" y="118"/>
                  </a:cubicBezTo>
                  <a:cubicBezTo>
                    <a:pt x="1" y="166"/>
                    <a:pt x="0" y="298"/>
                    <a:pt x="10" y="334"/>
                  </a:cubicBezTo>
                  <a:cubicBezTo>
                    <a:pt x="20" y="375"/>
                    <a:pt x="44" y="391"/>
                    <a:pt x="82" y="396"/>
                  </a:cubicBezTo>
                  <a:cubicBezTo>
                    <a:pt x="120" y="401"/>
                    <a:pt x="169" y="406"/>
                    <a:pt x="170" y="381"/>
                  </a:cubicBezTo>
                  <a:lnTo>
                    <a:pt x="166" y="327"/>
                  </a:lnTo>
                  <a:cubicBezTo>
                    <a:pt x="166" y="327"/>
                    <a:pt x="166" y="298"/>
                    <a:pt x="147" y="298"/>
                  </a:cubicBezTo>
                  <a:cubicBezTo>
                    <a:pt x="136" y="298"/>
                    <a:pt x="110" y="300"/>
                    <a:pt x="106" y="278"/>
                  </a:cubicBezTo>
                  <a:cubicBezTo>
                    <a:pt x="102" y="257"/>
                    <a:pt x="105" y="120"/>
                    <a:pt x="105" y="120"/>
                  </a:cubicBezTo>
                  <a:cubicBezTo>
                    <a:pt x="105" y="120"/>
                    <a:pt x="106" y="110"/>
                    <a:pt x="119" y="110"/>
                  </a:cubicBezTo>
                  <a:close/>
                </a:path>
              </a:pathLst>
            </a:custGeom>
            <a:grpFill/>
            <a:ln w="0">
              <a:noFill/>
            </a:ln>
          </p:spPr>
          <p:txBody>
            <a:bodyPr/>
            <a:lstStyle/>
            <a:p>
              <a:pPr marL="0" marR="0" lvl="0" indent="0" algn="l" defTabSz="913668"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ea typeface="微软雅黑"/>
                <a:cs typeface="+mn-cs"/>
                <a:sym typeface="Arial" panose="020B0604020202020204" pitchFamily="34" charset="0"/>
              </a:endParaRPr>
            </a:p>
          </p:txBody>
        </p:sp>
        <p:sp>
          <p:nvSpPr>
            <p:cNvPr id="513" name="Freeform 107">
              <a:extLst>
                <a:ext uri="{FF2B5EF4-FFF2-40B4-BE49-F238E27FC236}">
                  <a16:creationId xmlns:a16="http://schemas.microsoft.com/office/drawing/2014/main" id="{16CAF9B2-9836-ECE3-DA93-D0195D98B1CC}"/>
                </a:ext>
              </a:extLst>
            </p:cNvPr>
            <p:cNvSpPr>
              <a:spLocks noEditPoints="1"/>
            </p:cNvSpPr>
            <p:nvPr/>
          </p:nvSpPr>
          <p:spPr>
            <a:xfrm>
              <a:off x="4006850" y="1082676"/>
              <a:ext cx="177800" cy="176213"/>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379" h="375">
                  <a:moveTo>
                    <a:pt x="326" y="216"/>
                  </a:moveTo>
                  <a:lnTo>
                    <a:pt x="326" y="216"/>
                  </a:lnTo>
                  <a:cubicBezTo>
                    <a:pt x="326" y="225"/>
                    <a:pt x="319" y="232"/>
                    <a:pt x="310" y="232"/>
                  </a:cubicBezTo>
                  <a:lnTo>
                    <a:pt x="69" y="232"/>
                  </a:lnTo>
                  <a:cubicBezTo>
                    <a:pt x="60" y="232"/>
                    <a:pt x="53" y="225"/>
                    <a:pt x="53" y="216"/>
                  </a:cubicBezTo>
                  <a:lnTo>
                    <a:pt x="53" y="69"/>
                  </a:lnTo>
                  <a:cubicBezTo>
                    <a:pt x="53" y="61"/>
                    <a:pt x="60" y="53"/>
                    <a:pt x="69" y="53"/>
                  </a:cubicBezTo>
                  <a:lnTo>
                    <a:pt x="310" y="53"/>
                  </a:lnTo>
                  <a:cubicBezTo>
                    <a:pt x="319" y="53"/>
                    <a:pt x="326" y="61"/>
                    <a:pt x="326" y="69"/>
                  </a:cubicBezTo>
                  <a:lnTo>
                    <a:pt x="326" y="216"/>
                  </a:lnTo>
                  <a:close/>
                  <a:moveTo>
                    <a:pt x="229" y="322"/>
                  </a:moveTo>
                  <a:lnTo>
                    <a:pt x="229" y="322"/>
                  </a:lnTo>
                  <a:lnTo>
                    <a:pt x="150" y="322"/>
                  </a:lnTo>
                  <a:lnTo>
                    <a:pt x="150" y="286"/>
                  </a:lnTo>
                  <a:lnTo>
                    <a:pt x="229" y="286"/>
                  </a:lnTo>
                  <a:lnTo>
                    <a:pt x="229" y="322"/>
                  </a:lnTo>
                  <a:close/>
                  <a:moveTo>
                    <a:pt x="310" y="0"/>
                  </a:moveTo>
                  <a:lnTo>
                    <a:pt x="310" y="0"/>
                  </a:lnTo>
                  <a:lnTo>
                    <a:pt x="69" y="0"/>
                  </a:lnTo>
                  <a:cubicBezTo>
                    <a:pt x="31" y="0"/>
                    <a:pt x="0" y="31"/>
                    <a:pt x="0" y="69"/>
                  </a:cubicBezTo>
                  <a:lnTo>
                    <a:pt x="0" y="216"/>
                  </a:lnTo>
                  <a:cubicBezTo>
                    <a:pt x="0" y="255"/>
                    <a:pt x="31" y="286"/>
                    <a:pt x="69" y="286"/>
                  </a:cubicBezTo>
                  <a:lnTo>
                    <a:pt x="96" y="286"/>
                  </a:lnTo>
                  <a:lnTo>
                    <a:pt x="96" y="322"/>
                  </a:lnTo>
                  <a:lnTo>
                    <a:pt x="52" y="322"/>
                  </a:lnTo>
                  <a:cubicBezTo>
                    <a:pt x="37" y="322"/>
                    <a:pt x="25" y="334"/>
                    <a:pt x="25" y="349"/>
                  </a:cubicBezTo>
                  <a:cubicBezTo>
                    <a:pt x="25" y="363"/>
                    <a:pt x="37" y="375"/>
                    <a:pt x="52" y="375"/>
                  </a:cubicBezTo>
                  <a:lnTo>
                    <a:pt x="327" y="375"/>
                  </a:lnTo>
                  <a:cubicBezTo>
                    <a:pt x="342" y="375"/>
                    <a:pt x="354" y="363"/>
                    <a:pt x="354" y="349"/>
                  </a:cubicBezTo>
                  <a:cubicBezTo>
                    <a:pt x="354" y="334"/>
                    <a:pt x="342" y="322"/>
                    <a:pt x="327" y="322"/>
                  </a:cubicBezTo>
                  <a:lnTo>
                    <a:pt x="283" y="322"/>
                  </a:lnTo>
                  <a:lnTo>
                    <a:pt x="283" y="286"/>
                  </a:lnTo>
                  <a:lnTo>
                    <a:pt x="310" y="286"/>
                  </a:lnTo>
                  <a:cubicBezTo>
                    <a:pt x="348" y="286"/>
                    <a:pt x="379" y="255"/>
                    <a:pt x="379" y="216"/>
                  </a:cubicBezTo>
                  <a:lnTo>
                    <a:pt x="379" y="69"/>
                  </a:lnTo>
                  <a:cubicBezTo>
                    <a:pt x="379" y="31"/>
                    <a:pt x="348" y="0"/>
                    <a:pt x="310" y="0"/>
                  </a:cubicBezTo>
                  <a:close/>
                </a:path>
              </a:pathLst>
            </a:custGeom>
            <a:grpFill/>
            <a:ln w="0">
              <a:noFill/>
            </a:ln>
          </p:spPr>
          <p:txBody>
            <a:bodyPr/>
            <a:lstStyle/>
            <a:p>
              <a:pPr marL="0" marR="0" lvl="0" indent="0" algn="l" defTabSz="913668"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ea typeface="微软雅黑"/>
                <a:cs typeface="+mn-cs"/>
                <a:sym typeface="Arial" panose="020B0604020202020204" pitchFamily="34" charset="0"/>
              </a:endParaRPr>
            </a:p>
          </p:txBody>
        </p:sp>
        <p:sp>
          <p:nvSpPr>
            <p:cNvPr id="514" name="Freeform 108">
              <a:extLst>
                <a:ext uri="{FF2B5EF4-FFF2-40B4-BE49-F238E27FC236}">
                  <a16:creationId xmlns:a16="http://schemas.microsoft.com/office/drawing/2014/main" id="{4C955577-0B01-EA4A-8CE4-601B3AA5DF30}"/>
                </a:ext>
              </a:extLst>
            </p:cNvPr>
            <p:cNvSpPr>
              <a:spLocks noEditPoints="1"/>
            </p:cNvSpPr>
            <p:nvPr/>
          </p:nvSpPr>
          <p:spPr>
            <a:xfrm>
              <a:off x="3954463" y="771526"/>
              <a:ext cx="119063" cy="119063"/>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 ang="0">
                  <a:pos x="2147483646" y="2147483646"/>
                </a:cxn>
                <a:cxn ang="0">
                  <a:pos x="2147483646" y="2147483646"/>
                </a:cxn>
                <a:cxn ang="0">
                  <a:pos x="2147483646" y="0"/>
                </a:cxn>
              </a:cxnLst>
              <a:rect l="0" t="0" r="0" b="0"/>
              <a:pathLst>
                <a:path w="252" h="253">
                  <a:moveTo>
                    <a:pt x="126" y="186"/>
                  </a:moveTo>
                  <a:lnTo>
                    <a:pt x="126" y="186"/>
                  </a:lnTo>
                  <a:cubicBezTo>
                    <a:pt x="93" y="186"/>
                    <a:pt x="67" y="160"/>
                    <a:pt x="67" y="127"/>
                  </a:cubicBezTo>
                  <a:cubicBezTo>
                    <a:pt x="67" y="94"/>
                    <a:pt x="93" y="67"/>
                    <a:pt x="126" y="67"/>
                  </a:cubicBezTo>
                  <a:cubicBezTo>
                    <a:pt x="159" y="67"/>
                    <a:pt x="186" y="94"/>
                    <a:pt x="186" y="127"/>
                  </a:cubicBezTo>
                  <a:cubicBezTo>
                    <a:pt x="186" y="160"/>
                    <a:pt x="159" y="186"/>
                    <a:pt x="126" y="186"/>
                  </a:cubicBezTo>
                  <a:close/>
                  <a:moveTo>
                    <a:pt x="126" y="0"/>
                  </a:moveTo>
                  <a:lnTo>
                    <a:pt x="126" y="0"/>
                  </a:lnTo>
                  <a:cubicBezTo>
                    <a:pt x="56" y="0"/>
                    <a:pt x="0" y="57"/>
                    <a:pt x="0" y="127"/>
                  </a:cubicBezTo>
                  <a:cubicBezTo>
                    <a:pt x="0" y="196"/>
                    <a:pt x="56" y="253"/>
                    <a:pt x="126" y="253"/>
                  </a:cubicBezTo>
                  <a:cubicBezTo>
                    <a:pt x="196" y="253"/>
                    <a:pt x="252" y="196"/>
                    <a:pt x="252" y="127"/>
                  </a:cubicBezTo>
                  <a:cubicBezTo>
                    <a:pt x="252" y="57"/>
                    <a:pt x="196" y="0"/>
                    <a:pt x="126" y="0"/>
                  </a:cubicBezTo>
                  <a:close/>
                </a:path>
              </a:pathLst>
            </a:custGeom>
            <a:grpFill/>
            <a:ln w="0">
              <a:noFill/>
            </a:ln>
          </p:spPr>
          <p:txBody>
            <a:bodyPr/>
            <a:lstStyle/>
            <a:p>
              <a:pPr marL="0" marR="0" lvl="0" indent="0" algn="l" defTabSz="913668"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ea typeface="微软雅黑"/>
                <a:cs typeface="+mn-cs"/>
                <a:sym typeface="Arial" panose="020B0604020202020204" pitchFamily="34" charset="0"/>
              </a:endParaRPr>
            </a:p>
          </p:txBody>
        </p:sp>
        <p:sp>
          <p:nvSpPr>
            <p:cNvPr id="515" name="Freeform 109">
              <a:extLst>
                <a:ext uri="{FF2B5EF4-FFF2-40B4-BE49-F238E27FC236}">
                  <a16:creationId xmlns:a16="http://schemas.microsoft.com/office/drawing/2014/main" id="{753458C7-7F2E-7B44-2BA9-D6F78BF60871}"/>
                </a:ext>
              </a:extLst>
            </p:cNvPr>
            <p:cNvSpPr/>
            <p:nvPr/>
          </p:nvSpPr>
          <p:spPr>
            <a:xfrm>
              <a:off x="3786188" y="790576"/>
              <a:ext cx="142875" cy="80963"/>
            </a:xfrm>
            <a:custGeom>
              <a:avLst/>
              <a:gdLst/>
              <a:ahLst/>
              <a:cxnLst>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 ang="0">
                  <a:pos x="2147483646" y="2147483646"/>
                </a:cxn>
              </a:cxnLst>
              <a:rect l="0" t="0" r="0" b="0"/>
              <a:pathLst>
                <a:path w="301" h="171">
                  <a:moveTo>
                    <a:pt x="204" y="59"/>
                  </a:moveTo>
                  <a:lnTo>
                    <a:pt x="204" y="59"/>
                  </a:lnTo>
                  <a:lnTo>
                    <a:pt x="0" y="59"/>
                  </a:lnTo>
                  <a:lnTo>
                    <a:pt x="0" y="112"/>
                  </a:lnTo>
                  <a:lnTo>
                    <a:pt x="204" y="112"/>
                  </a:lnTo>
                  <a:lnTo>
                    <a:pt x="204" y="171"/>
                  </a:lnTo>
                  <a:lnTo>
                    <a:pt x="301" y="86"/>
                  </a:lnTo>
                  <a:lnTo>
                    <a:pt x="204" y="0"/>
                  </a:lnTo>
                  <a:lnTo>
                    <a:pt x="204" y="59"/>
                  </a:lnTo>
                  <a:close/>
                </a:path>
              </a:pathLst>
            </a:custGeom>
            <a:grpFill/>
            <a:ln w="0">
              <a:noFill/>
            </a:ln>
          </p:spPr>
          <p:txBody>
            <a:bodyPr/>
            <a:lstStyle/>
            <a:p>
              <a:pPr marL="0" marR="0" lvl="0" indent="0" algn="l" defTabSz="913668"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ea typeface="微软雅黑"/>
                <a:cs typeface="+mn-cs"/>
                <a:sym typeface="Arial" panose="020B0604020202020204" pitchFamily="34" charset="0"/>
              </a:endParaRPr>
            </a:p>
          </p:txBody>
        </p:sp>
        <p:sp>
          <p:nvSpPr>
            <p:cNvPr id="516" name="Freeform 110">
              <a:extLst>
                <a:ext uri="{FF2B5EF4-FFF2-40B4-BE49-F238E27FC236}">
                  <a16:creationId xmlns:a16="http://schemas.microsoft.com/office/drawing/2014/main" id="{3DDBB2C7-0897-11D9-93B5-042997881E9C}"/>
                </a:ext>
              </a:extLst>
            </p:cNvPr>
            <p:cNvSpPr/>
            <p:nvPr/>
          </p:nvSpPr>
          <p:spPr>
            <a:xfrm>
              <a:off x="4111625" y="790576"/>
              <a:ext cx="152400" cy="80963"/>
            </a:xfrm>
            <a:custGeom>
              <a:avLst/>
              <a:gdLst/>
              <a:ahLst/>
              <a:cxnLst>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 ang="0">
                  <a:pos x="2147483646" y="2147483646"/>
                </a:cxn>
              </a:cxnLst>
              <a:rect l="0" t="0" r="0" b="0"/>
              <a:pathLst>
                <a:path w="321" h="171">
                  <a:moveTo>
                    <a:pt x="224" y="57"/>
                  </a:moveTo>
                  <a:lnTo>
                    <a:pt x="224" y="57"/>
                  </a:lnTo>
                  <a:lnTo>
                    <a:pt x="0" y="57"/>
                  </a:lnTo>
                  <a:lnTo>
                    <a:pt x="0" y="110"/>
                  </a:lnTo>
                  <a:lnTo>
                    <a:pt x="224" y="110"/>
                  </a:lnTo>
                  <a:lnTo>
                    <a:pt x="224" y="171"/>
                  </a:lnTo>
                  <a:lnTo>
                    <a:pt x="321" y="86"/>
                  </a:lnTo>
                  <a:lnTo>
                    <a:pt x="224" y="0"/>
                  </a:lnTo>
                  <a:lnTo>
                    <a:pt x="224" y="57"/>
                  </a:lnTo>
                  <a:close/>
                </a:path>
              </a:pathLst>
            </a:custGeom>
            <a:grpFill/>
            <a:ln w="0">
              <a:noFill/>
            </a:ln>
          </p:spPr>
          <p:txBody>
            <a:bodyPr/>
            <a:lstStyle/>
            <a:p>
              <a:pPr marL="0" marR="0" lvl="0" indent="0" algn="l" defTabSz="913668"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ea typeface="微软雅黑"/>
                <a:cs typeface="+mn-cs"/>
                <a:sym typeface="Arial" panose="020B0604020202020204" pitchFamily="34" charset="0"/>
              </a:endParaRPr>
            </a:p>
          </p:txBody>
        </p:sp>
        <p:sp>
          <p:nvSpPr>
            <p:cNvPr id="517" name="Freeform 111">
              <a:extLst>
                <a:ext uri="{FF2B5EF4-FFF2-40B4-BE49-F238E27FC236}">
                  <a16:creationId xmlns:a16="http://schemas.microsoft.com/office/drawing/2014/main" id="{89E37D6E-E09A-D85F-D74E-55040EC2A31B}"/>
                </a:ext>
              </a:extLst>
            </p:cNvPr>
            <p:cNvSpPr/>
            <p:nvPr/>
          </p:nvSpPr>
          <p:spPr>
            <a:xfrm>
              <a:off x="4090988" y="696913"/>
              <a:ext cx="153988" cy="87313"/>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2147483646" y="2147483646"/>
                </a:cxn>
              </a:cxnLst>
              <a:rect l="0" t="0" r="0" b="0"/>
              <a:pathLst>
                <a:path w="327" h="186">
                  <a:moveTo>
                    <a:pt x="19" y="186"/>
                  </a:moveTo>
                  <a:lnTo>
                    <a:pt x="19" y="186"/>
                  </a:lnTo>
                  <a:lnTo>
                    <a:pt x="244" y="103"/>
                  </a:lnTo>
                  <a:lnTo>
                    <a:pt x="265" y="161"/>
                  </a:lnTo>
                  <a:lnTo>
                    <a:pt x="327" y="47"/>
                  </a:lnTo>
                  <a:lnTo>
                    <a:pt x="207" y="0"/>
                  </a:lnTo>
                  <a:lnTo>
                    <a:pt x="226" y="53"/>
                  </a:lnTo>
                  <a:lnTo>
                    <a:pt x="0" y="136"/>
                  </a:lnTo>
                  <a:lnTo>
                    <a:pt x="19" y="186"/>
                  </a:lnTo>
                  <a:close/>
                </a:path>
              </a:pathLst>
            </a:custGeom>
            <a:grpFill/>
            <a:ln w="0">
              <a:noFill/>
            </a:ln>
          </p:spPr>
          <p:txBody>
            <a:bodyPr/>
            <a:lstStyle/>
            <a:p>
              <a:pPr marL="0" marR="0" lvl="0" indent="0" algn="l" defTabSz="913668"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ea typeface="微软雅黑"/>
                <a:cs typeface="+mn-cs"/>
                <a:sym typeface="Arial" panose="020B0604020202020204" pitchFamily="34" charset="0"/>
              </a:endParaRPr>
            </a:p>
          </p:txBody>
        </p:sp>
        <p:sp>
          <p:nvSpPr>
            <p:cNvPr id="518" name="Freeform 112">
              <a:extLst>
                <a:ext uri="{FF2B5EF4-FFF2-40B4-BE49-F238E27FC236}">
                  <a16:creationId xmlns:a16="http://schemas.microsoft.com/office/drawing/2014/main" id="{48AB4064-20E0-42EF-7772-8C9056D54CAC}"/>
                </a:ext>
              </a:extLst>
            </p:cNvPr>
            <p:cNvSpPr/>
            <p:nvPr/>
          </p:nvSpPr>
          <p:spPr>
            <a:xfrm>
              <a:off x="4090988" y="879476"/>
              <a:ext cx="153988" cy="87313"/>
            </a:xfrm>
            <a:custGeom>
              <a:avLst/>
              <a:gdLst/>
              <a:ahLst/>
              <a:cxnLst>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327" h="186">
                  <a:moveTo>
                    <a:pt x="244" y="83"/>
                  </a:moveTo>
                  <a:lnTo>
                    <a:pt x="244" y="83"/>
                  </a:lnTo>
                  <a:lnTo>
                    <a:pt x="19" y="0"/>
                  </a:lnTo>
                  <a:lnTo>
                    <a:pt x="0" y="50"/>
                  </a:lnTo>
                  <a:lnTo>
                    <a:pt x="226" y="133"/>
                  </a:lnTo>
                  <a:lnTo>
                    <a:pt x="207" y="186"/>
                  </a:lnTo>
                  <a:lnTo>
                    <a:pt x="327" y="139"/>
                  </a:lnTo>
                  <a:lnTo>
                    <a:pt x="265" y="25"/>
                  </a:lnTo>
                  <a:lnTo>
                    <a:pt x="244" y="83"/>
                  </a:lnTo>
                  <a:close/>
                </a:path>
              </a:pathLst>
            </a:custGeom>
            <a:grpFill/>
            <a:ln w="0">
              <a:noFill/>
            </a:ln>
          </p:spPr>
          <p:txBody>
            <a:bodyPr/>
            <a:lstStyle/>
            <a:p>
              <a:pPr marL="0" marR="0" lvl="0" indent="0" algn="l" defTabSz="913668"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ea typeface="微软雅黑"/>
                <a:cs typeface="+mn-cs"/>
                <a:sym typeface="Arial" panose="020B0604020202020204" pitchFamily="34" charset="0"/>
              </a:endParaRPr>
            </a:p>
          </p:txBody>
        </p:sp>
      </p:grpSp>
      <p:sp>
        <p:nvSpPr>
          <p:cNvPr id="519" name="connections_181208">
            <a:extLst>
              <a:ext uri="{FF2B5EF4-FFF2-40B4-BE49-F238E27FC236}">
                <a16:creationId xmlns:a16="http://schemas.microsoft.com/office/drawing/2014/main" id="{297F2AEB-62FE-A234-407E-F77213FED3E3}"/>
              </a:ext>
            </a:extLst>
          </p:cNvPr>
          <p:cNvSpPr/>
          <p:nvPr/>
        </p:nvSpPr>
        <p:spPr>
          <a:xfrm>
            <a:off x="4316941" y="3751003"/>
            <a:ext cx="241801" cy="26748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 name="connsiteX128" fmla="*/ 373273 h 605239"/>
              <a:gd name="connsiteY128" fmla="*/ 373273 h 605239"/>
              <a:gd name="connsiteX129" fmla="*/ 373273 h 605239"/>
              <a:gd name="connsiteY129" fmla="*/ 373273 h 605239"/>
              <a:gd name="connsiteX130" fmla="*/ 373273 h 605239"/>
              <a:gd name="connsiteY130" fmla="*/ 373273 h 605239"/>
              <a:gd name="connsiteX131" fmla="*/ 373273 h 605239"/>
              <a:gd name="connsiteY131" fmla="*/ 373273 h 605239"/>
              <a:gd name="connsiteX132" fmla="*/ 373273 h 605239"/>
              <a:gd name="connsiteY132" fmla="*/ 373273 h 605239"/>
              <a:gd name="connsiteX133" fmla="*/ 373273 h 605239"/>
              <a:gd name="connsiteY133" fmla="*/ 373273 h 605239"/>
              <a:gd name="connsiteX134" fmla="*/ 373273 h 605239"/>
              <a:gd name="connsiteY134" fmla="*/ 373273 h 605239"/>
              <a:gd name="connsiteX135" fmla="*/ 373273 h 605239"/>
              <a:gd name="connsiteY135" fmla="*/ 373273 h 605239"/>
              <a:gd name="connsiteX136" fmla="*/ 373273 h 605239"/>
              <a:gd name="connsiteY136" fmla="*/ 373273 h 605239"/>
              <a:gd name="connsiteX137" fmla="*/ 373273 h 605239"/>
              <a:gd name="connsiteY137" fmla="*/ 373273 h 605239"/>
              <a:gd name="connsiteX138" fmla="*/ 373273 h 605239"/>
              <a:gd name="connsiteY138" fmla="*/ 373273 h 605239"/>
              <a:gd name="connsiteX139" fmla="*/ 373273 h 605239"/>
              <a:gd name="connsiteY139" fmla="*/ 373273 h 605239"/>
              <a:gd name="connsiteX140" fmla="*/ 373273 h 605239"/>
              <a:gd name="connsiteY140" fmla="*/ 373273 h 605239"/>
              <a:gd name="connsiteX141" fmla="*/ 373273 h 605239"/>
              <a:gd name="connsiteY141" fmla="*/ 373273 h 605239"/>
              <a:gd name="connsiteX142" fmla="*/ 373273 h 605239"/>
              <a:gd name="connsiteY142" fmla="*/ 373273 h 605239"/>
              <a:gd name="connsiteX143" fmla="*/ 373273 h 605239"/>
              <a:gd name="connsiteY143" fmla="*/ 373273 h 605239"/>
              <a:gd name="connsiteX144" fmla="*/ 373273 h 605239"/>
              <a:gd name="connsiteY144" fmla="*/ 373273 h 605239"/>
              <a:gd name="connsiteX145" fmla="*/ 373273 h 605239"/>
              <a:gd name="connsiteY145" fmla="*/ 373273 h 605239"/>
              <a:gd name="connsiteX146" fmla="*/ 373273 h 605239"/>
              <a:gd name="connsiteY146" fmla="*/ 373273 h 605239"/>
              <a:gd name="connsiteX147" fmla="*/ 373273 h 605239"/>
              <a:gd name="connsiteY147" fmla="*/ 373273 h 605239"/>
              <a:gd name="connsiteX148" fmla="*/ 373273 h 605239"/>
              <a:gd name="connsiteY148" fmla="*/ 373273 h 605239"/>
              <a:gd name="connsiteX149" fmla="*/ 373273 h 605239"/>
              <a:gd name="connsiteY149" fmla="*/ 373273 h 605239"/>
              <a:gd name="connsiteX150" fmla="*/ 373273 h 605239"/>
              <a:gd name="connsiteY150" fmla="*/ 373273 h 605239"/>
              <a:gd name="connsiteX151" fmla="*/ 373273 h 605239"/>
              <a:gd name="connsiteY151" fmla="*/ 373273 h 605239"/>
              <a:gd name="connsiteX152" fmla="*/ 373273 h 605239"/>
              <a:gd name="connsiteY152" fmla="*/ 373273 h 605239"/>
              <a:gd name="connsiteX153" fmla="*/ 373273 h 605239"/>
              <a:gd name="connsiteY153" fmla="*/ 373273 h 605239"/>
              <a:gd name="connsiteX154" fmla="*/ 373273 h 605239"/>
              <a:gd name="connsiteY154" fmla="*/ 373273 h 605239"/>
              <a:gd name="connsiteX155" fmla="*/ 373273 h 605239"/>
              <a:gd name="connsiteY155" fmla="*/ 373273 h 605239"/>
              <a:gd name="connsiteX156" fmla="*/ 373273 h 605239"/>
              <a:gd name="connsiteY156" fmla="*/ 373273 h 605239"/>
              <a:gd name="connsiteX157" fmla="*/ 373273 h 605239"/>
              <a:gd name="connsiteY157" fmla="*/ 373273 h 605239"/>
              <a:gd name="connsiteX158" fmla="*/ 373273 h 605239"/>
              <a:gd name="connsiteY158" fmla="*/ 373273 h 605239"/>
              <a:gd name="connsiteX159" fmla="*/ 373273 h 605239"/>
              <a:gd name="connsiteY159" fmla="*/ 373273 h 605239"/>
              <a:gd name="connsiteX160" fmla="*/ 373273 h 605239"/>
              <a:gd name="connsiteY160" fmla="*/ 373273 h 605239"/>
              <a:gd name="connsiteX161" fmla="*/ 373273 h 605239"/>
              <a:gd name="connsiteY161" fmla="*/ 373273 h 605239"/>
              <a:gd name="connsiteX162" fmla="*/ 373273 h 605239"/>
              <a:gd name="connsiteY162" fmla="*/ 373273 h 605239"/>
              <a:gd name="connsiteX163" fmla="*/ 373273 h 605239"/>
              <a:gd name="connsiteY163" fmla="*/ 373273 h 605239"/>
              <a:gd name="connsiteX164" fmla="*/ 373273 h 605239"/>
              <a:gd name="connsiteY164" fmla="*/ 373273 h 605239"/>
              <a:gd name="connsiteX165" fmla="*/ 373273 h 605239"/>
              <a:gd name="connsiteY165" fmla="*/ 373273 h 605239"/>
              <a:gd name="connsiteX166" fmla="*/ 373273 h 605239"/>
              <a:gd name="connsiteY166" fmla="*/ 373273 h 605239"/>
              <a:gd name="connsiteX167" fmla="*/ 373273 h 605239"/>
              <a:gd name="connsiteY167" fmla="*/ 373273 h 605239"/>
              <a:gd name="connsiteX168" fmla="*/ 373273 h 605239"/>
              <a:gd name="connsiteY168" fmla="*/ 373273 h 605239"/>
              <a:gd name="connsiteX169" fmla="*/ 373273 h 605239"/>
              <a:gd name="connsiteY169" fmla="*/ 373273 h 605239"/>
              <a:gd name="connsiteX170" fmla="*/ 373273 h 605239"/>
              <a:gd name="connsiteY170" fmla="*/ 373273 h 605239"/>
              <a:gd name="connsiteX171" fmla="*/ 373273 h 605239"/>
              <a:gd name="connsiteY171" fmla="*/ 373273 h 605239"/>
              <a:gd name="connsiteX172" fmla="*/ 373273 h 605239"/>
              <a:gd name="connsiteY172" fmla="*/ 373273 h 605239"/>
              <a:gd name="connsiteX173" fmla="*/ 373273 h 605239"/>
              <a:gd name="connsiteY173" fmla="*/ 373273 h 605239"/>
              <a:gd name="connsiteX174" fmla="*/ 373273 h 605239"/>
              <a:gd name="connsiteY174" fmla="*/ 373273 h 605239"/>
              <a:gd name="connsiteX175" fmla="*/ 373273 h 605239"/>
              <a:gd name="connsiteY175" fmla="*/ 373273 h 605239"/>
              <a:gd name="connsiteX176" fmla="*/ 373273 h 605239"/>
              <a:gd name="connsiteY176" fmla="*/ 373273 h 605239"/>
              <a:gd name="connsiteX177" fmla="*/ 373273 h 605239"/>
              <a:gd name="connsiteY177" fmla="*/ 373273 h 605239"/>
              <a:gd name="connsiteX178" fmla="*/ 373273 h 605239"/>
              <a:gd name="connsiteY178" fmla="*/ 373273 h 605239"/>
              <a:gd name="connsiteX179" fmla="*/ 373273 h 605239"/>
              <a:gd name="connsiteY179" fmla="*/ 373273 h 605239"/>
              <a:gd name="connsiteX180" fmla="*/ 373273 h 605239"/>
              <a:gd name="connsiteY180" fmla="*/ 373273 h 605239"/>
              <a:gd name="connsiteX181" fmla="*/ 373273 h 605239"/>
              <a:gd name="connsiteY181" fmla="*/ 373273 h 605239"/>
              <a:gd name="connsiteX182" fmla="*/ 373273 h 605239"/>
              <a:gd name="connsiteY182" fmla="*/ 373273 h 605239"/>
              <a:gd name="connsiteX183" fmla="*/ 373273 h 605239"/>
              <a:gd name="connsiteY183" fmla="*/ 373273 h 605239"/>
              <a:gd name="connsiteX184" fmla="*/ 373273 h 605239"/>
              <a:gd name="connsiteY184" fmla="*/ 373273 h 605239"/>
              <a:gd name="connsiteX185" fmla="*/ 373273 h 605239"/>
              <a:gd name="connsiteY185" fmla="*/ 373273 h 605239"/>
              <a:gd name="connsiteX186" fmla="*/ 373273 h 605239"/>
              <a:gd name="connsiteY186" fmla="*/ 373273 h 605239"/>
              <a:gd name="connsiteX187" fmla="*/ 373273 h 605239"/>
              <a:gd name="connsiteY187" fmla="*/ 373273 h 605239"/>
              <a:gd name="connsiteX188" fmla="*/ 373273 h 605239"/>
              <a:gd name="connsiteY188" fmla="*/ 373273 h 605239"/>
              <a:gd name="connsiteX189" fmla="*/ 373273 h 605239"/>
              <a:gd name="connsiteY189" fmla="*/ 373273 h 605239"/>
              <a:gd name="connsiteX190" fmla="*/ 373273 h 605239"/>
              <a:gd name="connsiteY190" fmla="*/ 373273 h 605239"/>
              <a:gd name="connsiteX191" fmla="*/ 373273 h 605239"/>
              <a:gd name="connsiteY191" fmla="*/ 373273 h 605239"/>
              <a:gd name="connsiteX192" fmla="*/ 373273 h 605239"/>
              <a:gd name="connsiteY192" fmla="*/ 373273 h 605239"/>
              <a:gd name="connsiteX193" fmla="*/ 373273 h 605239"/>
              <a:gd name="connsiteY193" fmla="*/ 373273 h 605239"/>
              <a:gd name="connsiteX194" fmla="*/ 373273 h 605239"/>
              <a:gd name="connsiteY194" fmla="*/ 373273 h 605239"/>
              <a:gd name="connsiteX195" fmla="*/ 373273 h 605239"/>
              <a:gd name="connsiteY195" fmla="*/ 373273 h 605239"/>
              <a:gd name="connsiteX196" fmla="*/ 373273 h 605239"/>
              <a:gd name="connsiteY196" fmla="*/ 373273 h 605239"/>
              <a:gd name="connsiteX197" fmla="*/ 373273 h 605239"/>
              <a:gd name="connsiteY197" fmla="*/ 373273 h 605239"/>
              <a:gd name="connsiteX198" fmla="*/ 373273 h 605239"/>
              <a:gd name="connsiteY198" fmla="*/ 373273 h 605239"/>
              <a:gd name="connsiteX199" fmla="*/ 373273 h 605239"/>
              <a:gd name="connsiteY199" fmla="*/ 373273 h 605239"/>
              <a:gd name="connsiteX200" fmla="*/ 373273 h 605239"/>
              <a:gd name="connsiteY200" fmla="*/ 373273 h 605239"/>
              <a:gd name="connsiteX201" fmla="*/ 373273 h 605239"/>
              <a:gd name="connsiteY201" fmla="*/ 373273 h 605239"/>
              <a:gd name="connsiteX202" fmla="*/ 373273 h 605239"/>
              <a:gd name="connsiteY202" fmla="*/ 373273 h 605239"/>
              <a:gd name="connsiteX203" fmla="*/ 373273 h 605239"/>
              <a:gd name="connsiteY203" fmla="*/ 373273 h 605239"/>
              <a:gd name="connsiteX204" fmla="*/ 373273 h 605239"/>
              <a:gd name="connsiteY204" fmla="*/ 373273 h 605239"/>
              <a:gd name="connsiteX205" fmla="*/ 373273 h 605239"/>
              <a:gd name="connsiteY205" fmla="*/ 373273 h 605239"/>
              <a:gd name="connsiteX206" fmla="*/ 373273 h 605239"/>
              <a:gd name="connsiteY206" fmla="*/ 373273 h 605239"/>
              <a:gd name="connsiteX207" fmla="*/ 373273 h 605239"/>
              <a:gd name="connsiteY207" fmla="*/ 373273 h 605239"/>
              <a:gd name="connsiteX208" fmla="*/ 373273 h 605239"/>
              <a:gd name="connsiteY208" fmla="*/ 373273 h 605239"/>
              <a:gd name="connsiteX209" fmla="*/ 373273 h 605239"/>
              <a:gd name="connsiteY209"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604887" h="604040">
                <a:moveTo>
                  <a:pt x="302367" y="526099"/>
                </a:moveTo>
                <a:cubicBezTo>
                  <a:pt x="286234" y="526099"/>
                  <a:pt x="273175" y="539141"/>
                  <a:pt x="273175" y="555250"/>
                </a:cubicBezTo>
                <a:cubicBezTo>
                  <a:pt x="273175" y="571360"/>
                  <a:pt x="286234" y="584555"/>
                  <a:pt x="302367" y="584555"/>
                </a:cubicBezTo>
                <a:cubicBezTo>
                  <a:pt x="318499" y="584555"/>
                  <a:pt x="331712" y="571360"/>
                  <a:pt x="331712" y="555250"/>
                </a:cubicBezTo>
                <a:cubicBezTo>
                  <a:pt x="331712" y="539141"/>
                  <a:pt x="318499" y="526099"/>
                  <a:pt x="302367" y="526099"/>
                </a:cubicBezTo>
                <a:close/>
                <a:moveTo>
                  <a:pt x="292705" y="457828"/>
                </a:moveTo>
                <a:lnTo>
                  <a:pt x="312181" y="457828"/>
                </a:lnTo>
                <a:lnTo>
                  <a:pt x="312181" y="477304"/>
                </a:lnTo>
                <a:lnTo>
                  <a:pt x="292705" y="477304"/>
                </a:lnTo>
                <a:close/>
                <a:moveTo>
                  <a:pt x="399161" y="438339"/>
                </a:moveTo>
                <a:lnTo>
                  <a:pt x="342314" y="527480"/>
                </a:lnTo>
                <a:cubicBezTo>
                  <a:pt x="343543" y="529168"/>
                  <a:pt x="344464" y="531162"/>
                  <a:pt x="345540" y="533004"/>
                </a:cubicBezTo>
                <a:lnTo>
                  <a:pt x="516082" y="456290"/>
                </a:lnTo>
                <a:cubicBezTo>
                  <a:pt x="512241" y="451074"/>
                  <a:pt x="509629" y="444937"/>
                  <a:pt x="508246" y="438339"/>
                </a:cubicBezTo>
                <a:close/>
                <a:moveTo>
                  <a:pt x="228772" y="438339"/>
                </a:moveTo>
                <a:lnTo>
                  <a:pt x="277016" y="513825"/>
                </a:lnTo>
                <a:cubicBezTo>
                  <a:pt x="284391" y="509376"/>
                  <a:pt x="292995" y="506614"/>
                  <a:pt x="302367" y="506614"/>
                </a:cubicBezTo>
                <a:cubicBezTo>
                  <a:pt x="311739" y="506614"/>
                  <a:pt x="320343" y="509376"/>
                  <a:pt x="327871" y="513825"/>
                </a:cubicBezTo>
                <a:lnTo>
                  <a:pt x="375961" y="438339"/>
                </a:lnTo>
                <a:close/>
                <a:moveTo>
                  <a:pt x="96641" y="438339"/>
                </a:moveTo>
                <a:cubicBezTo>
                  <a:pt x="95258" y="444937"/>
                  <a:pt x="92492" y="451074"/>
                  <a:pt x="88805" y="456290"/>
                </a:cubicBezTo>
                <a:lnTo>
                  <a:pt x="259347" y="533004"/>
                </a:lnTo>
                <a:cubicBezTo>
                  <a:pt x="260269" y="531009"/>
                  <a:pt x="261191" y="529168"/>
                  <a:pt x="262420" y="527480"/>
                </a:cubicBezTo>
                <a:lnTo>
                  <a:pt x="205726" y="438339"/>
                </a:lnTo>
                <a:close/>
                <a:moveTo>
                  <a:pt x="556029" y="399369"/>
                </a:moveTo>
                <a:cubicBezTo>
                  <a:pt x="539897" y="399369"/>
                  <a:pt x="526837" y="412564"/>
                  <a:pt x="526837" y="428674"/>
                </a:cubicBezTo>
                <a:cubicBezTo>
                  <a:pt x="526837" y="444783"/>
                  <a:pt x="539897" y="457825"/>
                  <a:pt x="556029" y="457825"/>
                </a:cubicBezTo>
                <a:cubicBezTo>
                  <a:pt x="572161" y="457825"/>
                  <a:pt x="585374" y="444783"/>
                  <a:pt x="585374" y="428674"/>
                </a:cubicBezTo>
                <a:cubicBezTo>
                  <a:pt x="585374" y="412564"/>
                  <a:pt x="572161" y="399369"/>
                  <a:pt x="556029" y="399369"/>
                </a:cubicBezTo>
                <a:close/>
                <a:moveTo>
                  <a:pt x="48704" y="399369"/>
                </a:moveTo>
                <a:cubicBezTo>
                  <a:pt x="32572" y="399369"/>
                  <a:pt x="19512" y="412564"/>
                  <a:pt x="19512" y="428674"/>
                </a:cubicBezTo>
                <a:cubicBezTo>
                  <a:pt x="19512" y="444783"/>
                  <a:pt x="32572" y="457825"/>
                  <a:pt x="48704" y="457825"/>
                </a:cubicBezTo>
                <a:cubicBezTo>
                  <a:pt x="64837" y="457825"/>
                  <a:pt x="78050" y="444783"/>
                  <a:pt x="78050" y="428674"/>
                </a:cubicBezTo>
                <a:cubicBezTo>
                  <a:pt x="78050" y="412564"/>
                  <a:pt x="64837" y="399369"/>
                  <a:pt x="48704" y="399369"/>
                </a:cubicBezTo>
                <a:close/>
                <a:moveTo>
                  <a:pt x="458464" y="379854"/>
                </a:moveTo>
                <a:lnTo>
                  <a:pt x="478011" y="379854"/>
                </a:lnTo>
                <a:lnTo>
                  <a:pt x="478011" y="399330"/>
                </a:lnTo>
                <a:lnTo>
                  <a:pt x="458464" y="399330"/>
                </a:lnTo>
                <a:close/>
                <a:moveTo>
                  <a:pt x="126736" y="379854"/>
                </a:moveTo>
                <a:lnTo>
                  <a:pt x="146283" y="379854"/>
                </a:lnTo>
                <a:lnTo>
                  <a:pt x="146283" y="399330"/>
                </a:lnTo>
                <a:lnTo>
                  <a:pt x="126736" y="399330"/>
                </a:lnTo>
                <a:close/>
                <a:moveTo>
                  <a:pt x="350922" y="350691"/>
                </a:moveTo>
                <a:cubicBezTo>
                  <a:pt x="345237" y="364497"/>
                  <a:pt x="337707" y="376003"/>
                  <a:pt x="330486" y="384900"/>
                </a:cubicBezTo>
                <a:cubicBezTo>
                  <a:pt x="348924" y="378610"/>
                  <a:pt x="364751" y="366491"/>
                  <a:pt x="375354" y="350691"/>
                </a:cubicBezTo>
                <a:close/>
                <a:moveTo>
                  <a:pt x="312200" y="350691"/>
                </a:moveTo>
                <a:lnTo>
                  <a:pt x="312200" y="376309"/>
                </a:lnTo>
                <a:cubicBezTo>
                  <a:pt x="317886" y="369713"/>
                  <a:pt x="324032" y="361122"/>
                  <a:pt x="329410" y="350691"/>
                </a:cubicBezTo>
                <a:close/>
                <a:moveTo>
                  <a:pt x="275322" y="350691"/>
                </a:moveTo>
                <a:cubicBezTo>
                  <a:pt x="280700" y="361122"/>
                  <a:pt x="287000" y="369713"/>
                  <a:pt x="292686" y="376309"/>
                </a:cubicBezTo>
                <a:lnTo>
                  <a:pt x="292686" y="350691"/>
                </a:lnTo>
                <a:close/>
                <a:moveTo>
                  <a:pt x="229379" y="350691"/>
                </a:moveTo>
                <a:cubicBezTo>
                  <a:pt x="240135" y="366491"/>
                  <a:pt x="255808" y="378610"/>
                  <a:pt x="274247" y="384900"/>
                </a:cubicBezTo>
                <a:cubicBezTo>
                  <a:pt x="267179" y="376003"/>
                  <a:pt x="259649" y="364497"/>
                  <a:pt x="253810" y="350691"/>
                </a:cubicBezTo>
                <a:close/>
                <a:moveTo>
                  <a:pt x="474445" y="320201"/>
                </a:moveTo>
                <a:lnTo>
                  <a:pt x="411452" y="418854"/>
                </a:lnTo>
                <a:lnTo>
                  <a:pt x="508246" y="418854"/>
                </a:lnTo>
                <a:cubicBezTo>
                  <a:pt x="510244" y="409342"/>
                  <a:pt x="515007" y="400750"/>
                  <a:pt x="521613" y="394153"/>
                </a:cubicBezTo>
                <a:close/>
                <a:moveTo>
                  <a:pt x="130288" y="320201"/>
                </a:moveTo>
                <a:lnTo>
                  <a:pt x="83120" y="394153"/>
                </a:lnTo>
                <a:cubicBezTo>
                  <a:pt x="89880" y="400750"/>
                  <a:pt x="94643" y="409342"/>
                  <a:pt x="96641" y="418854"/>
                </a:cubicBezTo>
                <a:lnTo>
                  <a:pt x="193281" y="418854"/>
                </a:lnTo>
                <a:close/>
                <a:moveTo>
                  <a:pt x="360449" y="311726"/>
                </a:moveTo>
                <a:cubicBezTo>
                  <a:pt x="359988" y="318476"/>
                  <a:pt x="358912" y="325072"/>
                  <a:pt x="357376" y="331208"/>
                </a:cubicBezTo>
                <a:lnTo>
                  <a:pt x="385034" y="331208"/>
                </a:lnTo>
                <a:cubicBezTo>
                  <a:pt x="387339" y="324919"/>
                  <a:pt x="388876" y="318476"/>
                  <a:pt x="389644" y="311726"/>
                </a:cubicBezTo>
                <a:close/>
                <a:moveTo>
                  <a:pt x="312200" y="311726"/>
                </a:moveTo>
                <a:lnTo>
                  <a:pt x="312200" y="331208"/>
                </a:lnTo>
                <a:lnTo>
                  <a:pt x="337246" y="331208"/>
                </a:lnTo>
                <a:cubicBezTo>
                  <a:pt x="338937" y="325072"/>
                  <a:pt x="340320" y="318629"/>
                  <a:pt x="340934" y="311726"/>
                </a:cubicBezTo>
                <a:close/>
                <a:moveTo>
                  <a:pt x="263798" y="311726"/>
                </a:moveTo>
                <a:cubicBezTo>
                  <a:pt x="264566" y="318629"/>
                  <a:pt x="265796" y="325072"/>
                  <a:pt x="267640" y="331208"/>
                </a:cubicBezTo>
                <a:lnTo>
                  <a:pt x="292686" y="331208"/>
                </a:lnTo>
                <a:lnTo>
                  <a:pt x="292686" y="311726"/>
                </a:lnTo>
                <a:close/>
                <a:moveTo>
                  <a:pt x="215242" y="311726"/>
                </a:moveTo>
                <a:cubicBezTo>
                  <a:pt x="215857" y="318476"/>
                  <a:pt x="217547" y="324919"/>
                  <a:pt x="219698" y="331208"/>
                </a:cubicBezTo>
                <a:lnTo>
                  <a:pt x="247510" y="331208"/>
                </a:lnTo>
                <a:cubicBezTo>
                  <a:pt x="245974" y="325072"/>
                  <a:pt x="244898" y="318476"/>
                  <a:pt x="244284" y="311726"/>
                </a:cubicBezTo>
                <a:close/>
                <a:moveTo>
                  <a:pt x="357376" y="272761"/>
                </a:moveTo>
                <a:cubicBezTo>
                  <a:pt x="358912" y="278897"/>
                  <a:pt x="359988" y="285340"/>
                  <a:pt x="360449" y="292243"/>
                </a:cubicBezTo>
                <a:lnTo>
                  <a:pt x="389644" y="292243"/>
                </a:lnTo>
                <a:cubicBezTo>
                  <a:pt x="388876" y="285493"/>
                  <a:pt x="387339" y="278897"/>
                  <a:pt x="385034" y="272761"/>
                </a:cubicBezTo>
                <a:close/>
                <a:moveTo>
                  <a:pt x="312200" y="272761"/>
                </a:moveTo>
                <a:lnTo>
                  <a:pt x="312200" y="292243"/>
                </a:lnTo>
                <a:lnTo>
                  <a:pt x="340934" y="292243"/>
                </a:lnTo>
                <a:cubicBezTo>
                  <a:pt x="340320" y="285340"/>
                  <a:pt x="338937" y="278744"/>
                  <a:pt x="337246" y="272761"/>
                </a:cubicBezTo>
                <a:close/>
                <a:moveTo>
                  <a:pt x="267640" y="272761"/>
                </a:moveTo>
                <a:cubicBezTo>
                  <a:pt x="265796" y="278897"/>
                  <a:pt x="264566" y="285340"/>
                  <a:pt x="263798" y="292243"/>
                </a:cubicBezTo>
                <a:lnTo>
                  <a:pt x="292686" y="292243"/>
                </a:lnTo>
                <a:lnTo>
                  <a:pt x="292686" y="272761"/>
                </a:lnTo>
                <a:close/>
                <a:moveTo>
                  <a:pt x="219698" y="272761"/>
                </a:moveTo>
                <a:cubicBezTo>
                  <a:pt x="217547" y="278897"/>
                  <a:pt x="215857" y="285493"/>
                  <a:pt x="215242" y="292243"/>
                </a:cubicBezTo>
                <a:lnTo>
                  <a:pt x="244284" y="292243"/>
                </a:lnTo>
                <a:cubicBezTo>
                  <a:pt x="244898" y="285340"/>
                  <a:pt x="245974" y="278897"/>
                  <a:pt x="247510" y="272761"/>
                </a:cubicBezTo>
                <a:close/>
                <a:moveTo>
                  <a:pt x="292686" y="227660"/>
                </a:moveTo>
                <a:cubicBezTo>
                  <a:pt x="287000" y="234256"/>
                  <a:pt x="280700" y="242847"/>
                  <a:pt x="275476" y="253278"/>
                </a:cubicBezTo>
                <a:lnTo>
                  <a:pt x="292686" y="253278"/>
                </a:lnTo>
                <a:close/>
                <a:moveTo>
                  <a:pt x="312200" y="227506"/>
                </a:moveTo>
                <a:lnTo>
                  <a:pt x="312200" y="253278"/>
                </a:lnTo>
                <a:lnTo>
                  <a:pt x="329410" y="253278"/>
                </a:lnTo>
                <a:cubicBezTo>
                  <a:pt x="324186" y="242693"/>
                  <a:pt x="317886" y="234103"/>
                  <a:pt x="312200" y="227506"/>
                </a:cubicBezTo>
                <a:close/>
                <a:moveTo>
                  <a:pt x="537899" y="220474"/>
                </a:moveTo>
                <a:lnTo>
                  <a:pt x="485968" y="301943"/>
                </a:lnTo>
                <a:lnTo>
                  <a:pt x="537899" y="383413"/>
                </a:lnTo>
                <a:cubicBezTo>
                  <a:pt x="540665" y="382339"/>
                  <a:pt x="543430" y="381418"/>
                  <a:pt x="546350" y="380958"/>
                </a:cubicBezTo>
                <a:lnTo>
                  <a:pt x="546350" y="223082"/>
                </a:lnTo>
                <a:cubicBezTo>
                  <a:pt x="543430" y="222468"/>
                  <a:pt x="540665" y="221548"/>
                  <a:pt x="537899" y="220474"/>
                </a:cubicBezTo>
                <a:close/>
                <a:moveTo>
                  <a:pt x="66834" y="220474"/>
                </a:moveTo>
                <a:cubicBezTo>
                  <a:pt x="64222" y="221548"/>
                  <a:pt x="61457" y="222468"/>
                  <a:pt x="58537" y="223082"/>
                </a:cubicBezTo>
                <a:lnTo>
                  <a:pt x="58537" y="380958"/>
                </a:lnTo>
                <a:cubicBezTo>
                  <a:pt x="61457" y="381418"/>
                  <a:pt x="64222" y="382339"/>
                  <a:pt x="66834" y="383413"/>
                </a:cubicBezTo>
                <a:lnTo>
                  <a:pt x="118765" y="301943"/>
                </a:lnTo>
                <a:close/>
                <a:moveTo>
                  <a:pt x="330486" y="218916"/>
                </a:moveTo>
                <a:cubicBezTo>
                  <a:pt x="337707" y="227813"/>
                  <a:pt x="345237" y="239472"/>
                  <a:pt x="350922" y="253278"/>
                </a:cubicBezTo>
                <a:lnTo>
                  <a:pt x="375354" y="253278"/>
                </a:lnTo>
                <a:cubicBezTo>
                  <a:pt x="364751" y="237324"/>
                  <a:pt x="348924" y="225205"/>
                  <a:pt x="330486" y="218916"/>
                </a:cubicBezTo>
                <a:close/>
                <a:moveTo>
                  <a:pt x="274247" y="218916"/>
                </a:moveTo>
                <a:cubicBezTo>
                  <a:pt x="255808" y="225205"/>
                  <a:pt x="240135" y="237324"/>
                  <a:pt x="229379" y="253278"/>
                </a:cubicBezTo>
                <a:lnTo>
                  <a:pt x="253810" y="253278"/>
                </a:lnTo>
                <a:cubicBezTo>
                  <a:pt x="259649" y="239472"/>
                  <a:pt x="267179" y="227813"/>
                  <a:pt x="274247" y="218916"/>
                </a:cubicBezTo>
                <a:close/>
                <a:moveTo>
                  <a:pt x="458464" y="204499"/>
                </a:moveTo>
                <a:lnTo>
                  <a:pt x="478011" y="204499"/>
                </a:lnTo>
                <a:lnTo>
                  <a:pt x="478011" y="223975"/>
                </a:lnTo>
                <a:lnTo>
                  <a:pt x="458464" y="223975"/>
                </a:lnTo>
                <a:close/>
                <a:moveTo>
                  <a:pt x="126736" y="204499"/>
                </a:moveTo>
                <a:lnTo>
                  <a:pt x="146283" y="204499"/>
                </a:lnTo>
                <a:lnTo>
                  <a:pt x="146283" y="223975"/>
                </a:lnTo>
                <a:lnTo>
                  <a:pt x="126736" y="223975"/>
                </a:lnTo>
                <a:close/>
                <a:moveTo>
                  <a:pt x="302366" y="194831"/>
                </a:moveTo>
                <a:cubicBezTo>
                  <a:pt x="361524" y="194831"/>
                  <a:pt x="409773" y="242847"/>
                  <a:pt x="409773" y="301908"/>
                </a:cubicBezTo>
                <a:cubicBezTo>
                  <a:pt x="409773" y="360969"/>
                  <a:pt x="361524" y="409138"/>
                  <a:pt x="302366" y="409138"/>
                </a:cubicBezTo>
                <a:cubicBezTo>
                  <a:pt x="243208" y="409138"/>
                  <a:pt x="195113" y="360969"/>
                  <a:pt x="195113" y="301908"/>
                </a:cubicBezTo>
                <a:cubicBezTo>
                  <a:pt x="195113" y="242847"/>
                  <a:pt x="243208" y="194831"/>
                  <a:pt x="302366" y="194831"/>
                </a:cubicBezTo>
                <a:close/>
                <a:moveTo>
                  <a:pt x="411452" y="185032"/>
                </a:moveTo>
                <a:lnTo>
                  <a:pt x="474445" y="283839"/>
                </a:lnTo>
                <a:lnTo>
                  <a:pt x="521613" y="209887"/>
                </a:lnTo>
                <a:cubicBezTo>
                  <a:pt x="515007" y="203137"/>
                  <a:pt x="510244" y="194698"/>
                  <a:pt x="508246" y="185032"/>
                </a:cubicBezTo>
                <a:close/>
                <a:moveTo>
                  <a:pt x="216481" y="185032"/>
                </a:moveTo>
                <a:lnTo>
                  <a:pt x="141965" y="301943"/>
                </a:lnTo>
                <a:lnTo>
                  <a:pt x="216481" y="418854"/>
                </a:lnTo>
                <a:lnTo>
                  <a:pt x="388406" y="418854"/>
                </a:lnTo>
                <a:lnTo>
                  <a:pt x="462922" y="301943"/>
                </a:lnTo>
                <a:lnTo>
                  <a:pt x="388406" y="185032"/>
                </a:lnTo>
                <a:close/>
                <a:moveTo>
                  <a:pt x="96641" y="185032"/>
                </a:moveTo>
                <a:cubicBezTo>
                  <a:pt x="94643" y="194698"/>
                  <a:pt x="89880" y="203137"/>
                  <a:pt x="83274" y="209734"/>
                </a:cubicBezTo>
                <a:lnTo>
                  <a:pt x="130442" y="283839"/>
                </a:lnTo>
                <a:lnTo>
                  <a:pt x="193281" y="185032"/>
                </a:lnTo>
                <a:close/>
                <a:moveTo>
                  <a:pt x="556029" y="146062"/>
                </a:moveTo>
                <a:cubicBezTo>
                  <a:pt x="539897" y="146062"/>
                  <a:pt x="526837" y="159257"/>
                  <a:pt x="526837" y="175366"/>
                </a:cubicBezTo>
                <a:cubicBezTo>
                  <a:pt x="526837" y="191476"/>
                  <a:pt x="539897" y="204517"/>
                  <a:pt x="556029" y="204517"/>
                </a:cubicBezTo>
                <a:cubicBezTo>
                  <a:pt x="572161" y="204517"/>
                  <a:pt x="585374" y="191476"/>
                  <a:pt x="585374" y="175366"/>
                </a:cubicBezTo>
                <a:cubicBezTo>
                  <a:pt x="585374" y="159257"/>
                  <a:pt x="572161" y="146062"/>
                  <a:pt x="556029" y="146062"/>
                </a:cubicBezTo>
                <a:close/>
                <a:moveTo>
                  <a:pt x="48704" y="146062"/>
                </a:moveTo>
                <a:cubicBezTo>
                  <a:pt x="32572" y="146062"/>
                  <a:pt x="19512" y="159257"/>
                  <a:pt x="19512" y="175366"/>
                </a:cubicBezTo>
                <a:cubicBezTo>
                  <a:pt x="19512" y="191476"/>
                  <a:pt x="32572" y="204517"/>
                  <a:pt x="48704" y="204517"/>
                </a:cubicBezTo>
                <a:cubicBezTo>
                  <a:pt x="64837" y="204517"/>
                  <a:pt x="78050" y="191476"/>
                  <a:pt x="78050" y="175366"/>
                </a:cubicBezTo>
                <a:cubicBezTo>
                  <a:pt x="78050" y="159257"/>
                  <a:pt x="64837" y="146062"/>
                  <a:pt x="48704" y="146062"/>
                </a:cubicBezTo>
                <a:close/>
                <a:moveTo>
                  <a:pt x="292705" y="126594"/>
                </a:moveTo>
                <a:lnTo>
                  <a:pt x="312181" y="126594"/>
                </a:lnTo>
                <a:lnTo>
                  <a:pt x="312181" y="146070"/>
                </a:lnTo>
                <a:lnTo>
                  <a:pt x="292705" y="146070"/>
                </a:lnTo>
                <a:close/>
                <a:moveTo>
                  <a:pt x="277016" y="90061"/>
                </a:moveTo>
                <a:lnTo>
                  <a:pt x="228772" y="165547"/>
                </a:lnTo>
                <a:lnTo>
                  <a:pt x="375961" y="165547"/>
                </a:lnTo>
                <a:lnTo>
                  <a:pt x="327871" y="90061"/>
                </a:lnTo>
                <a:cubicBezTo>
                  <a:pt x="320343" y="94664"/>
                  <a:pt x="311739" y="97426"/>
                  <a:pt x="302367" y="97426"/>
                </a:cubicBezTo>
                <a:cubicBezTo>
                  <a:pt x="292995" y="97426"/>
                  <a:pt x="284391" y="94664"/>
                  <a:pt x="277016" y="90061"/>
                </a:cubicBezTo>
                <a:close/>
                <a:moveTo>
                  <a:pt x="345540" y="71036"/>
                </a:moveTo>
                <a:cubicBezTo>
                  <a:pt x="344618" y="72878"/>
                  <a:pt x="343543" y="74719"/>
                  <a:pt x="342314" y="76560"/>
                </a:cubicBezTo>
                <a:lnTo>
                  <a:pt x="399161" y="165547"/>
                </a:lnTo>
                <a:lnTo>
                  <a:pt x="508246" y="165547"/>
                </a:lnTo>
                <a:cubicBezTo>
                  <a:pt x="509629" y="158950"/>
                  <a:pt x="512241" y="152966"/>
                  <a:pt x="516082" y="147596"/>
                </a:cubicBezTo>
                <a:close/>
                <a:moveTo>
                  <a:pt x="259347" y="71036"/>
                </a:moveTo>
                <a:lnTo>
                  <a:pt x="88805" y="147596"/>
                </a:lnTo>
                <a:cubicBezTo>
                  <a:pt x="92492" y="152966"/>
                  <a:pt x="95258" y="158950"/>
                  <a:pt x="96641" y="165547"/>
                </a:cubicBezTo>
                <a:lnTo>
                  <a:pt x="205726" y="165547"/>
                </a:lnTo>
                <a:lnTo>
                  <a:pt x="262420" y="76560"/>
                </a:lnTo>
                <a:cubicBezTo>
                  <a:pt x="261191" y="74719"/>
                  <a:pt x="260269" y="72878"/>
                  <a:pt x="259347" y="71036"/>
                </a:cubicBezTo>
                <a:close/>
                <a:moveTo>
                  <a:pt x="302367" y="19485"/>
                </a:moveTo>
                <a:cubicBezTo>
                  <a:pt x="286234" y="19485"/>
                  <a:pt x="273175" y="32526"/>
                  <a:pt x="273175" y="48636"/>
                </a:cubicBezTo>
                <a:cubicBezTo>
                  <a:pt x="273175" y="64746"/>
                  <a:pt x="286234" y="77941"/>
                  <a:pt x="302367" y="77941"/>
                </a:cubicBezTo>
                <a:cubicBezTo>
                  <a:pt x="318499" y="77941"/>
                  <a:pt x="331712" y="64746"/>
                  <a:pt x="331712" y="48636"/>
                </a:cubicBezTo>
                <a:cubicBezTo>
                  <a:pt x="331712" y="32526"/>
                  <a:pt x="318499" y="19485"/>
                  <a:pt x="302367" y="19485"/>
                </a:cubicBezTo>
                <a:close/>
                <a:moveTo>
                  <a:pt x="302367" y="0"/>
                </a:moveTo>
                <a:cubicBezTo>
                  <a:pt x="329254" y="0"/>
                  <a:pt x="351225" y="21787"/>
                  <a:pt x="351225" y="48636"/>
                </a:cubicBezTo>
                <a:cubicBezTo>
                  <a:pt x="351225" y="49864"/>
                  <a:pt x="350917" y="50938"/>
                  <a:pt x="350917" y="52012"/>
                </a:cubicBezTo>
                <a:lnTo>
                  <a:pt x="531754" y="133328"/>
                </a:lnTo>
                <a:cubicBezTo>
                  <a:pt x="538975" y="129185"/>
                  <a:pt x="547118" y="126577"/>
                  <a:pt x="556029" y="126577"/>
                </a:cubicBezTo>
                <a:cubicBezTo>
                  <a:pt x="582916" y="126577"/>
                  <a:pt x="604887" y="148517"/>
                  <a:pt x="604887" y="175366"/>
                </a:cubicBezTo>
                <a:cubicBezTo>
                  <a:pt x="604887" y="198841"/>
                  <a:pt x="587986" y="218479"/>
                  <a:pt x="565862" y="223082"/>
                </a:cubicBezTo>
                <a:lnTo>
                  <a:pt x="565862" y="380958"/>
                </a:lnTo>
                <a:cubicBezTo>
                  <a:pt x="587986" y="385407"/>
                  <a:pt x="604887" y="405046"/>
                  <a:pt x="604887" y="428674"/>
                </a:cubicBezTo>
                <a:cubicBezTo>
                  <a:pt x="604887" y="455523"/>
                  <a:pt x="582916" y="477310"/>
                  <a:pt x="556029" y="477310"/>
                </a:cubicBezTo>
                <a:cubicBezTo>
                  <a:pt x="547118" y="477310"/>
                  <a:pt x="538975" y="474702"/>
                  <a:pt x="531754" y="470712"/>
                </a:cubicBezTo>
                <a:lnTo>
                  <a:pt x="350917" y="552028"/>
                </a:lnTo>
                <a:cubicBezTo>
                  <a:pt x="350917" y="553102"/>
                  <a:pt x="351225" y="554176"/>
                  <a:pt x="351225" y="555250"/>
                </a:cubicBezTo>
                <a:cubicBezTo>
                  <a:pt x="351225" y="582100"/>
                  <a:pt x="329254" y="604040"/>
                  <a:pt x="302367" y="604040"/>
                </a:cubicBezTo>
                <a:cubicBezTo>
                  <a:pt x="275479" y="604040"/>
                  <a:pt x="253662" y="582100"/>
                  <a:pt x="253662" y="555250"/>
                </a:cubicBezTo>
                <a:cubicBezTo>
                  <a:pt x="253662" y="554176"/>
                  <a:pt x="253816" y="553102"/>
                  <a:pt x="253970" y="552028"/>
                </a:cubicBezTo>
                <a:lnTo>
                  <a:pt x="72980" y="470712"/>
                </a:lnTo>
                <a:cubicBezTo>
                  <a:pt x="65759" y="474702"/>
                  <a:pt x="57616" y="477310"/>
                  <a:pt x="48704" y="477310"/>
                </a:cubicBezTo>
                <a:cubicBezTo>
                  <a:pt x="21817" y="477310"/>
                  <a:pt x="0" y="455523"/>
                  <a:pt x="0" y="428674"/>
                </a:cubicBezTo>
                <a:cubicBezTo>
                  <a:pt x="0" y="405046"/>
                  <a:pt x="16747" y="385407"/>
                  <a:pt x="39025" y="380958"/>
                </a:cubicBezTo>
                <a:lnTo>
                  <a:pt x="39025" y="223082"/>
                </a:lnTo>
                <a:cubicBezTo>
                  <a:pt x="16747" y="218479"/>
                  <a:pt x="0" y="198841"/>
                  <a:pt x="0" y="175366"/>
                </a:cubicBezTo>
                <a:cubicBezTo>
                  <a:pt x="0" y="148517"/>
                  <a:pt x="21817" y="126577"/>
                  <a:pt x="48704" y="126577"/>
                </a:cubicBezTo>
                <a:cubicBezTo>
                  <a:pt x="57616" y="126577"/>
                  <a:pt x="65759" y="129185"/>
                  <a:pt x="72980" y="133328"/>
                </a:cubicBezTo>
                <a:lnTo>
                  <a:pt x="253970" y="52012"/>
                </a:lnTo>
                <a:cubicBezTo>
                  <a:pt x="253816" y="50938"/>
                  <a:pt x="253662" y="49864"/>
                  <a:pt x="253662" y="48636"/>
                </a:cubicBezTo>
                <a:cubicBezTo>
                  <a:pt x="253662" y="21787"/>
                  <a:pt x="275479" y="0"/>
                  <a:pt x="302367" y="0"/>
                </a:cubicBezTo>
                <a:close/>
              </a:path>
            </a:pathLst>
          </a:custGeom>
          <a:solidFill>
            <a:sysClr val="window" lastClr="FFFFFF">
              <a:lumMod val="50000"/>
            </a:sysClr>
          </a:solidFill>
          <a:ln w="12700" cap="flat" cmpd="sng" algn="ctr">
            <a:noFill/>
            <a:prstDash val="solid"/>
            <a:miter lim="800000"/>
          </a:ln>
          <a:effectLst/>
        </p:spPr>
        <p:txBody>
          <a:bodyPr rtlCol="0" anchor="ctr"/>
          <a:lstStyle/>
          <a:p>
            <a:pPr marL="0" marR="0" lvl="0" indent="0" algn="ctr" defTabSz="914112"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ea typeface="微软雅黑"/>
              <a:cs typeface="+mn-cs"/>
            </a:endParaRPr>
          </a:p>
        </p:txBody>
      </p:sp>
      <p:sp>
        <p:nvSpPr>
          <p:cNvPr id="520" name="gamepad_99861">
            <a:extLst>
              <a:ext uri="{FF2B5EF4-FFF2-40B4-BE49-F238E27FC236}">
                <a16:creationId xmlns:a16="http://schemas.microsoft.com/office/drawing/2014/main" id="{4D9AE6AC-1683-C77F-D83A-6E05005B2D8B}"/>
              </a:ext>
            </a:extLst>
          </p:cNvPr>
          <p:cNvSpPr/>
          <p:nvPr/>
        </p:nvSpPr>
        <p:spPr>
          <a:xfrm>
            <a:off x="4314605" y="2430871"/>
            <a:ext cx="246272" cy="169171"/>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600116 w 606244"/>
              <a:gd name="T9" fmla="*/ 600116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600116 w 606244"/>
              <a:gd name="T19" fmla="*/ 600116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600116 w 606244"/>
              <a:gd name="T29" fmla="*/ 600116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600116 w 606244"/>
              <a:gd name="T39" fmla="*/ 600116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600116 w 606244"/>
              <a:gd name="T51" fmla="*/ 600116 w 606244"/>
              <a:gd name="T52" fmla="*/ 455839 w 606244"/>
              <a:gd name="T53" fmla="*/ 455839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 name="T68" fmla="*/ 600116 w 606244"/>
              <a:gd name="T69" fmla="*/ 600116 w 606244"/>
              <a:gd name="T70" fmla="*/ 600116 w 606244"/>
              <a:gd name="T71" fmla="*/ 600116 w 606244"/>
              <a:gd name="T72" fmla="*/ 600116 w 606244"/>
              <a:gd name="T73" fmla="*/ 600116 w 606244"/>
              <a:gd name="T74" fmla="*/ 600116 w 606244"/>
              <a:gd name="T75" fmla="*/ 600116 w 606244"/>
              <a:gd name="T76" fmla="*/ 600116 w 606244"/>
              <a:gd name="T77" fmla="*/ 600116 w 606244"/>
              <a:gd name="T78" fmla="*/ 600116 w 606244"/>
              <a:gd name="T79" fmla="*/ 600116 w 606244"/>
              <a:gd name="T80" fmla="*/ 600116 w 606244"/>
              <a:gd name="T81" fmla="*/ 600116 w 606244"/>
              <a:gd name="T82" fmla="*/ 600116 w 606244"/>
              <a:gd name="T83" fmla="*/ 600116 w 606244"/>
              <a:gd name="T84" fmla="*/ 600116 w 606244"/>
              <a:gd name="T85" fmla="*/ 600116 w 606244"/>
              <a:gd name="T86" fmla="*/ 455839 w 606244"/>
              <a:gd name="T87" fmla="*/ 455839 w 606244"/>
              <a:gd name="T88" fmla="*/ 600116 w 606244"/>
              <a:gd name="T89" fmla="*/ 600116 w 606244"/>
              <a:gd name="T90" fmla="*/ 600116 w 606244"/>
              <a:gd name="T91" fmla="*/ 600116 w 606244"/>
              <a:gd name="T92" fmla="*/ 600116 w 606244"/>
              <a:gd name="T93" fmla="*/ 600116 w 606244"/>
              <a:gd name="T94" fmla="*/ 600116 w 606244"/>
              <a:gd name="T95" fmla="*/ 600116 w 606244"/>
              <a:gd name="T96" fmla="*/ 455839 w 606244"/>
              <a:gd name="T97" fmla="*/ 455839 w 606244"/>
              <a:gd name="T98" fmla="*/ 600116 w 606244"/>
              <a:gd name="T99" fmla="*/ 600116 w 606244"/>
              <a:gd name="T100" fmla="*/ 600116 w 606244"/>
              <a:gd name="T101" fmla="*/ 600116 w 606244"/>
              <a:gd name="T102" fmla="*/ 600116 w 606244"/>
              <a:gd name="T103" fmla="*/ 600116 w 606244"/>
              <a:gd name="T104" fmla="*/ 600116 w 606244"/>
              <a:gd name="T105" fmla="*/ 600116 w 606244"/>
              <a:gd name="T106" fmla="*/ 455839 w 606244"/>
              <a:gd name="T107" fmla="*/ 455839 w 606244"/>
              <a:gd name="T108" fmla="*/ 600116 w 606244"/>
              <a:gd name="T109" fmla="*/ 600116 w 606244"/>
              <a:gd name="T110" fmla="*/ 600116 w 606244"/>
              <a:gd name="T111" fmla="*/ 600116 w 606244"/>
              <a:gd name="T112" fmla="*/ 600116 w 606244"/>
              <a:gd name="T113" fmla="*/ 600116 w 606244"/>
              <a:gd name="T114" fmla="*/ 600116 w 606244"/>
              <a:gd name="T115" fmla="*/ 600116 w 606244"/>
              <a:gd name="T116" fmla="*/ 455839 w 606244"/>
              <a:gd name="T117" fmla="*/ 455839 w 606244"/>
              <a:gd name="T118" fmla="*/ 600116 w 606244"/>
              <a:gd name="T119" fmla="*/ 600116 w 606244"/>
              <a:gd name="T120" fmla="*/ 600116 w 606244"/>
              <a:gd name="T121" fmla="*/ 600116 w 606244"/>
              <a:gd name="T122" fmla="*/ 600116 w 606244"/>
              <a:gd name="T123" fmla="*/ 600116 w 606244"/>
              <a:gd name="T124" fmla="*/ 600116 w 606244"/>
              <a:gd name="T125"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27" h="4416">
                <a:moveTo>
                  <a:pt x="5647" y="2769"/>
                </a:moveTo>
                <a:cubicBezTo>
                  <a:pt x="5837" y="2552"/>
                  <a:pt x="5953" y="2268"/>
                  <a:pt x="5953" y="1958"/>
                </a:cubicBezTo>
                <a:cubicBezTo>
                  <a:pt x="5953" y="1417"/>
                  <a:pt x="5602" y="956"/>
                  <a:pt x="5116" y="791"/>
                </a:cubicBezTo>
                <a:cubicBezTo>
                  <a:pt x="5115" y="355"/>
                  <a:pt x="4760" y="0"/>
                  <a:pt x="4323" y="0"/>
                </a:cubicBezTo>
                <a:cubicBezTo>
                  <a:pt x="3909" y="0"/>
                  <a:pt x="3568" y="320"/>
                  <a:pt x="3534" y="726"/>
                </a:cubicBezTo>
                <a:lnTo>
                  <a:pt x="2493" y="726"/>
                </a:lnTo>
                <a:cubicBezTo>
                  <a:pt x="2459" y="320"/>
                  <a:pt x="2118" y="0"/>
                  <a:pt x="1703" y="0"/>
                </a:cubicBezTo>
                <a:cubicBezTo>
                  <a:pt x="1267" y="0"/>
                  <a:pt x="912" y="355"/>
                  <a:pt x="911" y="791"/>
                </a:cubicBezTo>
                <a:cubicBezTo>
                  <a:pt x="425" y="956"/>
                  <a:pt x="74" y="1417"/>
                  <a:pt x="74" y="1958"/>
                </a:cubicBezTo>
                <a:cubicBezTo>
                  <a:pt x="74" y="2268"/>
                  <a:pt x="189" y="2552"/>
                  <a:pt x="379" y="2769"/>
                </a:cubicBezTo>
                <a:lnTo>
                  <a:pt x="108" y="3576"/>
                </a:lnTo>
                <a:cubicBezTo>
                  <a:pt x="0" y="3896"/>
                  <a:pt x="205" y="4255"/>
                  <a:pt x="564" y="4376"/>
                </a:cubicBezTo>
                <a:cubicBezTo>
                  <a:pt x="644" y="4403"/>
                  <a:pt x="726" y="4416"/>
                  <a:pt x="808" y="4416"/>
                </a:cubicBezTo>
                <a:cubicBezTo>
                  <a:pt x="1088" y="4416"/>
                  <a:pt x="1331" y="4255"/>
                  <a:pt x="1412" y="4015"/>
                </a:cubicBezTo>
                <a:lnTo>
                  <a:pt x="1505" y="3737"/>
                </a:lnTo>
                <a:cubicBezTo>
                  <a:pt x="1527" y="3739"/>
                  <a:pt x="1548" y="3740"/>
                  <a:pt x="1570" y="3740"/>
                </a:cubicBezTo>
                <a:cubicBezTo>
                  <a:pt x="1888" y="3740"/>
                  <a:pt x="2150" y="3499"/>
                  <a:pt x="2183" y="3190"/>
                </a:cubicBezTo>
                <a:lnTo>
                  <a:pt x="3843" y="3190"/>
                </a:lnTo>
                <a:cubicBezTo>
                  <a:pt x="3876" y="3499"/>
                  <a:pt x="4139" y="3740"/>
                  <a:pt x="4457" y="3740"/>
                </a:cubicBezTo>
                <a:cubicBezTo>
                  <a:pt x="4478" y="3740"/>
                  <a:pt x="4500" y="3739"/>
                  <a:pt x="4521" y="3737"/>
                </a:cubicBezTo>
                <a:lnTo>
                  <a:pt x="4615" y="4015"/>
                </a:lnTo>
                <a:cubicBezTo>
                  <a:pt x="4696" y="4255"/>
                  <a:pt x="4939" y="4416"/>
                  <a:pt x="5219" y="4416"/>
                </a:cubicBezTo>
                <a:lnTo>
                  <a:pt x="5219" y="4416"/>
                </a:lnTo>
                <a:cubicBezTo>
                  <a:pt x="5301" y="4416"/>
                  <a:pt x="5383" y="4403"/>
                  <a:pt x="5462" y="4376"/>
                </a:cubicBezTo>
                <a:cubicBezTo>
                  <a:pt x="5822" y="4255"/>
                  <a:pt x="6027" y="3896"/>
                  <a:pt x="5919" y="3576"/>
                </a:cubicBezTo>
                <a:lnTo>
                  <a:pt x="5647" y="2769"/>
                </a:lnTo>
                <a:close/>
                <a:moveTo>
                  <a:pt x="2069" y="2136"/>
                </a:moveTo>
                <a:lnTo>
                  <a:pt x="1844" y="2136"/>
                </a:lnTo>
                <a:lnTo>
                  <a:pt x="1844" y="2361"/>
                </a:lnTo>
                <a:cubicBezTo>
                  <a:pt x="1844" y="2489"/>
                  <a:pt x="1740" y="2594"/>
                  <a:pt x="1612" y="2594"/>
                </a:cubicBezTo>
                <a:cubicBezTo>
                  <a:pt x="1484" y="2594"/>
                  <a:pt x="1379" y="2489"/>
                  <a:pt x="1379" y="2361"/>
                </a:cubicBezTo>
                <a:lnTo>
                  <a:pt x="1379" y="2136"/>
                </a:lnTo>
                <a:lnTo>
                  <a:pt x="1154" y="2136"/>
                </a:lnTo>
                <a:cubicBezTo>
                  <a:pt x="1026" y="2136"/>
                  <a:pt x="922" y="2032"/>
                  <a:pt x="922" y="1904"/>
                </a:cubicBezTo>
                <a:cubicBezTo>
                  <a:pt x="922" y="1776"/>
                  <a:pt x="1026" y="1671"/>
                  <a:pt x="1154" y="1671"/>
                </a:cubicBezTo>
                <a:lnTo>
                  <a:pt x="1379" y="1671"/>
                </a:lnTo>
                <a:lnTo>
                  <a:pt x="1379" y="1447"/>
                </a:lnTo>
                <a:cubicBezTo>
                  <a:pt x="1379" y="1318"/>
                  <a:pt x="1484" y="1214"/>
                  <a:pt x="1612" y="1214"/>
                </a:cubicBezTo>
                <a:cubicBezTo>
                  <a:pt x="1740" y="1214"/>
                  <a:pt x="1844" y="1318"/>
                  <a:pt x="1844" y="1447"/>
                </a:cubicBezTo>
                <a:lnTo>
                  <a:pt x="1844" y="1671"/>
                </a:lnTo>
                <a:lnTo>
                  <a:pt x="2069" y="1671"/>
                </a:lnTo>
                <a:cubicBezTo>
                  <a:pt x="2197" y="1671"/>
                  <a:pt x="2302" y="1776"/>
                  <a:pt x="2302" y="1904"/>
                </a:cubicBezTo>
                <a:cubicBezTo>
                  <a:pt x="2302" y="2032"/>
                  <a:pt x="2197" y="2136"/>
                  <a:pt x="2069" y="2136"/>
                </a:cubicBezTo>
                <a:close/>
                <a:moveTo>
                  <a:pt x="4138" y="2512"/>
                </a:moveTo>
                <a:cubicBezTo>
                  <a:pt x="4002" y="2512"/>
                  <a:pt x="3892" y="2402"/>
                  <a:pt x="3892" y="2267"/>
                </a:cubicBezTo>
                <a:cubicBezTo>
                  <a:pt x="3892" y="2131"/>
                  <a:pt x="4002" y="2021"/>
                  <a:pt x="4138" y="2021"/>
                </a:cubicBezTo>
                <a:cubicBezTo>
                  <a:pt x="4273" y="2021"/>
                  <a:pt x="4383" y="2131"/>
                  <a:pt x="4383" y="2267"/>
                </a:cubicBezTo>
                <a:cubicBezTo>
                  <a:pt x="4383" y="2402"/>
                  <a:pt x="4273" y="2512"/>
                  <a:pt x="4138" y="2512"/>
                </a:cubicBezTo>
                <a:close/>
                <a:moveTo>
                  <a:pt x="4138" y="1787"/>
                </a:moveTo>
                <a:cubicBezTo>
                  <a:pt x="4002" y="1787"/>
                  <a:pt x="3892" y="1677"/>
                  <a:pt x="3892" y="1541"/>
                </a:cubicBezTo>
                <a:cubicBezTo>
                  <a:pt x="3892" y="1406"/>
                  <a:pt x="4002" y="1296"/>
                  <a:pt x="4138" y="1296"/>
                </a:cubicBezTo>
                <a:cubicBezTo>
                  <a:pt x="4273" y="1296"/>
                  <a:pt x="4383" y="1406"/>
                  <a:pt x="4383" y="1541"/>
                </a:cubicBezTo>
                <a:cubicBezTo>
                  <a:pt x="4383" y="1677"/>
                  <a:pt x="4273" y="1787"/>
                  <a:pt x="4138" y="1787"/>
                </a:cubicBezTo>
                <a:close/>
                <a:moveTo>
                  <a:pt x="4859" y="2512"/>
                </a:moveTo>
                <a:cubicBezTo>
                  <a:pt x="4723" y="2512"/>
                  <a:pt x="4613" y="2402"/>
                  <a:pt x="4613" y="2267"/>
                </a:cubicBezTo>
                <a:cubicBezTo>
                  <a:pt x="4613" y="2131"/>
                  <a:pt x="4723" y="2021"/>
                  <a:pt x="4859" y="2021"/>
                </a:cubicBezTo>
                <a:cubicBezTo>
                  <a:pt x="4994" y="2021"/>
                  <a:pt x="5105" y="2131"/>
                  <a:pt x="5105" y="2267"/>
                </a:cubicBezTo>
                <a:cubicBezTo>
                  <a:pt x="5105" y="2402"/>
                  <a:pt x="4994" y="2512"/>
                  <a:pt x="4859" y="2512"/>
                </a:cubicBezTo>
                <a:close/>
                <a:moveTo>
                  <a:pt x="4859" y="1787"/>
                </a:moveTo>
                <a:cubicBezTo>
                  <a:pt x="4723" y="1787"/>
                  <a:pt x="4613" y="1677"/>
                  <a:pt x="4613" y="1541"/>
                </a:cubicBezTo>
                <a:cubicBezTo>
                  <a:pt x="4613" y="1406"/>
                  <a:pt x="4723" y="1296"/>
                  <a:pt x="4859" y="1296"/>
                </a:cubicBezTo>
                <a:cubicBezTo>
                  <a:pt x="4994" y="1296"/>
                  <a:pt x="5105" y="1406"/>
                  <a:pt x="5105" y="1541"/>
                </a:cubicBezTo>
                <a:cubicBezTo>
                  <a:pt x="5105" y="1677"/>
                  <a:pt x="4994" y="1787"/>
                  <a:pt x="4859" y="1787"/>
                </a:cubicBezTo>
                <a:close/>
              </a:path>
            </a:pathLst>
          </a:custGeom>
          <a:solidFill>
            <a:sysClr val="window" lastClr="FFFFFF">
              <a:lumMod val="50000"/>
            </a:sysClr>
          </a:solidFill>
          <a:ln w="12700" cap="flat" cmpd="sng" algn="ctr">
            <a:noFill/>
            <a:prstDash val="solid"/>
            <a:miter lim="800000"/>
          </a:ln>
          <a:effectLst/>
        </p:spPr>
        <p:txBody>
          <a:bodyPr rtlCol="0" anchor="ctr"/>
          <a:lstStyle/>
          <a:p>
            <a:pPr marL="0" marR="0" lvl="0" indent="0" algn="ctr" defTabSz="914112"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ea typeface="微软雅黑"/>
              <a:cs typeface="+mn-cs"/>
            </a:endParaRPr>
          </a:p>
        </p:txBody>
      </p:sp>
      <p:pic>
        <p:nvPicPr>
          <p:cNvPr id="521" name="图片 257">
            <a:extLst>
              <a:ext uri="{FF2B5EF4-FFF2-40B4-BE49-F238E27FC236}">
                <a16:creationId xmlns:a16="http://schemas.microsoft.com/office/drawing/2014/main" id="{5CB89316-8362-0AC0-0EB1-02813F844C29}"/>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278646" y="3326063"/>
            <a:ext cx="352671" cy="167938"/>
          </a:xfrm>
          <a:prstGeom prst="rect">
            <a:avLst/>
          </a:prstGeom>
        </p:spPr>
      </p:pic>
      <p:sp>
        <p:nvSpPr>
          <p:cNvPr id="522" name="矩形 258">
            <a:extLst>
              <a:ext uri="{FF2B5EF4-FFF2-40B4-BE49-F238E27FC236}">
                <a16:creationId xmlns:a16="http://schemas.microsoft.com/office/drawing/2014/main" id="{AF1C8C79-BB30-65AB-7D6A-96E38F8BA554}"/>
              </a:ext>
            </a:extLst>
          </p:cNvPr>
          <p:cNvSpPr/>
          <p:nvPr/>
        </p:nvSpPr>
        <p:spPr bwMode="auto">
          <a:xfrm>
            <a:off x="6139125" y="4178040"/>
            <a:ext cx="1259508" cy="245957"/>
          </a:xfrm>
          <a:prstGeom prst="rect">
            <a:avLst/>
          </a:prstGeom>
          <a:gradFill>
            <a:gsLst>
              <a:gs pos="0">
                <a:srgbClr val="666666">
                  <a:alpha val="28000"/>
                </a:srgbClr>
              </a:gs>
              <a:gs pos="39000">
                <a:srgbClr val="666666">
                  <a:alpha val="28000"/>
                </a:srgbClr>
              </a:gs>
              <a:gs pos="98000">
                <a:srgbClr val="666666">
                  <a:alpha val="0"/>
                </a:srgbClr>
              </a:gs>
            </a:gsLst>
            <a:lin ang="5400000" scaled="0"/>
          </a:gradFill>
          <a:ln w="12700" cap="flat" cmpd="sng" algn="ctr">
            <a:solidFill>
              <a:srgbClr val="666666">
                <a:lumMod val="75000"/>
              </a:srgbClr>
            </a:solidFill>
            <a:prstDash val="solid"/>
            <a:miter lim="800000"/>
          </a:ln>
          <a:effectLst>
            <a:reflection blurRad="127000" stA="20000" endPos="35000" dir="5400000" sy="-100000" algn="bl" rotWithShape="0"/>
          </a:effectLst>
        </p:spPr>
        <p:txBody>
          <a:bodyPr rot="0" spcFirstLastPara="0" vertOverflow="overflow" horzOverflow="overflow" vert="horz" wrap="square" lIns="34100" tIns="17050" rIns="34100" bIns="17050" numCol="1" spcCol="0" rtlCol="0" fromWordArt="0" anchor="ctr" anchorCtr="0" forceAA="0" compatLnSpc="1">
            <a:prstTxWarp prst="textNoShape">
              <a:avLst/>
            </a:prstTxWarp>
            <a:noAutofit/>
          </a:bodyPr>
          <a:lstStyle/>
          <a:p>
            <a:pPr marL="0" marR="0" lvl="0" indent="0" algn="ctr" defTabSz="340997" rtl="0" eaLnBrk="1" fontAlgn="auto" latinLnBrk="0" hangingPunct="1">
              <a:lnSpc>
                <a:spcPct val="100000"/>
              </a:lnSpc>
              <a:spcBef>
                <a:spcPts val="0"/>
              </a:spcBef>
              <a:spcAft>
                <a:spcPts val="0"/>
              </a:spcAft>
              <a:buClrTx/>
              <a:buSzTx/>
              <a:buFontTx/>
              <a:buNone/>
              <a:tabLst/>
              <a:defRPr/>
            </a:pPr>
            <a:r>
              <a:rPr lang="en-US" altLang="zh-CN" sz="1050" kern="0" dirty="0">
                <a:solidFill>
                  <a:schemeClr val="tx2">
                    <a:lumMod val="65000"/>
                    <a:lumOff val="35000"/>
                  </a:schemeClr>
                </a:solidFill>
                <a:ea typeface="微软雅黑"/>
                <a:cs typeface="Arial" panose="020B0604020202020204" pitchFamily="34" charset="0"/>
                <a:sym typeface="+mn-lt"/>
              </a:rPr>
              <a:t>Optical Power</a:t>
            </a:r>
            <a:endParaRPr kumimoji="0" lang="en-US" altLang="zh-CN" sz="1050" b="0" i="0" u="none" strike="noStrike" kern="0" cap="none" spc="0" normalizeH="0" baseline="0" noProof="0" dirty="0">
              <a:ln>
                <a:noFill/>
              </a:ln>
              <a:solidFill>
                <a:schemeClr val="tx2">
                  <a:lumMod val="65000"/>
                  <a:lumOff val="35000"/>
                </a:schemeClr>
              </a:solidFill>
              <a:effectLst/>
              <a:uLnTx/>
              <a:uFillTx/>
              <a:ea typeface="微软雅黑"/>
              <a:cs typeface="Arial" panose="020B0604020202020204" pitchFamily="34" charset="0"/>
              <a:sym typeface="+mn-lt"/>
            </a:endParaRPr>
          </a:p>
        </p:txBody>
      </p:sp>
      <p:sp>
        <p:nvSpPr>
          <p:cNvPr id="523" name="矩形 259">
            <a:extLst>
              <a:ext uri="{FF2B5EF4-FFF2-40B4-BE49-F238E27FC236}">
                <a16:creationId xmlns:a16="http://schemas.microsoft.com/office/drawing/2014/main" id="{39ECA4F3-CA88-0A49-6622-C4E3D27DFE9E}"/>
              </a:ext>
            </a:extLst>
          </p:cNvPr>
          <p:cNvSpPr/>
          <p:nvPr/>
        </p:nvSpPr>
        <p:spPr bwMode="auto">
          <a:xfrm>
            <a:off x="9311770" y="4194031"/>
            <a:ext cx="1259508" cy="245957"/>
          </a:xfrm>
          <a:prstGeom prst="rect">
            <a:avLst/>
          </a:prstGeom>
          <a:gradFill>
            <a:gsLst>
              <a:gs pos="0">
                <a:srgbClr val="666666">
                  <a:alpha val="28000"/>
                </a:srgbClr>
              </a:gs>
              <a:gs pos="39000">
                <a:srgbClr val="666666">
                  <a:alpha val="28000"/>
                </a:srgbClr>
              </a:gs>
              <a:gs pos="98000">
                <a:srgbClr val="666666">
                  <a:alpha val="0"/>
                </a:srgbClr>
              </a:gs>
            </a:gsLst>
            <a:lin ang="5400000" scaled="0"/>
          </a:gradFill>
          <a:ln w="12700" cap="flat" cmpd="sng" algn="ctr">
            <a:solidFill>
              <a:srgbClr val="666666">
                <a:lumMod val="75000"/>
              </a:srgbClr>
            </a:solidFill>
            <a:prstDash val="solid"/>
            <a:miter lim="800000"/>
          </a:ln>
          <a:effectLst>
            <a:reflection blurRad="127000" stA="20000" endPos="35000" dir="5400000" sy="-100000" algn="bl" rotWithShape="0"/>
          </a:effectLst>
        </p:spPr>
        <p:txBody>
          <a:bodyPr rot="0" spcFirstLastPara="0" vertOverflow="overflow" horzOverflow="overflow" vert="horz" wrap="square" lIns="34100" tIns="17050" rIns="34100" bIns="17050" numCol="1" spcCol="0" rtlCol="0" fromWordArt="0" anchor="ctr" anchorCtr="0" forceAA="0" compatLnSpc="1">
            <a:prstTxWarp prst="textNoShape">
              <a:avLst/>
            </a:prstTxWarp>
            <a:noAutofit/>
          </a:bodyPr>
          <a:lstStyle/>
          <a:p>
            <a:pPr marL="0" marR="0" lvl="0" indent="0" algn="ctr" defTabSz="340997" rtl="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schemeClr val="tx2">
                    <a:lumMod val="65000"/>
                    <a:lumOff val="35000"/>
                  </a:schemeClr>
                </a:solidFill>
                <a:effectLst/>
                <a:uLnTx/>
                <a:uFillTx/>
                <a:ea typeface="微软雅黑"/>
                <a:cs typeface="Arial" panose="020B0604020202020204" pitchFamily="34" charset="0"/>
                <a:sym typeface="+mn-lt"/>
              </a:rPr>
              <a:t>Alarm/PM</a:t>
            </a:r>
          </a:p>
        </p:txBody>
      </p:sp>
      <p:sp>
        <p:nvSpPr>
          <p:cNvPr id="524" name="矩形 260">
            <a:extLst>
              <a:ext uri="{FF2B5EF4-FFF2-40B4-BE49-F238E27FC236}">
                <a16:creationId xmlns:a16="http://schemas.microsoft.com/office/drawing/2014/main" id="{811ABFE6-85E0-BBB3-465A-8EBCA977BBC5}"/>
              </a:ext>
            </a:extLst>
          </p:cNvPr>
          <p:cNvSpPr/>
          <p:nvPr/>
        </p:nvSpPr>
        <p:spPr>
          <a:xfrm>
            <a:off x="3818409" y="1269749"/>
            <a:ext cx="2311643" cy="281680"/>
          </a:xfrm>
          <a:prstGeom prst="rect">
            <a:avLst/>
          </a:prstGeom>
        </p:spPr>
        <p:txBody>
          <a:bodyPr wrap="square">
            <a:spAutoFit/>
          </a:bodyPr>
          <a:lstStyle/>
          <a:p>
            <a:pPr marL="0" marR="0" lvl="0" indent="0" algn="ctr" defTabSz="782009" rtl="0" eaLnBrk="1" fontAlgn="auto" latinLnBrk="0" hangingPunct="1">
              <a:lnSpc>
                <a:spcPct val="130000"/>
              </a:lnSpc>
              <a:spcBef>
                <a:spcPts val="0"/>
              </a:spcBef>
              <a:spcAft>
                <a:spcPts val="0"/>
              </a:spcAft>
              <a:buClrTx/>
              <a:buSzTx/>
              <a:buFontTx/>
              <a:buNone/>
              <a:tabLst/>
              <a:defRPr/>
            </a:pPr>
            <a:r>
              <a:rPr kumimoji="1" lang="en-US" altLang="zh-CN" sz="1000" dirty="0">
                <a:solidFill>
                  <a:schemeClr val="tx2"/>
                </a:solidFill>
                <a:ea typeface="微软雅黑"/>
                <a:cs typeface="Arial" panose="020B0604020202020204" pitchFamily="34" charset="0"/>
                <a:sym typeface="Arial" panose="020B0604020202020204" pitchFamily="34" charset="0"/>
              </a:rPr>
              <a:t>Application Identification</a:t>
            </a:r>
            <a:endParaRPr kumimoji="1" lang="en-US" altLang="zh-CN" sz="1000" b="0" i="0" u="none" strike="noStrike" kern="1200" cap="none" spc="0" normalizeH="0" baseline="0" noProof="0" dirty="0">
              <a:ln>
                <a:noFill/>
              </a:ln>
              <a:solidFill>
                <a:schemeClr val="tx2"/>
              </a:solidFill>
              <a:effectLst/>
              <a:uLnTx/>
              <a:uFillTx/>
              <a:ea typeface="微软雅黑"/>
              <a:cs typeface="Arial" panose="020B0604020202020204" pitchFamily="34" charset="0"/>
              <a:sym typeface="Arial" panose="020B0604020202020204" pitchFamily="34" charset="0"/>
            </a:endParaRPr>
          </a:p>
        </p:txBody>
      </p:sp>
      <p:sp>
        <p:nvSpPr>
          <p:cNvPr id="525" name="矩形 261">
            <a:extLst>
              <a:ext uri="{FF2B5EF4-FFF2-40B4-BE49-F238E27FC236}">
                <a16:creationId xmlns:a16="http://schemas.microsoft.com/office/drawing/2014/main" id="{3B3901EC-B5A8-7F0F-53BB-0029D03FDFCF}"/>
              </a:ext>
            </a:extLst>
          </p:cNvPr>
          <p:cNvSpPr/>
          <p:nvPr/>
        </p:nvSpPr>
        <p:spPr>
          <a:xfrm>
            <a:off x="6319220" y="1269749"/>
            <a:ext cx="2311643" cy="281680"/>
          </a:xfrm>
          <a:prstGeom prst="rect">
            <a:avLst/>
          </a:prstGeom>
        </p:spPr>
        <p:txBody>
          <a:bodyPr wrap="square">
            <a:spAutoFit/>
          </a:bodyPr>
          <a:lstStyle/>
          <a:p>
            <a:pPr marL="0" marR="0" lvl="0" indent="0" algn="ctr" defTabSz="782009" rtl="0" eaLnBrk="1" fontAlgn="auto" latinLnBrk="0" hangingPunct="1">
              <a:lnSpc>
                <a:spcPct val="130000"/>
              </a:lnSpc>
              <a:spcBef>
                <a:spcPts val="0"/>
              </a:spcBef>
              <a:spcAft>
                <a:spcPts val="0"/>
              </a:spcAft>
              <a:buClrTx/>
              <a:buSzTx/>
              <a:buFontTx/>
              <a:buNone/>
              <a:tabLst/>
              <a:defRPr/>
            </a:pPr>
            <a:r>
              <a:rPr kumimoji="1" lang="en-US" altLang="zh-CN" sz="1000" b="0" i="0" u="none" strike="noStrike" kern="1200" cap="none" spc="0" normalizeH="0" baseline="0" noProof="0" dirty="0">
                <a:ln>
                  <a:noFill/>
                </a:ln>
                <a:solidFill>
                  <a:schemeClr val="tx2"/>
                </a:solidFill>
                <a:effectLst/>
                <a:uLnTx/>
                <a:uFillTx/>
                <a:ea typeface="微软雅黑"/>
                <a:cs typeface="Arial" panose="020B0604020202020204" pitchFamily="34" charset="0"/>
                <a:sym typeface="Arial" panose="020B0604020202020204" pitchFamily="34" charset="0"/>
              </a:rPr>
              <a:t>Efficient Deployment</a:t>
            </a:r>
          </a:p>
        </p:txBody>
      </p:sp>
      <p:sp>
        <p:nvSpPr>
          <p:cNvPr id="526" name="矩形 262">
            <a:extLst>
              <a:ext uri="{FF2B5EF4-FFF2-40B4-BE49-F238E27FC236}">
                <a16:creationId xmlns:a16="http://schemas.microsoft.com/office/drawing/2014/main" id="{46205CAD-42EE-0F19-9C29-8FFAE048F322}"/>
              </a:ext>
            </a:extLst>
          </p:cNvPr>
          <p:cNvSpPr/>
          <p:nvPr/>
        </p:nvSpPr>
        <p:spPr>
          <a:xfrm>
            <a:off x="8763037" y="1269749"/>
            <a:ext cx="2768535" cy="272895"/>
          </a:xfrm>
          <a:prstGeom prst="rect">
            <a:avLst/>
          </a:prstGeom>
        </p:spPr>
        <p:txBody>
          <a:bodyPr wrap="square">
            <a:spAutoFit/>
          </a:bodyPr>
          <a:lstStyle/>
          <a:p>
            <a:pPr marL="0" marR="0" lvl="0" indent="0" algn="ctr" defTabSz="782009" rtl="0" eaLnBrk="1" fontAlgn="auto" latinLnBrk="0" hangingPunct="1">
              <a:lnSpc>
                <a:spcPct val="130000"/>
              </a:lnSpc>
              <a:spcBef>
                <a:spcPts val="0"/>
              </a:spcBef>
              <a:spcAft>
                <a:spcPts val="0"/>
              </a:spcAft>
              <a:buClrTx/>
              <a:buSzTx/>
              <a:buFontTx/>
              <a:buNone/>
              <a:tabLst/>
              <a:defRPr/>
            </a:pPr>
            <a:r>
              <a:rPr kumimoji="1" lang="en-US" altLang="zh-CN" sz="1000" b="0" i="0" u="none" strike="noStrike" kern="1200" cap="none" spc="0" normalizeH="0" baseline="0" noProof="0" dirty="0">
                <a:ln>
                  <a:noFill/>
                </a:ln>
                <a:solidFill>
                  <a:schemeClr val="tx2"/>
                </a:solidFill>
                <a:effectLst/>
                <a:uLnTx/>
                <a:uFillTx/>
                <a:ea typeface="微软雅黑"/>
                <a:cs typeface="Arial" panose="020B0604020202020204" pitchFamily="34" charset="0"/>
                <a:sym typeface="Arial" panose="020B0604020202020204" pitchFamily="34" charset="0"/>
              </a:rPr>
              <a:t>Experience Perception and Improvement</a:t>
            </a:r>
          </a:p>
        </p:txBody>
      </p:sp>
      <p:sp>
        <p:nvSpPr>
          <p:cNvPr id="528" name="圆角矩形 265">
            <a:extLst>
              <a:ext uri="{FF2B5EF4-FFF2-40B4-BE49-F238E27FC236}">
                <a16:creationId xmlns:a16="http://schemas.microsoft.com/office/drawing/2014/main" id="{DCD20F4D-8388-40A2-FA00-921A371B8550}"/>
              </a:ext>
            </a:extLst>
          </p:cNvPr>
          <p:cNvSpPr/>
          <p:nvPr/>
        </p:nvSpPr>
        <p:spPr>
          <a:xfrm>
            <a:off x="610506" y="1248611"/>
            <a:ext cx="2436038" cy="5194847"/>
          </a:xfrm>
          <a:prstGeom prst="roundRect">
            <a:avLst>
              <a:gd name="adj" fmla="val 4539"/>
            </a:avLst>
          </a:prstGeom>
          <a:gradFill>
            <a:gsLst>
              <a:gs pos="98230">
                <a:sysClr val="window" lastClr="FFFFFF">
                  <a:alpha val="5000"/>
                </a:sysClr>
              </a:gs>
              <a:gs pos="0">
                <a:sysClr val="window" lastClr="FFFFFF">
                  <a:alpha val="8000"/>
                </a:sysClr>
              </a:gs>
              <a:gs pos="63000">
                <a:srgbClr val="FFFFFF">
                  <a:alpha val="0"/>
                </a:srgbClr>
              </a:gs>
              <a:gs pos="38000">
                <a:sysClr val="window" lastClr="FFFFFF">
                  <a:alpha val="0"/>
                </a:sysClr>
              </a:gs>
            </a:gsLst>
            <a:lin ang="5400000" scaled="1"/>
          </a:gradFill>
          <a:ln w="9525" cap="flat" cmpd="sng" algn="ctr">
            <a:gradFill>
              <a:gsLst>
                <a:gs pos="100000">
                  <a:sysClr val="windowText" lastClr="000000">
                    <a:lumMod val="50000"/>
                    <a:lumOff val="50000"/>
                  </a:sysClr>
                </a:gs>
                <a:gs pos="0">
                  <a:sysClr val="windowText" lastClr="000000">
                    <a:lumMod val="50000"/>
                    <a:lumOff val="50000"/>
                  </a:sysClr>
                </a:gs>
                <a:gs pos="76000">
                  <a:sysClr val="windowText" lastClr="000000">
                    <a:lumMod val="75000"/>
                    <a:lumOff val="25000"/>
                    <a:alpha val="63000"/>
                  </a:sysClr>
                </a:gs>
                <a:gs pos="25000">
                  <a:sysClr val="window" lastClr="FFFFFF">
                    <a:alpha val="20000"/>
                  </a:sysClr>
                </a:gs>
              </a:gsLst>
              <a:lin ang="5400000" scaled="1"/>
            </a:gradFill>
            <a:prstDash val="solid"/>
          </a:ln>
          <a:effectLst/>
        </p:spPr>
        <p:txBody>
          <a:bodyPr wrap="square" lIns="0" tIns="0" rIns="0" bIns="0" rtlCol="0" anchor="ctr" anchorCtr="0">
            <a:noAutofit/>
          </a:bodyPr>
          <a:lstStyle/>
          <a:p>
            <a:pPr marL="0" marR="0" lvl="0" indent="0" algn="ctr" defTabSz="913303"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dirty="0">
              <a:ln>
                <a:noFill/>
              </a:ln>
              <a:solidFill>
                <a:prstClr val="white"/>
              </a:solidFill>
              <a:effectLst/>
              <a:uLnTx/>
              <a:uFillTx/>
              <a:ea typeface="微软雅黑"/>
              <a:cs typeface="Arial" panose="020B0604020202020204" pitchFamily="34" charset="0"/>
            </a:endParaRPr>
          </a:p>
        </p:txBody>
      </p:sp>
      <p:pic>
        <p:nvPicPr>
          <p:cNvPr id="529" name="图片 29">
            <a:extLst>
              <a:ext uri="{FF2B5EF4-FFF2-40B4-BE49-F238E27FC236}">
                <a16:creationId xmlns:a16="http://schemas.microsoft.com/office/drawing/2014/main" id="{5BB7BCE5-A41D-D803-99A1-A11282AF8530}"/>
              </a:ext>
            </a:extLst>
          </p:cNvPr>
          <p:cNvPicPr>
            <a:picLocks noChangeAspect="1"/>
          </p:cNvPicPr>
          <p:nvPr/>
        </p:nvPicPr>
        <p:blipFill>
          <a:blip r:embed="rId15"/>
          <a:stretch>
            <a:fillRect/>
          </a:stretch>
        </p:blipFill>
        <p:spPr>
          <a:xfrm>
            <a:off x="2426506" y="2510313"/>
            <a:ext cx="328719" cy="302065"/>
          </a:xfrm>
          <a:prstGeom prst="rect">
            <a:avLst/>
          </a:prstGeom>
          <a:effectLst>
            <a:glow rad="495300">
              <a:srgbClr val="1F497D">
                <a:alpha val="40000"/>
              </a:srgbClr>
            </a:glow>
          </a:effectLst>
        </p:spPr>
      </p:pic>
    </p:spTree>
    <p:extLst>
      <p:ext uri="{BB962C8B-B14F-4D97-AF65-F5344CB8AC3E}">
        <p14:creationId xmlns:p14="http://schemas.microsoft.com/office/powerpoint/2010/main" val="1003420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53777-929F-FE45-7196-2B44E1FA08D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5002D5F-45A9-E5BE-551E-C25FCFEFFE54}"/>
              </a:ext>
            </a:extLst>
          </p:cNvPr>
          <p:cNvSpPr>
            <a:spLocks noGrp="1"/>
          </p:cNvSpPr>
          <p:nvPr>
            <p:ph type="title"/>
          </p:nvPr>
        </p:nvSpPr>
        <p:spPr>
          <a:xfrm>
            <a:off x="838200" y="365126"/>
            <a:ext cx="11353800" cy="562460"/>
          </a:xfrm>
        </p:spPr>
        <p:txBody>
          <a:bodyPr>
            <a:normAutofit/>
          </a:bodyPr>
          <a:lstStyle/>
          <a:p>
            <a:r>
              <a:rPr lang="en-US" dirty="0"/>
              <a:t>Cloud-Device AI Synergy</a:t>
            </a:r>
          </a:p>
        </p:txBody>
      </p:sp>
      <p:sp>
        <p:nvSpPr>
          <p:cNvPr id="2" name="Content Placeholder 1">
            <a:extLst>
              <a:ext uri="{FF2B5EF4-FFF2-40B4-BE49-F238E27FC236}">
                <a16:creationId xmlns:a16="http://schemas.microsoft.com/office/drawing/2014/main" id="{6CF4B254-8680-C685-F55B-8D89DBA3AB63}"/>
              </a:ext>
            </a:extLst>
          </p:cNvPr>
          <p:cNvSpPr>
            <a:spLocks noGrp="1"/>
          </p:cNvSpPr>
          <p:nvPr>
            <p:ph idx="1"/>
          </p:nvPr>
        </p:nvSpPr>
        <p:spPr>
          <a:xfrm>
            <a:off x="765884" y="5431570"/>
            <a:ext cx="10515600" cy="1196126"/>
          </a:xfrm>
        </p:spPr>
        <p:txBody>
          <a:bodyPr>
            <a:normAutofit lnSpcReduction="10000"/>
          </a:bodyPr>
          <a:lstStyle/>
          <a:p>
            <a:pPr>
              <a:buFont typeface="Wingdings" pitchFamily="2" charset="2"/>
              <a:buChar char="ü"/>
            </a:pPr>
            <a:r>
              <a:rPr lang="en-US" sz="1600" dirty="0"/>
              <a:t>Centralized SDN control and data analysis with AI/ML algorithms</a:t>
            </a:r>
          </a:p>
          <a:p>
            <a:pPr>
              <a:buFont typeface="Wingdings" pitchFamily="2" charset="2"/>
              <a:buChar char="ü"/>
            </a:pPr>
            <a:r>
              <a:rPr lang="en-US" sz="1600" dirty="0"/>
              <a:t>Distributed intelligence embedded on access nodes (OLT, ONT, etc.) to facilitate data collection and edge computing</a:t>
            </a:r>
          </a:p>
          <a:p>
            <a:pPr>
              <a:buFont typeface="Wingdings" pitchFamily="2" charset="2"/>
              <a:buChar char="ü"/>
            </a:pPr>
            <a:r>
              <a:rPr lang="en-US" sz="1600" dirty="0"/>
              <a:t>Requires intelligent coordination between the controller and devices</a:t>
            </a:r>
          </a:p>
        </p:txBody>
      </p:sp>
      <p:pic>
        <p:nvPicPr>
          <p:cNvPr id="3" name="图片 55">
            <a:extLst>
              <a:ext uri="{FF2B5EF4-FFF2-40B4-BE49-F238E27FC236}">
                <a16:creationId xmlns:a16="http://schemas.microsoft.com/office/drawing/2014/main" id="{D5C48660-314E-C302-9BD4-19D4A1697A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40730" y="3741492"/>
            <a:ext cx="454865" cy="568583"/>
          </a:xfrm>
          <a:prstGeom prst="rect">
            <a:avLst/>
          </a:prstGeom>
          <a:effectLst>
            <a:softEdge rad="12700"/>
          </a:effectLst>
        </p:spPr>
      </p:pic>
      <p:sp>
        <p:nvSpPr>
          <p:cNvPr id="5" name="矩形 56">
            <a:extLst>
              <a:ext uri="{FF2B5EF4-FFF2-40B4-BE49-F238E27FC236}">
                <a16:creationId xmlns:a16="http://schemas.microsoft.com/office/drawing/2014/main" id="{4512C6F5-D386-FA19-7E7F-8E7DFD8991B4}"/>
              </a:ext>
            </a:extLst>
          </p:cNvPr>
          <p:cNvSpPr/>
          <p:nvPr/>
        </p:nvSpPr>
        <p:spPr>
          <a:xfrm>
            <a:off x="2967301" y="2870190"/>
            <a:ext cx="3116882" cy="2394684"/>
          </a:xfrm>
          <a:prstGeom prst="rect">
            <a:avLst/>
          </a:prstGeom>
          <a:solidFill>
            <a:srgbClr val="FFFFFF"/>
          </a:solidFill>
          <a:ln w="12700" cap="flat" cmpd="sng" algn="ctr">
            <a:solidFill>
              <a:srgbClr val="666666">
                <a:lumMod val="40000"/>
                <a:lumOff val="60000"/>
              </a:srgbClr>
            </a:solidFill>
            <a:prstDash val="solid"/>
            <a:miter lim="800000"/>
          </a:ln>
          <a:effectLst>
            <a:outerShdw blurRad="50800" dist="38100" dir="5400000" algn="t" rotWithShape="0">
              <a:prstClr val="black">
                <a:alpha val="40000"/>
              </a:prstClr>
            </a:outerShdw>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pPr algn="ctr" defTabSz="914034">
              <a:defRPr/>
            </a:pPr>
            <a:endParaRPr lang="zh-CN" altLang="en-US" sz="1399" kern="0" dirty="0">
              <a:solidFill>
                <a:srgbClr val="1D1D1A"/>
              </a:solidFill>
              <a:latin typeface="微软雅黑" panose="020B0503020204020204" pitchFamily="34" charset="-122"/>
              <a:ea typeface="微软雅黑" panose="020B0503020204020204" pitchFamily="34" charset="-122"/>
            </a:endParaRPr>
          </a:p>
        </p:txBody>
      </p:sp>
      <p:sp>
        <p:nvSpPr>
          <p:cNvPr id="7" name="矩形 57">
            <a:extLst>
              <a:ext uri="{FF2B5EF4-FFF2-40B4-BE49-F238E27FC236}">
                <a16:creationId xmlns:a16="http://schemas.microsoft.com/office/drawing/2014/main" id="{025368A2-9476-84BA-6936-ADAA99F80013}"/>
              </a:ext>
            </a:extLst>
          </p:cNvPr>
          <p:cNvSpPr/>
          <p:nvPr/>
        </p:nvSpPr>
        <p:spPr>
          <a:xfrm>
            <a:off x="2906802" y="2799018"/>
            <a:ext cx="3116882" cy="2394684"/>
          </a:xfrm>
          <a:prstGeom prst="rect">
            <a:avLst/>
          </a:prstGeom>
          <a:solidFill>
            <a:srgbClr val="FFFFFF"/>
          </a:solidFill>
          <a:ln w="12700" cap="flat" cmpd="sng" algn="ctr">
            <a:solidFill>
              <a:srgbClr val="666666">
                <a:lumMod val="40000"/>
                <a:lumOff val="60000"/>
              </a:srgbClr>
            </a:solidFill>
            <a:prstDash val="solid"/>
            <a:miter lim="800000"/>
          </a:ln>
          <a:effectLst>
            <a:outerShdw blurRad="50800" dist="38100" dir="5400000" algn="t" rotWithShape="0">
              <a:prstClr val="black">
                <a:alpha val="40000"/>
              </a:prstClr>
            </a:outerShdw>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pPr algn="ctr" defTabSz="914034">
              <a:defRPr/>
            </a:pPr>
            <a:endParaRPr lang="zh-CN" altLang="en-US" sz="1399" kern="0" dirty="0">
              <a:solidFill>
                <a:srgbClr val="1D1D1A"/>
              </a:solidFill>
              <a:latin typeface="微软雅黑" panose="020B0503020204020204" pitchFamily="34" charset="-122"/>
              <a:ea typeface="微软雅黑" panose="020B0503020204020204" pitchFamily="34" charset="-122"/>
            </a:endParaRPr>
          </a:p>
        </p:txBody>
      </p:sp>
      <p:sp>
        <p:nvSpPr>
          <p:cNvPr id="8" name="矩形 58">
            <a:extLst>
              <a:ext uri="{FF2B5EF4-FFF2-40B4-BE49-F238E27FC236}">
                <a16:creationId xmlns:a16="http://schemas.microsoft.com/office/drawing/2014/main" id="{0D458377-4F2D-8AFA-7FF0-4B93BD375DFC}"/>
              </a:ext>
            </a:extLst>
          </p:cNvPr>
          <p:cNvSpPr/>
          <p:nvPr/>
        </p:nvSpPr>
        <p:spPr>
          <a:xfrm>
            <a:off x="2823705" y="2727847"/>
            <a:ext cx="3139480" cy="2394684"/>
          </a:xfrm>
          <a:prstGeom prst="rect">
            <a:avLst/>
          </a:prstGeom>
          <a:solidFill>
            <a:srgbClr val="00B0F0"/>
          </a:solidFill>
          <a:ln w="12700" cap="flat" cmpd="sng" algn="ctr">
            <a:solidFill>
              <a:srgbClr val="666666">
                <a:lumMod val="40000"/>
                <a:lumOff val="60000"/>
              </a:srgbClr>
            </a:solidFill>
            <a:prstDash val="solid"/>
            <a:miter lim="800000"/>
          </a:ln>
          <a:effectLst>
            <a:outerShdw blurRad="50800" dist="38100" dir="5400000" algn="t" rotWithShape="0">
              <a:prstClr val="black">
                <a:alpha val="40000"/>
              </a:prstClr>
            </a:outerShdw>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pPr algn="ctr" defTabSz="914034">
              <a:defRPr/>
            </a:pPr>
            <a:r>
              <a:rPr lang="en-US" altLang="zh-CN" sz="1399" kern="0" dirty="0">
                <a:solidFill>
                  <a:srgbClr val="1D1D1A"/>
                </a:solidFill>
                <a:latin typeface="微软雅黑" panose="020B0503020204020204" pitchFamily="34" charset="-122"/>
                <a:ea typeface="微软雅黑" panose="020B0503020204020204" pitchFamily="34" charset="-122"/>
              </a:rPr>
              <a:t>FTTR Cluster</a:t>
            </a:r>
            <a:endParaRPr lang="zh-CN" altLang="en-US" sz="1399" kern="0" dirty="0">
              <a:solidFill>
                <a:srgbClr val="1D1D1A"/>
              </a:solidFill>
              <a:latin typeface="微软雅黑" panose="020B0503020204020204" pitchFamily="34" charset="-122"/>
              <a:ea typeface="微软雅黑" panose="020B0503020204020204" pitchFamily="34" charset="-122"/>
            </a:endParaRPr>
          </a:p>
        </p:txBody>
      </p:sp>
      <p:sp>
        <p:nvSpPr>
          <p:cNvPr id="9" name="矩形 59">
            <a:extLst>
              <a:ext uri="{FF2B5EF4-FFF2-40B4-BE49-F238E27FC236}">
                <a16:creationId xmlns:a16="http://schemas.microsoft.com/office/drawing/2014/main" id="{9BADBBF0-ABBB-C165-E0FC-811A4E0BF019}"/>
              </a:ext>
            </a:extLst>
          </p:cNvPr>
          <p:cNvSpPr/>
          <p:nvPr/>
        </p:nvSpPr>
        <p:spPr>
          <a:xfrm>
            <a:off x="7659158" y="2727847"/>
            <a:ext cx="3692487" cy="2498416"/>
          </a:xfrm>
          <a:prstGeom prst="rect">
            <a:avLst/>
          </a:prstGeom>
          <a:solidFill>
            <a:srgbClr val="00B0F0"/>
          </a:solidFill>
          <a:ln w="12700" cap="flat" cmpd="sng" algn="ctr">
            <a:solidFill>
              <a:srgbClr val="666666">
                <a:lumMod val="40000"/>
                <a:lumOff val="60000"/>
              </a:srgbClr>
            </a:solidFill>
            <a:prstDash val="solid"/>
            <a:miter lim="800000"/>
          </a:ln>
          <a:effectLst>
            <a:outerShdw blurRad="50800" dist="38100" dir="5400000" algn="t" rotWithShape="0">
              <a:prstClr val="black">
                <a:alpha val="40000"/>
              </a:prstClr>
            </a:outerShdw>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pPr algn="ctr" defTabSz="914034">
              <a:defRPr/>
            </a:pPr>
            <a:r>
              <a:rPr lang="en-US" altLang="zh-CN" sz="1399" kern="0" dirty="0">
                <a:solidFill>
                  <a:srgbClr val="1D1D1A"/>
                </a:solidFill>
                <a:latin typeface="微软雅黑" panose="020B0503020204020204" pitchFamily="34" charset="-122"/>
                <a:ea typeface="微软雅黑" panose="020B0503020204020204" pitchFamily="34" charset="-122"/>
              </a:rPr>
              <a:t>Intelligent OLT</a:t>
            </a:r>
            <a:endParaRPr lang="zh-CN" altLang="en-US" sz="1399" kern="0" dirty="0">
              <a:solidFill>
                <a:srgbClr val="1D1D1A"/>
              </a:solidFill>
              <a:latin typeface="微软雅黑" panose="020B0503020204020204" pitchFamily="34" charset="-122"/>
              <a:ea typeface="微软雅黑" panose="020B0503020204020204" pitchFamily="34" charset="-122"/>
            </a:endParaRPr>
          </a:p>
        </p:txBody>
      </p:sp>
      <p:sp>
        <p:nvSpPr>
          <p:cNvPr id="10" name="圆角矩形 76">
            <a:extLst>
              <a:ext uri="{FF2B5EF4-FFF2-40B4-BE49-F238E27FC236}">
                <a16:creationId xmlns:a16="http://schemas.microsoft.com/office/drawing/2014/main" id="{7F47F8D0-8C79-5D2C-87D9-5C6BAFFF270D}"/>
              </a:ext>
            </a:extLst>
          </p:cNvPr>
          <p:cNvSpPr/>
          <p:nvPr/>
        </p:nvSpPr>
        <p:spPr bwMode="auto">
          <a:xfrm>
            <a:off x="4335740" y="3042685"/>
            <a:ext cx="1464075" cy="1865822"/>
          </a:xfrm>
          <a:prstGeom prst="roundRect">
            <a:avLst>
              <a:gd name="adj" fmla="val 3717"/>
            </a:avLst>
          </a:prstGeom>
          <a:solidFill>
            <a:srgbClr val="FFFFFF">
              <a:lumMod val="95000"/>
            </a:srgbClr>
          </a:solidFill>
          <a:ln w="12700" cap="flat" cmpd="sng" algn="ctr">
            <a:noFill/>
            <a:prstDash val="solid"/>
            <a:round/>
            <a:headEnd type="none" w="med" len="med"/>
            <a:tailEnd type="none" w="med" len="med"/>
          </a:ln>
          <a:effectLst/>
        </p:spPr>
        <p:txBody>
          <a:bodyPr rot="0" spcFirstLastPara="0" vertOverflow="overflow" horzOverflow="overflow" vert="horz" wrap="none" lIns="35986" tIns="45655" rIns="35986" bIns="45655" numCol="1" spcCol="0" rtlCol="0" fromWordArt="0" anchor="t" anchorCtr="0" forceAA="0" compatLnSpc="1">
            <a:prstTxWarp prst="textNoShape">
              <a:avLst/>
            </a:prstTxWarp>
            <a:noAutofit/>
          </a:bodyPr>
          <a:lstStyle/>
          <a:p>
            <a:pPr algn="ctr" defTabSz="914034">
              <a:defRPr/>
            </a:pPr>
            <a:r>
              <a:rPr lang="en-US" altLang="zh-CN" sz="1200" kern="0" dirty="0">
                <a:solidFill>
                  <a:srgbClr val="1D1D1A"/>
                </a:solidFill>
                <a:latin typeface="微软雅黑" panose="020B0503020204020204" pitchFamily="34" charset="-122"/>
                <a:ea typeface="微软雅黑" panose="020B0503020204020204" pitchFamily="34" charset="-122"/>
              </a:rPr>
              <a:t>MFU</a:t>
            </a:r>
            <a:endParaRPr lang="en-US" altLang="zh-CN" sz="1050" kern="0" dirty="0">
              <a:solidFill>
                <a:srgbClr val="1D1D1A"/>
              </a:solidFill>
              <a:latin typeface="微软雅黑" panose="020B0503020204020204" pitchFamily="34" charset="-122"/>
              <a:ea typeface="微软雅黑" panose="020B0503020204020204" pitchFamily="34" charset="-122"/>
            </a:endParaRPr>
          </a:p>
        </p:txBody>
      </p:sp>
      <p:grpSp>
        <p:nvGrpSpPr>
          <p:cNvPr id="11" name="组合 61">
            <a:extLst>
              <a:ext uri="{FF2B5EF4-FFF2-40B4-BE49-F238E27FC236}">
                <a16:creationId xmlns:a16="http://schemas.microsoft.com/office/drawing/2014/main" id="{6D945F87-E105-3F7F-5E57-36D5F95BD847}"/>
              </a:ext>
            </a:extLst>
          </p:cNvPr>
          <p:cNvGrpSpPr/>
          <p:nvPr/>
        </p:nvGrpSpPr>
        <p:grpSpPr>
          <a:xfrm>
            <a:off x="3031475" y="3996610"/>
            <a:ext cx="831245" cy="998857"/>
            <a:chOff x="3476545" y="1212353"/>
            <a:chExt cx="831570" cy="1760267"/>
          </a:xfrm>
        </p:grpSpPr>
        <p:sp>
          <p:nvSpPr>
            <p:cNvPr id="12" name="圆角矩形 76">
              <a:extLst>
                <a:ext uri="{FF2B5EF4-FFF2-40B4-BE49-F238E27FC236}">
                  <a16:creationId xmlns:a16="http://schemas.microsoft.com/office/drawing/2014/main" id="{23D564A2-3CDB-DC1F-5389-731F953C20B2}"/>
                </a:ext>
              </a:extLst>
            </p:cNvPr>
            <p:cNvSpPr/>
            <p:nvPr/>
          </p:nvSpPr>
          <p:spPr bwMode="auto">
            <a:xfrm>
              <a:off x="3476545" y="1212353"/>
              <a:ext cx="831570" cy="480309"/>
            </a:xfrm>
            <a:prstGeom prst="roundRect">
              <a:avLst>
                <a:gd name="adj" fmla="val 3717"/>
              </a:avLst>
            </a:prstGeom>
            <a:solidFill>
              <a:srgbClr val="FFFFFF">
                <a:lumMod val="95000"/>
              </a:srgbClr>
            </a:solidFill>
            <a:ln w="12700" cap="flat" cmpd="sng" algn="ctr">
              <a:noFill/>
              <a:prstDash val="solid"/>
              <a:round/>
              <a:headEnd type="none" w="med" len="med"/>
              <a:tailEnd type="none" w="med" len="med"/>
            </a:ln>
            <a:effectLst/>
          </p:spPr>
          <p:txBody>
            <a:bodyPr rot="0" spcFirstLastPara="0" vertOverflow="overflow" horzOverflow="overflow" vert="horz" wrap="none" lIns="35986" tIns="35986" rIns="35986" bIns="35986" numCol="1" spcCol="0" rtlCol="0" fromWordArt="0" anchor="ctr" anchorCtr="0" forceAA="0" compatLnSpc="1">
              <a:prstTxWarp prst="textNoShape">
                <a:avLst/>
              </a:prstTxWarp>
              <a:noAutofit/>
            </a:bodyPr>
            <a:lstStyle/>
            <a:p>
              <a:pPr algn="ctr" defTabSz="914034">
                <a:defRPr/>
              </a:pPr>
              <a:r>
                <a:rPr lang="en-US" altLang="zh-CN" sz="1200" kern="0" dirty="0">
                  <a:solidFill>
                    <a:srgbClr val="1D1D1A"/>
                  </a:solidFill>
                  <a:latin typeface="微软雅黑" panose="020B0503020204020204" pitchFamily="34" charset="-122"/>
                  <a:ea typeface="微软雅黑" panose="020B0503020204020204" pitchFamily="34" charset="-122"/>
                </a:rPr>
                <a:t>SFU</a:t>
              </a:r>
              <a:endParaRPr lang="en-US" altLang="zh-CN" sz="1050" kern="0" dirty="0">
                <a:solidFill>
                  <a:srgbClr val="1D1D1A"/>
                </a:solidFill>
                <a:latin typeface="微软雅黑" panose="020B0503020204020204" pitchFamily="34" charset="-122"/>
                <a:ea typeface="微软雅黑" panose="020B0503020204020204" pitchFamily="34" charset="-122"/>
              </a:endParaRPr>
            </a:p>
          </p:txBody>
        </p:sp>
        <p:sp>
          <p:nvSpPr>
            <p:cNvPr id="13" name="圆角矩形 76">
              <a:extLst>
                <a:ext uri="{FF2B5EF4-FFF2-40B4-BE49-F238E27FC236}">
                  <a16:creationId xmlns:a16="http://schemas.microsoft.com/office/drawing/2014/main" id="{BFFF2517-CA49-FF26-6B0F-AB2B821AD7B5}"/>
                </a:ext>
              </a:extLst>
            </p:cNvPr>
            <p:cNvSpPr/>
            <p:nvPr/>
          </p:nvSpPr>
          <p:spPr bwMode="auto">
            <a:xfrm>
              <a:off x="3476545" y="1852333"/>
              <a:ext cx="831570" cy="480309"/>
            </a:xfrm>
            <a:prstGeom prst="roundRect">
              <a:avLst>
                <a:gd name="adj" fmla="val 3717"/>
              </a:avLst>
            </a:prstGeom>
            <a:solidFill>
              <a:srgbClr val="FFFFFF">
                <a:lumMod val="95000"/>
              </a:srgbClr>
            </a:solidFill>
            <a:ln w="12700" cap="flat" cmpd="sng" algn="ctr">
              <a:noFill/>
              <a:prstDash val="solid"/>
              <a:round/>
              <a:headEnd type="none" w="med" len="med"/>
              <a:tailEnd type="none" w="med" len="med"/>
            </a:ln>
            <a:effectLst/>
          </p:spPr>
          <p:txBody>
            <a:bodyPr rot="0" spcFirstLastPara="0" vertOverflow="overflow" horzOverflow="overflow" vert="horz" wrap="none" lIns="35986" tIns="35986" rIns="35986" bIns="35986" numCol="1" spcCol="0" rtlCol="0" fromWordArt="0" anchor="ctr" anchorCtr="0" forceAA="0" compatLnSpc="1">
              <a:prstTxWarp prst="textNoShape">
                <a:avLst/>
              </a:prstTxWarp>
              <a:noAutofit/>
            </a:bodyPr>
            <a:lstStyle/>
            <a:p>
              <a:pPr algn="ctr" defTabSz="914034">
                <a:defRPr/>
              </a:pPr>
              <a:r>
                <a:rPr lang="en-US" altLang="zh-CN" sz="1200" kern="0" dirty="0">
                  <a:solidFill>
                    <a:srgbClr val="1D1D1A"/>
                  </a:solidFill>
                  <a:latin typeface="微软雅黑" panose="020B0503020204020204" pitchFamily="34" charset="-122"/>
                  <a:ea typeface="微软雅黑" panose="020B0503020204020204" pitchFamily="34" charset="-122"/>
                </a:rPr>
                <a:t>…</a:t>
              </a:r>
              <a:endParaRPr lang="en-US" altLang="zh-CN" sz="1050" kern="0" dirty="0">
                <a:solidFill>
                  <a:srgbClr val="1D1D1A"/>
                </a:solidFill>
                <a:latin typeface="微软雅黑" panose="020B0503020204020204" pitchFamily="34" charset="-122"/>
                <a:ea typeface="微软雅黑" panose="020B0503020204020204" pitchFamily="34" charset="-122"/>
              </a:endParaRPr>
            </a:p>
          </p:txBody>
        </p:sp>
        <p:sp>
          <p:nvSpPr>
            <p:cNvPr id="14" name="圆角矩形 76">
              <a:extLst>
                <a:ext uri="{FF2B5EF4-FFF2-40B4-BE49-F238E27FC236}">
                  <a16:creationId xmlns:a16="http://schemas.microsoft.com/office/drawing/2014/main" id="{77FE380E-F306-41F4-157A-6A33BB75B41A}"/>
                </a:ext>
              </a:extLst>
            </p:cNvPr>
            <p:cNvSpPr/>
            <p:nvPr/>
          </p:nvSpPr>
          <p:spPr bwMode="auto">
            <a:xfrm>
              <a:off x="3476545" y="2492311"/>
              <a:ext cx="831570" cy="480309"/>
            </a:xfrm>
            <a:prstGeom prst="roundRect">
              <a:avLst>
                <a:gd name="adj" fmla="val 3717"/>
              </a:avLst>
            </a:prstGeom>
            <a:solidFill>
              <a:srgbClr val="FFFFFF">
                <a:lumMod val="95000"/>
              </a:srgbClr>
            </a:solidFill>
            <a:ln w="12700" cap="flat" cmpd="sng" algn="ctr">
              <a:noFill/>
              <a:prstDash val="solid"/>
              <a:round/>
              <a:headEnd type="none" w="med" len="med"/>
              <a:tailEnd type="none" w="med" len="med"/>
            </a:ln>
            <a:effectLst/>
          </p:spPr>
          <p:txBody>
            <a:bodyPr rot="0" spcFirstLastPara="0" vertOverflow="overflow" horzOverflow="overflow" vert="horz" wrap="none" lIns="35986" tIns="35986" rIns="35986" bIns="35986" numCol="1" spcCol="0" rtlCol="0" fromWordArt="0" anchor="ctr" anchorCtr="0" forceAA="0" compatLnSpc="1">
              <a:prstTxWarp prst="textNoShape">
                <a:avLst/>
              </a:prstTxWarp>
              <a:noAutofit/>
            </a:bodyPr>
            <a:lstStyle/>
            <a:p>
              <a:pPr algn="ctr" defTabSz="914034"/>
              <a:r>
                <a:rPr lang="en-US" altLang="zh-CN" sz="1200" kern="0" dirty="0">
                  <a:solidFill>
                    <a:srgbClr val="1D1D1A"/>
                  </a:solidFill>
                  <a:latin typeface="微软雅黑" panose="020B0503020204020204" pitchFamily="34" charset="-122"/>
                  <a:ea typeface="微软雅黑" panose="020B0503020204020204" pitchFamily="34" charset="-122"/>
                </a:rPr>
                <a:t>SFU</a:t>
              </a:r>
            </a:p>
          </p:txBody>
        </p:sp>
      </p:grpSp>
      <p:sp>
        <p:nvSpPr>
          <p:cNvPr id="15" name="圆角矩形 76">
            <a:extLst>
              <a:ext uri="{FF2B5EF4-FFF2-40B4-BE49-F238E27FC236}">
                <a16:creationId xmlns:a16="http://schemas.microsoft.com/office/drawing/2014/main" id="{9C4B9193-C281-2F3B-190D-2F092D7BB381}"/>
              </a:ext>
            </a:extLst>
          </p:cNvPr>
          <p:cNvSpPr/>
          <p:nvPr/>
        </p:nvSpPr>
        <p:spPr bwMode="auto">
          <a:xfrm>
            <a:off x="4459262" y="4348156"/>
            <a:ext cx="1217030" cy="297589"/>
          </a:xfrm>
          <a:prstGeom prst="roundRect">
            <a:avLst>
              <a:gd name="adj" fmla="val 3717"/>
            </a:avLst>
          </a:prstGeom>
          <a:solidFill>
            <a:srgbClr val="FFFFFF"/>
          </a:solidFill>
          <a:ln w="12700" cap="flat" cmpd="sng" algn="ctr">
            <a:solidFill>
              <a:srgbClr val="666666">
                <a:lumMod val="40000"/>
                <a:lumOff val="60000"/>
              </a:srgbClr>
            </a:solidFill>
            <a:prstDash val="solid"/>
            <a:round/>
            <a:headEnd type="none" w="med" len="med"/>
            <a:tailEnd type="none" w="med" len="med"/>
          </a:ln>
          <a:effectLst/>
        </p:spPr>
        <p:txBody>
          <a:bodyPr rot="0" spcFirstLastPara="0" vertOverflow="overflow" horzOverflow="overflow" vert="horz" wrap="none" lIns="71972" tIns="35986" rIns="71972" bIns="35986" numCol="1" spcCol="0" rtlCol="0" fromWordArt="0" anchor="ctr" anchorCtr="0" forceAA="0" compatLnSpc="1">
            <a:prstTxWarp prst="textNoShape">
              <a:avLst/>
            </a:prstTxWarp>
            <a:noAutofit/>
          </a:bodyPr>
          <a:lstStyle/>
          <a:p>
            <a:pPr algn="ctr" defTabSz="914034">
              <a:defRPr/>
            </a:pPr>
            <a:r>
              <a:rPr lang="en-US" altLang="zh-CN" sz="1400" kern="0" dirty="0">
                <a:solidFill>
                  <a:srgbClr val="1D1D1A"/>
                </a:solidFill>
                <a:latin typeface="微软雅黑" panose="020B0503020204020204" pitchFamily="34" charset="-122"/>
                <a:ea typeface="微软雅黑" panose="020B0503020204020204" pitchFamily="34" charset="-122"/>
              </a:rPr>
              <a:t>Data Plane</a:t>
            </a:r>
            <a:endParaRPr lang="en-US" altLang="zh-CN" sz="1100" kern="0" dirty="0">
              <a:solidFill>
                <a:srgbClr val="1D1D1A"/>
              </a:solidFill>
              <a:latin typeface="微软雅黑" panose="020B0503020204020204" pitchFamily="34" charset="-122"/>
              <a:ea typeface="微软雅黑" panose="020B0503020204020204" pitchFamily="34" charset="-122"/>
            </a:endParaRPr>
          </a:p>
        </p:txBody>
      </p:sp>
      <p:sp>
        <p:nvSpPr>
          <p:cNvPr id="16" name="圆角矩形 76">
            <a:extLst>
              <a:ext uri="{FF2B5EF4-FFF2-40B4-BE49-F238E27FC236}">
                <a16:creationId xmlns:a16="http://schemas.microsoft.com/office/drawing/2014/main" id="{D9954828-6064-0FD1-E8D3-08966966F048}"/>
              </a:ext>
            </a:extLst>
          </p:cNvPr>
          <p:cNvSpPr/>
          <p:nvPr/>
        </p:nvSpPr>
        <p:spPr bwMode="auto">
          <a:xfrm>
            <a:off x="4456279" y="3344822"/>
            <a:ext cx="1217030" cy="920062"/>
          </a:xfrm>
          <a:prstGeom prst="roundRect">
            <a:avLst>
              <a:gd name="adj" fmla="val 3717"/>
            </a:avLst>
          </a:prstGeom>
          <a:solidFill>
            <a:srgbClr val="0070C0"/>
          </a:solidFill>
          <a:ln w="12700" cap="flat" cmpd="sng" algn="ctr">
            <a:noFill/>
            <a:prstDash val="solid"/>
            <a:round/>
            <a:headEnd type="none" w="med" len="med"/>
            <a:tailEnd type="none" w="med" len="med"/>
          </a:ln>
          <a:effectLst/>
        </p:spPr>
        <p:txBody>
          <a:bodyPr rot="0" spcFirstLastPara="0" vertOverflow="overflow" horzOverflow="overflow" vert="horz" wrap="none" lIns="71972" tIns="35986" rIns="71972" bIns="35986" numCol="1" spcCol="0" rtlCol="0" fromWordArt="0" anchor="t" anchorCtr="0" forceAA="0" compatLnSpc="1">
            <a:prstTxWarp prst="textNoShape">
              <a:avLst/>
            </a:prstTxWarp>
            <a:noAutofit/>
          </a:bodyPr>
          <a:lstStyle/>
          <a:p>
            <a:pPr algn="ctr" defTabSz="914034">
              <a:defRPr/>
            </a:pPr>
            <a:r>
              <a:rPr lang="en-US" altLang="zh-CN" sz="1399" b="1" kern="0" dirty="0">
                <a:solidFill>
                  <a:srgbClr val="FFFFFF"/>
                </a:solidFill>
                <a:latin typeface="微软雅黑" panose="020B0503020204020204" pitchFamily="34" charset="-122"/>
                <a:ea typeface="微软雅黑" panose="020B0503020204020204" pitchFamily="34" charset="-122"/>
              </a:rPr>
              <a:t>Control Plane</a:t>
            </a:r>
            <a:endParaRPr lang="en-US" altLang="zh-CN" sz="1100" b="1" kern="0" dirty="0">
              <a:solidFill>
                <a:srgbClr val="FFFFFF"/>
              </a:solidFill>
              <a:latin typeface="微软雅黑" panose="020B0503020204020204" pitchFamily="34" charset="-122"/>
              <a:ea typeface="微软雅黑" panose="020B0503020204020204" pitchFamily="34" charset="-122"/>
            </a:endParaRPr>
          </a:p>
        </p:txBody>
      </p:sp>
      <p:cxnSp>
        <p:nvCxnSpPr>
          <p:cNvPr id="17" name="直接连接符 67">
            <a:extLst>
              <a:ext uri="{FF2B5EF4-FFF2-40B4-BE49-F238E27FC236}">
                <a16:creationId xmlns:a16="http://schemas.microsoft.com/office/drawing/2014/main" id="{5D69C938-BD93-F469-97FF-3995F5D4EC9C}"/>
              </a:ext>
            </a:extLst>
          </p:cNvPr>
          <p:cNvCxnSpPr>
            <a:stCxn id="12" idx="3"/>
            <a:endCxn id="15" idx="1"/>
          </p:cNvCxnSpPr>
          <p:nvPr/>
        </p:nvCxnSpPr>
        <p:spPr>
          <a:xfrm>
            <a:off x="3862720" y="4132884"/>
            <a:ext cx="596541" cy="364067"/>
          </a:xfrm>
          <a:prstGeom prst="line">
            <a:avLst/>
          </a:prstGeom>
          <a:noFill/>
          <a:ln w="6350" cap="flat" cmpd="sng" algn="ctr">
            <a:solidFill>
              <a:srgbClr val="666666">
                <a:lumMod val="60000"/>
                <a:lumOff val="40000"/>
              </a:srgbClr>
            </a:solidFill>
            <a:prstDash val="solid"/>
            <a:miter lim="800000"/>
          </a:ln>
          <a:effectLst/>
        </p:spPr>
      </p:cxnSp>
      <p:cxnSp>
        <p:nvCxnSpPr>
          <p:cNvPr id="18" name="直接连接符 68">
            <a:extLst>
              <a:ext uri="{FF2B5EF4-FFF2-40B4-BE49-F238E27FC236}">
                <a16:creationId xmlns:a16="http://schemas.microsoft.com/office/drawing/2014/main" id="{CE09896D-E3AB-D8A0-243C-B7B2D595FC1B}"/>
              </a:ext>
            </a:extLst>
          </p:cNvPr>
          <p:cNvCxnSpPr>
            <a:stCxn id="13" idx="3"/>
            <a:endCxn id="15" idx="1"/>
          </p:cNvCxnSpPr>
          <p:nvPr/>
        </p:nvCxnSpPr>
        <p:spPr>
          <a:xfrm>
            <a:off x="3862720" y="4496039"/>
            <a:ext cx="596541" cy="913"/>
          </a:xfrm>
          <a:prstGeom prst="line">
            <a:avLst/>
          </a:prstGeom>
          <a:noFill/>
          <a:ln w="6350" cap="flat" cmpd="sng" algn="ctr">
            <a:solidFill>
              <a:srgbClr val="666666">
                <a:lumMod val="60000"/>
                <a:lumOff val="40000"/>
              </a:srgbClr>
            </a:solidFill>
            <a:prstDash val="solid"/>
            <a:miter lim="800000"/>
          </a:ln>
          <a:effectLst/>
        </p:spPr>
      </p:cxnSp>
      <p:cxnSp>
        <p:nvCxnSpPr>
          <p:cNvPr id="19" name="直接连接符 69">
            <a:extLst>
              <a:ext uri="{FF2B5EF4-FFF2-40B4-BE49-F238E27FC236}">
                <a16:creationId xmlns:a16="http://schemas.microsoft.com/office/drawing/2014/main" id="{0F33D741-91D9-F682-16B4-E27FC4ECC9D1}"/>
              </a:ext>
            </a:extLst>
          </p:cNvPr>
          <p:cNvCxnSpPr>
            <a:stCxn id="14" idx="3"/>
            <a:endCxn id="15" idx="1"/>
          </p:cNvCxnSpPr>
          <p:nvPr/>
        </p:nvCxnSpPr>
        <p:spPr>
          <a:xfrm flipV="1">
            <a:off x="3862720" y="4496951"/>
            <a:ext cx="596541" cy="362240"/>
          </a:xfrm>
          <a:prstGeom prst="line">
            <a:avLst/>
          </a:prstGeom>
          <a:noFill/>
          <a:ln w="6350" cap="flat" cmpd="sng" algn="ctr">
            <a:solidFill>
              <a:srgbClr val="009999"/>
            </a:solidFill>
            <a:prstDash val="solid"/>
            <a:miter lim="800000"/>
          </a:ln>
          <a:effectLst/>
        </p:spPr>
      </p:cxnSp>
      <p:sp>
        <p:nvSpPr>
          <p:cNvPr id="20" name="圆角矩形 76">
            <a:extLst>
              <a:ext uri="{FF2B5EF4-FFF2-40B4-BE49-F238E27FC236}">
                <a16:creationId xmlns:a16="http://schemas.microsoft.com/office/drawing/2014/main" id="{71D3FA29-75FF-4DC6-3113-15297271ADED}"/>
              </a:ext>
            </a:extLst>
          </p:cNvPr>
          <p:cNvSpPr/>
          <p:nvPr/>
        </p:nvSpPr>
        <p:spPr bwMode="auto">
          <a:xfrm>
            <a:off x="7879177" y="3042685"/>
            <a:ext cx="1464075" cy="1865822"/>
          </a:xfrm>
          <a:prstGeom prst="roundRect">
            <a:avLst>
              <a:gd name="adj" fmla="val 3717"/>
            </a:avLst>
          </a:prstGeom>
          <a:solidFill>
            <a:srgbClr val="FFFFFF">
              <a:lumMod val="95000"/>
            </a:srgbClr>
          </a:solidFill>
          <a:ln w="12700" cap="flat" cmpd="sng" algn="ctr">
            <a:noFill/>
            <a:prstDash val="solid"/>
            <a:round/>
            <a:headEnd type="none" w="med" len="med"/>
            <a:tailEnd type="none" w="med" len="med"/>
          </a:ln>
          <a:effectLst/>
        </p:spPr>
        <p:txBody>
          <a:bodyPr rot="0" spcFirstLastPara="0" vertOverflow="overflow" horzOverflow="overflow" vert="horz" wrap="none" lIns="35986" tIns="45655" rIns="35986" bIns="45655" numCol="1" spcCol="0" rtlCol="0" fromWordArt="0" anchor="t" anchorCtr="0" forceAA="0" compatLnSpc="1">
            <a:prstTxWarp prst="textNoShape">
              <a:avLst/>
            </a:prstTxWarp>
            <a:noAutofit/>
          </a:bodyPr>
          <a:lstStyle/>
          <a:p>
            <a:pPr algn="ctr" defTabSz="914034">
              <a:defRPr/>
            </a:pPr>
            <a:r>
              <a:rPr lang="en-US" altLang="zh-CN" sz="1200" kern="0" dirty="0">
                <a:solidFill>
                  <a:srgbClr val="1D1D1A"/>
                </a:solidFill>
                <a:latin typeface="微软雅黑" panose="020B0503020204020204" pitchFamily="34" charset="-122"/>
                <a:ea typeface="微软雅黑" panose="020B0503020204020204" pitchFamily="34" charset="-122"/>
              </a:rPr>
              <a:t>PON</a:t>
            </a:r>
            <a:endParaRPr lang="en-US" altLang="zh-CN" sz="1050" kern="0" dirty="0">
              <a:solidFill>
                <a:srgbClr val="1D1D1A"/>
              </a:solidFill>
              <a:latin typeface="微软雅黑" panose="020B0503020204020204" pitchFamily="34" charset="-122"/>
              <a:ea typeface="微软雅黑" panose="020B0503020204020204" pitchFamily="34" charset="-122"/>
            </a:endParaRPr>
          </a:p>
        </p:txBody>
      </p:sp>
      <p:sp>
        <p:nvSpPr>
          <p:cNvPr id="21" name="圆角矩形 76">
            <a:extLst>
              <a:ext uri="{FF2B5EF4-FFF2-40B4-BE49-F238E27FC236}">
                <a16:creationId xmlns:a16="http://schemas.microsoft.com/office/drawing/2014/main" id="{248E4069-8401-744C-EE65-3B3619103304}"/>
              </a:ext>
            </a:extLst>
          </p:cNvPr>
          <p:cNvSpPr/>
          <p:nvPr/>
        </p:nvSpPr>
        <p:spPr bwMode="auto">
          <a:xfrm>
            <a:off x="9680805" y="3042685"/>
            <a:ext cx="1464075" cy="1865822"/>
          </a:xfrm>
          <a:prstGeom prst="roundRect">
            <a:avLst>
              <a:gd name="adj" fmla="val 3717"/>
            </a:avLst>
          </a:prstGeom>
          <a:solidFill>
            <a:srgbClr val="FFFFFF">
              <a:lumMod val="95000"/>
            </a:srgbClr>
          </a:solidFill>
          <a:ln w="12700" cap="flat" cmpd="sng" algn="ctr">
            <a:noFill/>
            <a:prstDash val="solid"/>
            <a:round/>
            <a:headEnd type="none" w="med" len="med"/>
            <a:tailEnd type="none" w="med" len="med"/>
          </a:ln>
          <a:effectLst/>
        </p:spPr>
        <p:txBody>
          <a:bodyPr rot="0" spcFirstLastPara="0" vertOverflow="overflow" horzOverflow="overflow" vert="horz" wrap="none" lIns="35986" tIns="45655" rIns="35986" bIns="45655" numCol="1" spcCol="0" rtlCol="0" fromWordArt="0" anchor="t" anchorCtr="0" forceAA="0" compatLnSpc="1">
            <a:prstTxWarp prst="textNoShape">
              <a:avLst/>
            </a:prstTxWarp>
            <a:noAutofit/>
          </a:bodyPr>
          <a:lstStyle/>
          <a:p>
            <a:pPr algn="ctr" defTabSz="914034">
              <a:defRPr/>
            </a:pPr>
            <a:r>
              <a:rPr lang="en-US" altLang="zh-CN" sz="1200" kern="0" dirty="0">
                <a:solidFill>
                  <a:srgbClr val="1D1D1A"/>
                </a:solidFill>
                <a:latin typeface="微软雅黑" panose="020B0503020204020204" pitchFamily="34" charset="-122"/>
                <a:ea typeface="微软雅黑" panose="020B0503020204020204" pitchFamily="34" charset="-122"/>
              </a:rPr>
              <a:t>AEC</a:t>
            </a:r>
            <a:endParaRPr lang="en-US" altLang="zh-CN" sz="1050" kern="0" dirty="0">
              <a:solidFill>
                <a:srgbClr val="1D1D1A"/>
              </a:solidFill>
              <a:latin typeface="微软雅黑" panose="020B0503020204020204" pitchFamily="34" charset="-122"/>
              <a:ea typeface="微软雅黑" panose="020B0503020204020204" pitchFamily="34" charset="-122"/>
            </a:endParaRPr>
          </a:p>
        </p:txBody>
      </p:sp>
      <p:sp>
        <p:nvSpPr>
          <p:cNvPr id="22" name="圆角矩形 76">
            <a:extLst>
              <a:ext uri="{FF2B5EF4-FFF2-40B4-BE49-F238E27FC236}">
                <a16:creationId xmlns:a16="http://schemas.microsoft.com/office/drawing/2014/main" id="{E7F46346-B053-2FBC-AE5A-F3D2D54ECDAA}"/>
              </a:ext>
            </a:extLst>
          </p:cNvPr>
          <p:cNvSpPr/>
          <p:nvPr/>
        </p:nvSpPr>
        <p:spPr bwMode="auto">
          <a:xfrm>
            <a:off x="8002698" y="3344822"/>
            <a:ext cx="1217030" cy="920062"/>
          </a:xfrm>
          <a:prstGeom prst="roundRect">
            <a:avLst>
              <a:gd name="adj" fmla="val 3717"/>
            </a:avLst>
          </a:prstGeom>
          <a:solidFill>
            <a:srgbClr val="0070C0"/>
          </a:solidFill>
          <a:ln w="12700" cap="flat" cmpd="sng" algn="ctr">
            <a:noFill/>
            <a:prstDash val="solid"/>
            <a:round/>
            <a:headEnd type="none" w="med" len="med"/>
            <a:tailEnd type="none" w="med" len="med"/>
          </a:ln>
          <a:effectLst/>
        </p:spPr>
        <p:txBody>
          <a:bodyPr rot="0" spcFirstLastPara="0" vertOverflow="overflow" horzOverflow="overflow" vert="horz" wrap="none" lIns="71972" tIns="35986" rIns="71972" bIns="35986" numCol="1" spcCol="0" rtlCol="0" fromWordArt="0" anchor="t" anchorCtr="0" forceAA="0" compatLnSpc="1">
            <a:prstTxWarp prst="textNoShape">
              <a:avLst/>
            </a:prstTxWarp>
            <a:noAutofit/>
          </a:bodyPr>
          <a:lstStyle/>
          <a:p>
            <a:pPr algn="ctr" defTabSz="914034">
              <a:defRPr/>
            </a:pPr>
            <a:r>
              <a:rPr lang="en-US" altLang="zh-CN" sz="1399" b="1" kern="0" dirty="0">
                <a:solidFill>
                  <a:srgbClr val="FFFFFF"/>
                </a:solidFill>
                <a:latin typeface="微软雅黑" panose="020B0503020204020204" pitchFamily="34" charset="-122"/>
                <a:ea typeface="微软雅黑" panose="020B0503020204020204" pitchFamily="34" charset="-122"/>
              </a:rPr>
              <a:t>Control Plane</a:t>
            </a:r>
            <a:endParaRPr lang="en-US" altLang="zh-CN" sz="1100" b="1" kern="0" dirty="0">
              <a:solidFill>
                <a:srgbClr val="FFFFFF"/>
              </a:solidFill>
              <a:latin typeface="微软雅黑" panose="020B0503020204020204" pitchFamily="34" charset="-122"/>
              <a:ea typeface="微软雅黑" panose="020B0503020204020204" pitchFamily="34" charset="-122"/>
            </a:endParaRPr>
          </a:p>
        </p:txBody>
      </p:sp>
      <p:sp>
        <p:nvSpPr>
          <p:cNvPr id="23" name="圆角矩形 76">
            <a:extLst>
              <a:ext uri="{FF2B5EF4-FFF2-40B4-BE49-F238E27FC236}">
                <a16:creationId xmlns:a16="http://schemas.microsoft.com/office/drawing/2014/main" id="{FE56068A-5982-DF1E-5EF4-28A4051B3EDD}"/>
              </a:ext>
            </a:extLst>
          </p:cNvPr>
          <p:cNvSpPr/>
          <p:nvPr/>
        </p:nvSpPr>
        <p:spPr bwMode="auto">
          <a:xfrm>
            <a:off x="9804327" y="3344822"/>
            <a:ext cx="1217030" cy="920062"/>
          </a:xfrm>
          <a:prstGeom prst="roundRect">
            <a:avLst>
              <a:gd name="adj" fmla="val 3717"/>
            </a:avLst>
          </a:prstGeom>
          <a:solidFill>
            <a:srgbClr val="0070C0"/>
          </a:solidFill>
          <a:ln w="12700" cap="flat" cmpd="sng" algn="ctr">
            <a:noFill/>
            <a:prstDash val="solid"/>
            <a:round/>
            <a:headEnd type="none" w="med" len="med"/>
            <a:tailEnd type="none" w="med" len="med"/>
          </a:ln>
          <a:effectLst/>
        </p:spPr>
        <p:txBody>
          <a:bodyPr rot="0" spcFirstLastPara="0" vertOverflow="overflow" horzOverflow="overflow" vert="horz" wrap="none" lIns="71972" tIns="35986" rIns="71972" bIns="35986" numCol="1" spcCol="0" rtlCol="0" fromWordArt="0" anchor="t" anchorCtr="0" forceAA="0" compatLnSpc="1">
            <a:prstTxWarp prst="textNoShape">
              <a:avLst/>
            </a:prstTxWarp>
            <a:noAutofit/>
          </a:bodyPr>
          <a:lstStyle/>
          <a:p>
            <a:pPr algn="ctr" defTabSz="914034">
              <a:defRPr/>
            </a:pPr>
            <a:r>
              <a:rPr lang="en-US" altLang="zh-CN" sz="1399" b="1" kern="0" dirty="0">
                <a:solidFill>
                  <a:srgbClr val="FFFFFF"/>
                </a:solidFill>
                <a:latin typeface="微软雅黑" panose="020B0503020204020204" pitchFamily="34" charset="-122"/>
                <a:ea typeface="微软雅黑" panose="020B0503020204020204" pitchFamily="34" charset="-122"/>
              </a:rPr>
              <a:t>Control Plane</a:t>
            </a:r>
            <a:endParaRPr lang="en-US" altLang="zh-CN" sz="1100" b="1" kern="0" dirty="0">
              <a:solidFill>
                <a:srgbClr val="FFFFFF"/>
              </a:solidFill>
              <a:latin typeface="微软雅黑" panose="020B0503020204020204" pitchFamily="34" charset="-122"/>
              <a:ea typeface="微软雅黑" panose="020B0503020204020204" pitchFamily="34" charset="-122"/>
            </a:endParaRPr>
          </a:p>
        </p:txBody>
      </p:sp>
      <p:sp>
        <p:nvSpPr>
          <p:cNvPr id="24" name="圆角矩形 76">
            <a:extLst>
              <a:ext uri="{FF2B5EF4-FFF2-40B4-BE49-F238E27FC236}">
                <a16:creationId xmlns:a16="http://schemas.microsoft.com/office/drawing/2014/main" id="{5D928509-8829-D01F-5EEB-42D308C26FD2}"/>
              </a:ext>
            </a:extLst>
          </p:cNvPr>
          <p:cNvSpPr>
            <a:spLocks/>
          </p:cNvSpPr>
          <p:nvPr/>
        </p:nvSpPr>
        <p:spPr bwMode="auto">
          <a:xfrm>
            <a:off x="8002698" y="4348156"/>
            <a:ext cx="1217030" cy="297589"/>
          </a:xfrm>
          <a:prstGeom prst="roundRect">
            <a:avLst>
              <a:gd name="adj" fmla="val 3717"/>
            </a:avLst>
          </a:prstGeom>
          <a:solidFill>
            <a:srgbClr val="FFFFFF"/>
          </a:solidFill>
          <a:ln w="12700" cap="flat" cmpd="sng" algn="ctr">
            <a:solidFill>
              <a:srgbClr val="666666">
                <a:lumMod val="40000"/>
                <a:lumOff val="60000"/>
              </a:srgbClr>
            </a:solidFill>
            <a:prstDash val="solid"/>
            <a:round/>
            <a:headEnd type="none" w="med" len="med"/>
            <a:tailEnd type="none" w="med" len="med"/>
          </a:ln>
          <a:effectLst/>
        </p:spPr>
        <p:txBody>
          <a:bodyPr rot="0" spcFirstLastPara="0" vertOverflow="overflow" horzOverflow="overflow" vert="horz" wrap="none" lIns="71972" tIns="35986" rIns="71972" bIns="35986" numCol="1" spcCol="0" rtlCol="0" fromWordArt="0" anchor="ctr" anchorCtr="0" forceAA="0" compatLnSpc="1">
            <a:prstTxWarp prst="textNoShape">
              <a:avLst/>
            </a:prstTxWarp>
            <a:noAutofit/>
          </a:bodyPr>
          <a:lstStyle/>
          <a:p>
            <a:pPr algn="ctr" defTabSz="914034">
              <a:defRPr/>
            </a:pPr>
            <a:r>
              <a:rPr lang="en-US" altLang="zh-CN" sz="1399" kern="0" dirty="0">
                <a:solidFill>
                  <a:srgbClr val="1D1D1A"/>
                </a:solidFill>
                <a:latin typeface="微软雅黑" panose="020B0503020204020204" pitchFamily="34" charset="-122"/>
                <a:ea typeface="微软雅黑" panose="020B0503020204020204" pitchFamily="34" charset="-122"/>
              </a:rPr>
              <a:t>Data Plane</a:t>
            </a:r>
            <a:endParaRPr lang="en-US" altLang="zh-CN" sz="1100" kern="0" dirty="0">
              <a:solidFill>
                <a:srgbClr val="1D1D1A"/>
              </a:solidFill>
              <a:latin typeface="微软雅黑" panose="020B0503020204020204" pitchFamily="34" charset="-122"/>
              <a:ea typeface="微软雅黑" panose="020B0503020204020204" pitchFamily="34" charset="-122"/>
            </a:endParaRPr>
          </a:p>
        </p:txBody>
      </p:sp>
      <p:sp>
        <p:nvSpPr>
          <p:cNvPr id="25" name="圆角矩形 76">
            <a:extLst>
              <a:ext uri="{FF2B5EF4-FFF2-40B4-BE49-F238E27FC236}">
                <a16:creationId xmlns:a16="http://schemas.microsoft.com/office/drawing/2014/main" id="{5C8986E2-633B-87C6-9F4B-9A7AE2D21498}"/>
              </a:ext>
            </a:extLst>
          </p:cNvPr>
          <p:cNvSpPr/>
          <p:nvPr/>
        </p:nvSpPr>
        <p:spPr bwMode="auto">
          <a:xfrm>
            <a:off x="9806307" y="4353897"/>
            <a:ext cx="1217030" cy="472858"/>
          </a:xfrm>
          <a:prstGeom prst="roundRect">
            <a:avLst>
              <a:gd name="adj" fmla="val 3717"/>
            </a:avLst>
          </a:prstGeom>
          <a:solidFill>
            <a:srgbClr val="FFFFFF"/>
          </a:solidFill>
          <a:ln w="12700" cap="flat" cmpd="sng" algn="ctr">
            <a:solidFill>
              <a:srgbClr val="666666">
                <a:lumMod val="40000"/>
                <a:lumOff val="60000"/>
              </a:srgbClr>
            </a:solidFill>
            <a:prstDash val="solid"/>
            <a:round/>
            <a:headEnd type="none" w="med" len="med"/>
            <a:tailEnd type="none" w="med" len="med"/>
          </a:ln>
          <a:effectLst/>
        </p:spPr>
        <p:txBody>
          <a:bodyPr rot="0" spcFirstLastPara="0" vertOverflow="overflow" horzOverflow="overflow" vert="horz" wrap="none" lIns="71972" tIns="35986" rIns="71972" bIns="35986" numCol="1" spcCol="0" rtlCol="0" fromWordArt="0" anchor="ctr" anchorCtr="0" forceAA="0" compatLnSpc="1">
            <a:prstTxWarp prst="textNoShape">
              <a:avLst/>
            </a:prstTxWarp>
            <a:noAutofit/>
          </a:bodyPr>
          <a:lstStyle/>
          <a:p>
            <a:pPr algn="ctr" defTabSz="914034">
              <a:defRPr/>
            </a:pPr>
            <a:r>
              <a:rPr lang="en-US" altLang="zh-CN" sz="1100" kern="0" dirty="0">
                <a:solidFill>
                  <a:srgbClr val="1D1D1A"/>
                </a:solidFill>
                <a:latin typeface="微软雅黑" panose="020B0503020204020204" pitchFamily="34" charset="-122"/>
                <a:ea typeface="微软雅黑" panose="020B0503020204020204" pitchFamily="34" charset="-122"/>
              </a:rPr>
              <a:t>Computing</a:t>
            </a:r>
          </a:p>
          <a:p>
            <a:pPr algn="ctr" defTabSz="914034">
              <a:defRPr/>
            </a:pPr>
            <a:r>
              <a:rPr lang="en-US" altLang="zh-CN" sz="1100" kern="0" dirty="0">
                <a:solidFill>
                  <a:srgbClr val="1D1D1A"/>
                </a:solidFill>
                <a:latin typeface="微软雅黑" panose="020B0503020204020204" pitchFamily="34" charset="-122"/>
                <a:ea typeface="微软雅黑" panose="020B0503020204020204" pitchFamily="34" charset="-122"/>
              </a:rPr>
              <a:t>Infrastructure</a:t>
            </a:r>
          </a:p>
        </p:txBody>
      </p:sp>
      <p:sp>
        <p:nvSpPr>
          <p:cNvPr id="26" name="圆角矩形 76">
            <a:extLst>
              <a:ext uri="{FF2B5EF4-FFF2-40B4-BE49-F238E27FC236}">
                <a16:creationId xmlns:a16="http://schemas.microsoft.com/office/drawing/2014/main" id="{F79A4640-71DB-6C10-4632-F914F687DA25}"/>
              </a:ext>
            </a:extLst>
          </p:cNvPr>
          <p:cNvSpPr/>
          <p:nvPr/>
        </p:nvSpPr>
        <p:spPr bwMode="auto">
          <a:xfrm>
            <a:off x="4551964" y="3630377"/>
            <a:ext cx="969868" cy="178026"/>
          </a:xfrm>
          <a:prstGeom prst="roundRect">
            <a:avLst>
              <a:gd name="adj" fmla="val 3717"/>
            </a:avLst>
          </a:prstGeom>
          <a:solidFill>
            <a:srgbClr val="FFFFFF">
              <a:lumMod val="95000"/>
            </a:srgbClr>
          </a:solidFill>
          <a:ln w="12700" cap="flat" cmpd="sng" algn="ctr">
            <a:noFill/>
            <a:prstDash val="solid"/>
            <a:round/>
            <a:headEnd type="none" w="med" len="med"/>
            <a:tailEnd type="none" w="med" len="med"/>
          </a:ln>
          <a:effectLst/>
        </p:spPr>
        <p:txBody>
          <a:bodyPr rot="0" spcFirstLastPara="0" vertOverflow="overflow" horzOverflow="overflow" vert="horz" wrap="none" lIns="71972" tIns="35986" rIns="71972" bIns="35986" numCol="1" spcCol="0" rtlCol="0" fromWordArt="0" anchor="ctr" anchorCtr="0" forceAA="0" compatLnSpc="1">
            <a:prstTxWarp prst="textNoShape">
              <a:avLst/>
            </a:prstTxWarp>
            <a:noAutofit/>
          </a:bodyPr>
          <a:lstStyle/>
          <a:p>
            <a:pPr algn="ctr" defTabSz="914034">
              <a:defRPr/>
            </a:pPr>
            <a:r>
              <a:rPr lang="en-US" altLang="zh-CN" sz="1200" kern="0" dirty="0">
                <a:solidFill>
                  <a:srgbClr val="1D1D1A"/>
                </a:solidFill>
                <a:latin typeface="微软雅黑" panose="020B0503020204020204" pitchFamily="34" charset="-122"/>
                <a:ea typeface="微软雅黑" panose="020B0503020204020204" pitchFamily="34" charset="-122"/>
              </a:rPr>
              <a:t>AI</a:t>
            </a:r>
          </a:p>
        </p:txBody>
      </p:sp>
      <p:sp>
        <p:nvSpPr>
          <p:cNvPr id="27" name="圆角矩形 76">
            <a:extLst>
              <a:ext uri="{FF2B5EF4-FFF2-40B4-BE49-F238E27FC236}">
                <a16:creationId xmlns:a16="http://schemas.microsoft.com/office/drawing/2014/main" id="{73051AE9-F405-6BE8-557A-F672E15DB364}"/>
              </a:ext>
            </a:extLst>
          </p:cNvPr>
          <p:cNvSpPr/>
          <p:nvPr/>
        </p:nvSpPr>
        <p:spPr bwMode="auto">
          <a:xfrm>
            <a:off x="4551964" y="3838135"/>
            <a:ext cx="969868" cy="178026"/>
          </a:xfrm>
          <a:prstGeom prst="roundRect">
            <a:avLst>
              <a:gd name="adj" fmla="val 3717"/>
            </a:avLst>
          </a:prstGeom>
          <a:solidFill>
            <a:srgbClr val="FFFFFF">
              <a:lumMod val="95000"/>
            </a:srgbClr>
          </a:solidFill>
          <a:ln w="12700" cap="flat" cmpd="sng" algn="ctr">
            <a:noFill/>
            <a:prstDash val="solid"/>
            <a:round/>
            <a:headEnd type="none" w="med" len="med"/>
            <a:tailEnd type="none" w="med" len="med"/>
          </a:ln>
          <a:effectLst/>
        </p:spPr>
        <p:txBody>
          <a:bodyPr rot="0" spcFirstLastPara="0" vertOverflow="overflow" horzOverflow="overflow" vert="horz" wrap="none" lIns="71972" tIns="35986" rIns="71972" bIns="35986" numCol="1" spcCol="0" rtlCol="0" fromWordArt="0" anchor="ctr" anchorCtr="0" forceAA="0" compatLnSpc="1">
            <a:prstTxWarp prst="textNoShape">
              <a:avLst/>
            </a:prstTxWarp>
            <a:noAutofit/>
          </a:bodyPr>
          <a:lstStyle/>
          <a:p>
            <a:pPr algn="ctr" defTabSz="914034">
              <a:defRPr/>
            </a:pPr>
            <a:r>
              <a:rPr lang="en-US" altLang="zh-CN" sz="1100" kern="0" dirty="0">
                <a:solidFill>
                  <a:srgbClr val="1D1D1A"/>
                </a:solidFill>
                <a:latin typeface="微软雅黑" panose="020B0503020204020204" pitchFamily="34" charset="-122"/>
                <a:ea typeface="微软雅黑" panose="020B0503020204020204" pitchFamily="34" charset="-122"/>
              </a:rPr>
              <a:t>Data Collection</a:t>
            </a:r>
          </a:p>
        </p:txBody>
      </p:sp>
      <p:cxnSp>
        <p:nvCxnSpPr>
          <p:cNvPr id="28" name="直接连接符 78">
            <a:extLst>
              <a:ext uri="{FF2B5EF4-FFF2-40B4-BE49-F238E27FC236}">
                <a16:creationId xmlns:a16="http://schemas.microsoft.com/office/drawing/2014/main" id="{47FCE908-80F6-6BF1-7440-2A1D0279F766}"/>
              </a:ext>
            </a:extLst>
          </p:cNvPr>
          <p:cNvCxnSpPr>
            <a:stCxn id="15" idx="3"/>
            <a:endCxn id="24" idx="1"/>
          </p:cNvCxnSpPr>
          <p:nvPr/>
        </p:nvCxnSpPr>
        <p:spPr>
          <a:xfrm>
            <a:off x="5676291" y="4496951"/>
            <a:ext cx="2326407" cy="0"/>
          </a:xfrm>
          <a:prstGeom prst="line">
            <a:avLst/>
          </a:prstGeom>
          <a:noFill/>
          <a:ln w="19050" cap="flat" cmpd="sng" algn="ctr">
            <a:solidFill>
              <a:srgbClr val="666666">
                <a:lumMod val="40000"/>
                <a:lumOff val="60000"/>
              </a:srgbClr>
            </a:solidFill>
            <a:prstDash val="dash"/>
            <a:miter lim="800000"/>
          </a:ln>
          <a:effectLst/>
        </p:spPr>
      </p:cxnSp>
      <p:sp>
        <p:nvSpPr>
          <p:cNvPr id="29" name="圆角矩形 76">
            <a:extLst>
              <a:ext uri="{FF2B5EF4-FFF2-40B4-BE49-F238E27FC236}">
                <a16:creationId xmlns:a16="http://schemas.microsoft.com/office/drawing/2014/main" id="{52393601-DE12-848C-EAE1-CDD9A9DB6237}"/>
              </a:ext>
            </a:extLst>
          </p:cNvPr>
          <p:cNvSpPr>
            <a:spLocks/>
          </p:cNvSpPr>
          <p:nvPr/>
        </p:nvSpPr>
        <p:spPr bwMode="auto">
          <a:xfrm>
            <a:off x="8128516" y="3630377"/>
            <a:ext cx="969868" cy="593543"/>
          </a:xfrm>
          <a:prstGeom prst="roundRect">
            <a:avLst>
              <a:gd name="adj" fmla="val 3717"/>
            </a:avLst>
          </a:prstGeom>
          <a:solidFill>
            <a:srgbClr val="FFFFFF">
              <a:lumMod val="95000"/>
            </a:srgbClr>
          </a:solidFill>
          <a:ln w="12700" cap="flat" cmpd="sng" algn="ctr">
            <a:noFill/>
            <a:prstDash val="solid"/>
            <a:round/>
            <a:headEnd type="none" w="med" len="med"/>
            <a:tailEnd type="none" w="med" len="med"/>
          </a:ln>
          <a:effectLst/>
        </p:spPr>
        <p:txBody>
          <a:bodyPr rot="0" spcFirstLastPara="0" vertOverflow="overflow" horzOverflow="overflow" vert="horz" wrap="none" lIns="71972" tIns="35986" rIns="71972" bIns="35986" numCol="1" spcCol="0" rtlCol="0" fromWordArt="0" anchor="ctr" anchorCtr="0" forceAA="0" compatLnSpc="1">
            <a:prstTxWarp prst="textNoShape">
              <a:avLst/>
            </a:prstTxWarp>
            <a:noAutofit/>
          </a:bodyPr>
          <a:lstStyle/>
          <a:p>
            <a:pPr algn="ctr" defTabSz="914034">
              <a:defRPr/>
            </a:pPr>
            <a:r>
              <a:rPr lang="en-US" altLang="zh-CN" sz="1200" kern="0" dirty="0">
                <a:solidFill>
                  <a:srgbClr val="1D1D1A"/>
                </a:solidFill>
                <a:latin typeface="微软雅黑" panose="020B0503020204020204" pitchFamily="34" charset="-122"/>
                <a:ea typeface="微软雅黑" panose="020B0503020204020204" pitchFamily="34" charset="-122"/>
              </a:rPr>
              <a:t>AI</a:t>
            </a:r>
          </a:p>
          <a:p>
            <a:pPr algn="ctr" defTabSz="914034">
              <a:defRPr/>
            </a:pPr>
            <a:r>
              <a:rPr lang="en-US" altLang="zh-CN" sz="1200" kern="0" dirty="0">
                <a:solidFill>
                  <a:srgbClr val="1D1D1A"/>
                </a:solidFill>
                <a:latin typeface="微软雅黑" panose="020B0503020204020204" pitchFamily="34" charset="-122"/>
                <a:ea typeface="微软雅黑" panose="020B0503020204020204" pitchFamily="34" charset="-122"/>
              </a:rPr>
              <a:t>Slicing</a:t>
            </a:r>
          </a:p>
        </p:txBody>
      </p:sp>
      <p:sp>
        <p:nvSpPr>
          <p:cNvPr id="30" name="圆角矩形 76">
            <a:extLst>
              <a:ext uri="{FF2B5EF4-FFF2-40B4-BE49-F238E27FC236}">
                <a16:creationId xmlns:a16="http://schemas.microsoft.com/office/drawing/2014/main" id="{2D9D930E-36ED-B3A5-BE8B-2670283140D2}"/>
              </a:ext>
            </a:extLst>
          </p:cNvPr>
          <p:cNvSpPr>
            <a:spLocks/>
          </p:cNvSpPr>
          <p:nvPr/>
        </p:nvSpPr>
        <p:spPr bwMode="auto">
          <a:xfrm>
            <a:off x="9945833" y="3630377"/>
            <a:ext cx="969868" cy="178026"/>
          </a:xfrm>
          <a:prstGeom prst="roundRect">
            <a:avLst>
              <a:gd name="adj" fmla="val 3717"/>
            </a:avLst>
          </a:prstGeom>
          <a:solidFill>
            <a:srgbClr val="FFFFFF">
              <a:lumMod val="95000"/>
            </a:srgbClr>
          </a:solidFill>
          <a:ln w="12700" cap="flat" cmpd="sng" algn="ctr">
            <a:noFill/>
            <a:prstDash val="solid"/>
            <a:round/>
            <a:headEnd type="none" w="med" len="med"/>
            <a:tailEnd type="none" w="med" len="med"/>
          </a:ln>
          <a:effectLst/>
        </p:spPr>
        <p:txBody>
          <a:bodyPr rot="0" spcFirstLastPara="0" vertOverflow="overflow" horzOverflow="overflow" vert="horz" wrap="none" lIns="71972" tIns="35986" rIns="71972" bIns="35986" numCol="1" spcCol="0" rtlCol="0" fromWordArt="0" anchor="ctr" anchorCtr="0" forceAA="0" compatLnSpc="1">
            <a:prstTxWarp prst="textNoShape">
              <a:avLst/>
            </a:prstTxWarp>
            <a:noAutofit/>
          </a:bodyPr>
          <a:lstStyle/>
          <a:p>
            <a:pPr algn="ctr" defTabSz="914034">
              <a:defRPr/>
            </a:pPr>
            <a:r>
              <a:rPr lang="en-US" altLang="zh-CN" sz="1200" kern="0" dirty="0">
                <a:solidFill>
                  <a:srgbClr val="1D1D1A"/>
                </a:solidFill>
                <a:latin typeface="微软雅黑" panose="020B0503020204020204" pitchFamily="34" charset="-122"/>
                <a:ea typeface="微软雅黑" panose="020B0503020204020204" pitchFamily="34" charset="-122"/>
              </a:rPr>
              <a:t>APP</a:t>
            </a:r>
          </a:p>
        </p:txBody>
      </p:sp>
      <p:sp>
        <p:nvSpPr>
          <p:cNvPr id="31" name="圆角矩形 76">
            <a:extLst>
              <a:ext uri="{FF2B5EF4-FFF2-40B4-BE49-F238E27FC236}">
                <a16:creationId xmlns:a16="http://schemas.microsoft.com/office/drawing/2014/main" id="{B944D879-586D-8B46-922A-AD3ED573B0F5}"/>
              </a:ext>
            </a:extLst>
          </p:cNvPr>
          <p:cNvSpPr/>
          <p:nvPr/>
        </p:nvSpPr>
        <p:spPr bwMode="auto">
          <a:xfrm>
            <a:off x="9937450" y="4004946"/>
            <a:ext cx="969868" cy="178026"/>
          </a:xfrm>
          <a:prstGeom prst="roundRect">
            <a:avLst>
              <a:gd name="adj" fmla="val 3717"/>
            </a:avLst>
          </a:prstGeom>
          <a:solidFill>
            <a:srgbClr val="FFFFFF">
              <a:lumMod val="95000"/>
            </a:srgbClr>
          </a:solidFill>
          <a:ln w="12700" cap="flat" cmpd="sng" algn="ctr">
            <a:noFill/>
            <a:prstDash val="solid"/>
            <a:round/>
            <a:headEnd type="none" w="med" len="med"/>
            <a:tailEnd type="none" w="med" len="med"/>
          </a:ln>
          <a:effectLst/>
        </p:spPr>
        <p:txBody>
          <a:bodyPr rot="0" spcFirstLastPara="0" vertOverflow="overflow" horzOverflow="overflow" vert="horz" wrap="none" lIns="71972" tIns="35986" rIns="71972" bIns="35986" numCol="1" spcCol="0" rtlCol="0" fromWordArt="0" anchor="ctr" anchorCtr="0" forceAA="0" compatLnSpc="1">
            <a:prstTxWarp prst="textNoShape">
              <a:avLst/>
            </a:prstTxWarp>
            <a:noAutofit/>
          </a:bodyPr>
          <a:lstStyle/>
          <a:p>
            <a:pPr algn="ctr" defTabSz="914034">
              <a:defRPr/>
            </a:pPr>
            <a:r>
              <a:rPr lang="en-US" altLang="zh-CN" sz="1200" kern="0" dirty="0">
                <a:solidFill>
                  <a:srgbClr val="1D1D1A"/>
                </a:solidFill>
                <a:latin typeface="微软雅黑" panose="020B0503020204020204" pitchFamily="34" charset="-122"/>
                <a:ea typeface="微软雅黑" panose="020B0503020204020204" pitchFamily="34" charset="-122"/>
              </a:rPr>
              <a:t>Computing</a:t>
            </a:r>
          </a:p>
        </p:txBody>
      </p:sp>
      <p:sp>
        <p:nvSpPr>
          <p:cNvPr id="32" name="圆角矩形 76">
            <a:extLst>
              <a:ext uri="{FF2B5EF4-FFF2-40B4-BE49-F238E27FC236}">
                <a16:creationId xmlns:a16="http://schemas.microsoft.com/office/drawing/2014/main" id="{2750EA6B-EA5F-6819-62A6-801E81849ED6}"/>
              </a:ext>
            </a:extLst>
          </p:cNvPr>
          <p:cNvSpPr/>
          <p:nvPr/>
        </p:nvSpPr>
        <p:spPr bwMode="auto">
          <a:xfrm>
            <a:off x="4551964" y="4045893"/>
            <a:ext cx="969868" cy="178026"/>
          </a:xfrm>
          <a:prstGeom prst="roundRect">
            <a:avLst>
              <a:gd name="adj" fmla="val 3717"/>
            </a:avLst>
          </a:prstGeom>
          <a:solidFill>
            <a:srgbClr val="FFFFFF">
              <a:lumMod val="95000"/>
            </a:srgbClr>
          </a:solidFill>
          <a:ln w="12700" cap="flat" cmpd="sng" algn="ctr">
            <a:noFill/>
            <a:prstDash val="solid"/>
            <a:round/>
            <a:headEnd type="none" w="med" len="med"/>
            <a:tailEnd type="none" w="med" len="med"/>
          </a:ln>
          <a:effectLst/>
        </p:spPr>
        <p:txBody>
          <a:bodyPr rot="0" spcFirstLastPara="0" vertOverflow="overflow" horzOverflow="overflow" vert="horz" wrap="none" lIns="71972" tIns="35986" rIns="71972" bIns="35986" numCol="1" spcCol="0" rtlCol="0" fromWordArt="0" anchor="ctr" anchorCtr="0" forceAA="0" compatLnSpc="1">
            <a:prstTxWarp prst="textNoShape">
              <a:avLst/>
            </a:prstTxWarp>
            <a:noAutofit/>
          </a:bodyPr>
          <a:lstStyle/>
          <a:p>
            <a:pPr algn="ctr" defTabSz="914034">
              <a:defRPr/>
            </a:pPr>
            <a:r>
              <a:rPr lang="en-US" altLang="zh-CN" sz="1200" kern="0" dirty="0">
                <a:solidFill>
                  <a:srgbClr val="1D1D1A"/>
                </a:solidFill>
                <a:latin typeface="微软雅黑" panose="020B0503020204020204" pitchFamily="34" charset="-122"/>
                <a:ea typeface="微软雅黑" panose="020B0503020204020204" pitchFamily="34" charset="-122"/>
              </a:rPr>
              <a:t>Computing</a:t>
            </a:r>
          </a:p>
        </p:txBody>
      </p:sp>
      <p:cxnSp>
        <p:nvCxnSpPr>
          <p:cNvPr id="34" name="直接箭头连接符 84">
            <a:extLst>
              <a:ext uri="{FF2B5EF4-FFF2-40B4-BE49-F238E27FC236}">
                <a16:creationId xmlns:a16="http://schemas.microsoft.com/office/drawing/2014/main" id="{7515ECC1-2098-DB83-B7C6-44A8815633F8}"/>
              </a:ext>
            </a:extLst>
          </p:cNvPr>
          <p:cNvCxnSpPr>
            <a:stCxn id="26" idx="3"/>
          </p:cNvCxnSpPr>
          <p:nvPr/>
        </p:nvCxnSpPr>
        <p:spPr>
          <a:xfrm>
            <a:off x="5521831" y="3719391"/>
            <a:ext cx="2606684" cy="7974"/>
          </a:xfrm>
          <a:prstGeom prst="straightConnector1">
            <a:avLst/>
          </a:prstGeom>
          <a:noFill/>
          <a:ln w="19050" cap="flat" cmpd="sng" algn="ctr">
            <a:solidFill>
              <a:srgbClr val="009999"/>
            </a:solidFill>
            <a:prstDash val="solid"/>
            <a:miter lim="800000"/>
            <a:tailEnd type="triangle"/>
          </a:ln>
          <a:effectLst/>
        </p:spPr>
      </p:cxnSp>
      <p:cxnSp>
        <p:nvCxnSpPr>
          <p:cNvPr id="35" name="直接箭头连接符 85">
            <a:extLst>
              <a:ext uri="{FF2B5EF4-FFF2-40B4-BE49-F238E27FC236}">
                <a16:creationId xmlns:a16="http://schemas.microsoft.com/office/drawing/2014/main" id="{1FAA7421-CC7D-E7FA-E596-27FD989E5A4C}"/>
              </a:ext>
            </a:extLst>
          </p:cNvPr>
          <p:cNvCxnSpPr>
            <a:cxnSpLocks/>
            <a:stCxn id="27" idx="3"/>
            <a:endCxn id="29" idx="1"/>
          </p:cNvCxnSpPr>
          <p:nvPr/>
        </p:nvCxnSpPr>
        <p:spPr>
          <a:xfrm>
            <a:off x="5521831" y="3927148"/>
            <a:ext cx="2606684" cy="0"/>
          </a:xfrm>
          <a:prstGeom prst="straightConnector1">
            <a:avLst/>
          </a:prstGeom>
          <a:noFill/>
          <a:ln w="19050" cap="flat" cmpd="sng" algn="ctr">
            <a:solidFill>
              <a:srgbClr val="009999"/>
            </a:solidFill>
            <a:prstDash val="solid"/>
            <a:miter lim="800000"/>
            <a:tailEnd type="triangle"/>
          </a:ln>
          <a:effectLst/>
        </p:spPr>
      </p:cxnSp>
      <p:cxnSp>
        <p:nvCxnSpPr>
          <p:cNvPr id="36" name="直接箭头连接符 86">
            <a:extLst>
              <a:ext uri="{FF2B5EF4-FFF2-40B4-BE49-F238E27FC236}">
                <a16:creationId xmlns:a16="http://schemas.microsoft.com/office/drawing/2014/main" id="{AA4DDFBC-84CD-418B-9D54-EC409DAB4C9F}"/>
              </a:ext>
            </a:extLst>
          </p:cNvPr>
          <p:cNvCxnSpPr>
            <a:cxnSpLocks/>
            <a:endCxn id="32" idx="3"/>
          </p:cNvCxnSpPr>
          <p:nvPr/>
        </p:nvCxnSpPr>
        <p:spPr>
          <a:xfrm flipH="1">
            <a:off x="5521831" y="4134907"/>
            <a:ext cx="2606684" cy="0"/>
          </a:xfrm>
          <a:prstGeom prst="straightConnector1">
            <a:avLst/>
          </a:prstGeom>
          <a:noFill/>
          <a:ln w="19050" cap="flat" cmpd="sng" algn="ctr">
            <a:solidFill>
              <a:srgbClr val="009999"/>
            </a:solidFill>
            <a:prstDash val="solid"/>
            <a:miter lim="800000"/>
            <a:tailEnd type="triangle"/>
          </a:ln>
          <a:effectLst/>
        </p:spPr>
      </p:cxnSp>
      <p:cxnSp>
        <p:nvCxnSpPr>
          <p:cNvPr id="37" name="直接箭头连接符 87">
            <a:extLst>
              <a:ext uri="{FF2B5EF4-FFF2-40B4-BE49-F238E27FC236}">
                <a16:creationId xmlns:a16="http://schemas.microsoft.com/office/drawing/2014/main" id="{2ED0BB2E-443A-9274-B51D-F86AE26A3437}"/>
              </a:ext>
            </a:extLst>
          </p:cNvPr>
          <p:cNvCxnSpPr>
            <a:cxnSpLocks/>
            <a:endCxn id="30" idx="1"/>
          </p:cNvCxnSpPr>
          <p:nvPr/>
        </p:nvCxnSpPr>
        <p:spPr>
          <a:xfrm>
            <a:off x="9098383" y="3719391"/>
            <a:ext cx="847449" cy="0"/>
          </a:xfrm>
          <a:prstGeom prst="straightConnector1">
            <a:avLst/>
          </a:prstGeom>
          <a:noFill/>
          <a:ln w="12700" cap="flat" cmpd="sng" algn="ctr">
            <a:solidFill>
              <a:srgbClr val="009999"/>
            </a:solidFill>
            <a:prstDash val="solid"/>
            <a:miter lim="800000"/>
            <a:tailEnd type="triangle"/>
          </a:ln>
          <a:effectLst/>
        </p:spPr>
      </p:cxnSp>
      <p:cxnSp>
        <p:nvCxnSpPr>
          <p:cNvPr id="39" name="直接箭头连接符 89">
            <a:extLst>
              <a:ext uri="{FF2B5EF4-FFF2-40B4-BE49-F238E27FC236}">
                <a16:creationId xmlns:a16="http://schemas.microsoft.com/office/drawing/2014/main" id="{D224996E-A39E-B69C-8B49-65EB2D9A4C4C}"/>
              </a:ext>
            </a:extLst>
          </p:cNvPr>
          <p:cNvCxnSpPr>
            <a:cxnSpLocks/>
          </p:cNvCxnSpPr>
          <p:nvPr/>
        </p:nvCxnSpPr>
        <p:spPr>
          <a:xfrm flipH="1">
            <a:off x="9098383" y="4134907"/>
            <a:ext cx="847449" cy="0"/>
          </a:xfrm>
          <a:prstGeom prst="straightConnector1">
            <a:avLst/>
          </a:prstGeom>
          <a:noFill/>
          <a:ln w="12700" cap="flat" cmpd="sng" algn="ctr">
            <a:solidFill>
              <a:srgbClr val="009999"/>
            </a:solidFill>
            <a:prstDash val="solid"/>
            <a:miter lim="800000"/>
            <a:tailEnd type="triangle"/>
          </a:ln>
          <a:effectLst/>
        </p:spPr>
      </p:cxnSp>
      <p:sp>
        <p:nvSpPr>
          <p:cNvPr id="40" name="椭圆 90">
            <a:extLst>
              <a:ext uri="{FF2B5EF4-FFF2-40B4-BE49-F238E27FC236}">
                <a16:creationId xmlns:a16="http://schemas.microsoft.com/office/drawing/2014/main" id="{F5E421BC-4F0E-DD74-AE1E-D62270BB94F6}"/>
              </a:ext>
            </a:extLst>
          </p:cNvPr>
          <p:cNvSpPr/>
          <p:nvPr/>
        </p:nvSpPr>
        <p:spPr>
          <a:xfrm>
            <a:off x="6798123" y="3609552"/>
            <a:ext cx="143313" cy="655333"/>
          </a:xfrm>
          <a:prstGeom prst="ellipse">
            <a:avLst/>
          </a:prstGeom>
          <a:noFill/>
          <a:ln w="19050" cap="flat" cmpd="sng" algn="ctr">
            <a:solidFill>
              <a:srgbClr val="009999"/>
            </a:solidFill>
            <a:prstDash val="sysDash"/>
            <a:miter lim="800000"/>
          </a:ln>
          <a:effectLst/>
        </p:spPr>
        <p:txBody>
          <a:bodyPr rot="0" spcFirstLastPara="0" vertOverflow="overflow" horzOverflow="overflow" vert="horz" wrap="square" lIns="91404" tIns="45702" rIns="91404" bIns="45702" numCol="1" spcCol="0" rtlCol="0" fromWordArt="0" anchor="ctr" anchorCtr="0" forceAA="0" compatLnSpc="1">
            <a:noAutofit/>
          </a:bodyPr>
          <a:lstStyle/>
          <a:p>
            <a:pPr algn="ctr" defTabSz="914034">
              <a:defRPr/>
            </a:pPr>
            <a:endParaRPr lang="zh-CN" altLang="en-US" sz="1799" kern="0">
              <a:solidFill>
                <a:srgbClr val="666666"/>
              </a:solidFill>
            </a:endParaRPr>
          </a:p>
        </p:txBody>
      </p:sp>
      <p:sp>
        <p:nvSpPr>
          <p:cNvPr id="41" name="矩形 91">
            <a:extLst>
              <a:ext uri="{FF2B5EF4-FFF2-40B4-BE49-F238E27FC236}">
                <a16:creationId xmlns:a16="http://schemas.microsoft.com/office/drawing/2014/main" id="{8F15514E-C96C-BE13-FE43-59030877A9CE}"/>
              </a:ext>
            </a:extLst>
          </p:cNvPr>
          <p:cNvSpPr/>
          <p:nvPr/>
        </p:nvSpPr>
        <p:spPr>
          <a:xfrm>
            <a:off x="6011218" y="3320946"/>
            <a:ext cx="1717138" cy="307648"/>
          </a:xfrm>
          <a:prstGeom prst="rect">
            <a:avLst/>
          </a:prstGeom>
        </p:spPr>
        <p:txBody>
          <a:bodyPr wrap="none">
            <a:spAutoFit/>
          </a:bodyPr>
          <a:lstStyle/>
          <a:p>
            <a:pPr algn="ctr" defTabSz="914034">
              <a:defRPr/>
            </a:pPr>
            <a:r>
              <a:rPr lang="en-US" altLang="zh-CN" sz="1399" b="1" kern="0" dirty="0">
                <a:solidFill>
                  <a:srgbClr val="00B0F0"/>
                </a:solidFill>
                <a:latin typeface="微软雅黑" panose="020B0503020204020204" pitchFamily="34" charset="-122"/>
                <a:ea typeface="微软雅黑" panose="020B0503020204020204" pitchFamily="34" charset="-122"/>
              </a:rPr>
              <a:t>OMCI Extensions</a:t>
            </a:r>
            <a:endParaRPr lang="zh-CN" altLang="en-US" sz="1399" b="1" kern="0" dirty="0">
              <a:solidFill>
                <a:srgbClr val="00B0F0"/>
              </a:solidFill>
              <a:latin typeface="微软雅黑" panose="020B0503020204020204" pitchFamily="34" charset="-122"/>
              <a:ea typeface="微软雅黑" panose="020B0503020204020204" pitchFamily="34" charset="-122"/>
            </a:endParaRPr>
          </a:p>
        </p:txBody>
      </p:sp>
      <p:pic>
        <p:nvPicPr>
          <p:cNvPr id="42" name="图片 92" descr="云">
            <a:extLst>
              <a:ext uri="{FF2B5EF4-FFF2-40B4-BE49-F238E27FC236}">
                <a16:creationId xmlns:a16="http://schemas.microsoft.com/office/drawing/2014/main" id="{74B72E5B-5417-B9F7-17BC-AA9F1632B58F}"/>
              </a:ext>
            </a:extLst>
          </p:cNvPr>
          <p:cNvPicPr>
            <a:picLocks noChangeAspect="1"/>
          </p:cNvPicPr>
          <p:nvPr/>
        </p:nvPicPr>
        <p:blipFill rotWithShape="1">
          <a:blip r:embed="rId4">
            <a:duotone>
              <a:prstClr val="black"/>
              <a:srgbClr val="94B6D2">
                <a:lumMod val="75000"/>
                <a:tint val="45000"/>
                <a:satMod val="400000"/>
              </a:srgbClr>
            </a:duotone>
          </a:blip>
          <a:srcRect t="62698"/>
          <a:stretch/>
        </p:blipFill>
        <p:spPr>
          <a:xfrm rot="5400000">
            <a:off x="1307566" y="3647865"/>
            <a:ext cx="2128155" cy="796060"/>
          </a:xfrm>
          <a:prstGeom prst="rect">
            <a:avLst/>
          </a:prstGeom>
          <a:effectLst>
            <a:outerShdw blurRad="50800" dist="50800" dir="5400000" algn="ctr" rotWithShape="0">
              <a:srgbClr val="00B0F0">
                <a:alpha val="70000"/>
              </a:srgbClr>
            </a:outerShdw>
          </a:effectLst>
        </p:spPr>
      </p:pic>
      <p:grpSp>
        <p:nvGrpSpPr>
          <p:cNvPr id="43" name="组合 93">
            <a:extLst>
              <a:ext uri="{FF2B5EF4-FFF2-40B4-BE49-F238E27FC236}">
                <a16:creationId xmlns:a16="http://schemas.microsoft.com/office/drawing/2014/main" id="{27F6D353-A3AA-59DA-CC66-913F25D7744E}"/>
              </a:ext>
            </a:extLst>
          </p:cNvPr>
          <p:cNvGrpSpPr/>
          <p:nvPr/>
        </p:nvGrpSpPr>
        <p:grpSpPr>
          <a:xfrm>
            <a:off x="627437" y="3220529"/>
            <a:ext cx="405037" cy="1535745"/>
            <a:chOff x="1591679" y="1230707"/>
            <a:chExt cx="490287" cy="2053468"/>
          </a:xfrm>
        </p:grpSpPr>
        <p:pic>
          <p:nvPicPr>
            <p:cNvPr id="44" name="图片 94">
              <a:extLst>
                <a:ext uri="{FF2B5EF4-FFF2-40B4-BE49-F238E27FC236}">
                  <a16:creationId xmlns:a16="http://schemas.microsoft.com/office/drawing/2014/main" id="{F80A2395-46C6-58DA-6B02-64F8FD03F44B}"/>
                </a:ext>
              </a:extLst>
            </p:cNvPr>
            <p:cNvPicPr>
              <a:picLocks noChangeAspect="1"/>
            </p:cNvPicPr>
            <p:nvPr/>
          </p:nvPicPr>
          <p:blipFill>
            <a:blip r:embed="rId5"/>
            <a:stretch>
              <a:fillRect/>
            </a:stretch>
          </p:blipFill>
          <p:spPr>
            <a:xfrm>
              <a:off x="1597673" y="1230707"/>
              <a:ext cx="484293" cy="604825"/>
            </a:xfrm>
            <a:prstGeom prst="rect">
              <a:avLst/>
            </a:prstGeom>
          </p:spPr>
        </p:pic>
        <p:pic>
          <p:nvPicPr>
            <p:cNvPr id="45" name="图片 95">
              <a:extLst>
                <a:ext uri="{FF2B5EF4-FFF2-40B4-BE49-F238E27FC236}">
                  <a16:creationId xmlns:a16="http://schemas.microsoft.com/office/drawing/2014/main" id="{739639AA-F74F-C64C-1D0A-0268B2746A6C}"/>
                </a:ext>
              </a:extLst>
            </p:cNvPr>
            <p:cNvPicPr>
              <a:picLocks noChangeAspect="1"/>
            </p:cNvPicPr>
            <p:nvPr/>
          </p:nvPicPr>
          <p:blipFill>
            <a:blip r:embed="rId6"/>
            <a:stretch>
              <a:fillRect/>
            </a:stretch>
          </p:blipFill>
          <p:spPr>
            <a:xfrm>
              <a:off x="1597673" y="2070794"/>
              <a:ext cx="484293" cy="472652"/>
            </a:xfrm>
            <a:prstGeom prst="rect">
              <a:avLst/>
            </a:prstGeom>
          </p:spPr>
        </p:pic>
        <p:pic>
          <p:nvPicPr>
            <p:cNvPr id="46" name="图片 96">
              <a:extLst>
                <a:ext uri="{FF2B5EF4-FFF2-40B4-BE49-F238E27FC236}">
                  <a16:creationId xmlns:a16="http://schemas.microsoft.com/office/drawing/2014/main" id="{4DFD6B11-094A-663D-6567-E5B5235989D9}"/>
                </a:ext>
              </a:extLst>
            </p:cNvPr>
            <p:cNvPicPr>
              <a:picLocks noChangeAspect="1"/>
            </p:cNvPicPr>
            <p:nvPr/>
          </p:nvPicPr>
          <p:blipFill>
            <a:blip r:embed="rId7"/>
            <a:stretch>
              <a:fillRect/>
            </a:stretch>
          </p:blipFill>
          <p:spPr>
            <a:xfrm>
              <a:off x="1591679" y="2811523"/>
              <a:ext cx="427208" cy="472652"/>
            </a:xfrm>
            <a:prstGeom prst="rect">
              <a:avLst/>
            </a:prstGeom>
          </p:spPr>
        </p:pic>
      </p:grpSp>
      <p:sp>
        <p:nvSpPr>
          <p:cNvPr id="47" name="矩形 97">
            <a:extLst>
              <a:ext uri="{FF2B5EF4-FFF2-40B4-BE49-F238E27FC236}">
                <a16:creationId xmlns:a16="http://schemas.microsoft.com/office/drawing/2014/main" id="{11283BF8-F18E-93D3-ACB8-3BA7E2BC33FF}"/>
              </a:ext>
            </a:extLst>
          </p:cNvPr>
          <p:cNvSpPr/>
          <p:nvPr/>
        </p:nvSpPr>
        <p:spPr>
          <a:xfrm>
            <a:off x="1040369" y="2865609"/>
            <a:ext cx="1237453" cy="2301103"/>
          </a:xfrm>
          <a:prstGeom prst="rect">
            <a:avLst/>
          </a:prstGeom>
        </p:spPr>
        <p:txBody>
          <a:bodyPr wrap="none" anchor="ctr">
            <a:noAutofit/>
          </a:bodyPr>
          <a:lstStyle/>
          <a:p>
            <a:pPr algn="ctr" defTabSz="914034">
              <a:defRPr/>
            </a:pPr>
            <a:r>
              <a:rPr lang="en-US" altLang="zh-CN" sz="1399" b="1" kern="0" dirty="0">
                <a:solidFill>
                  <a:schemeClr val="tx2"/>
                </a:solidFill>
                <a:latin typeface="微软雅黑" panose="020B0503020204020204" pitchFamily="34" charset="-122"/>
                <a:ea typeface="微软雅黑" panose="020B0503020204020204" pitchFamily="34" charset="-122"/>
              </a:rPr>
              <a:t>Scenarios</a:t>
            </a:r>
          </a:p>
          <a:p>
            <a:pPr algn="ctr" defTabSz="914034">
              <a:defRPr/>
            </a:pPr>
            <a:endParaRPr lang="zh-CN" altLang="en-US" sz="1399" b="1" kern="0" dirty="0">
              <a:solidFill>
                <a:srgbClr val="00B0F0"/>
              </a:solidFill>
              <a:latin typeface="微软雅黑" panose="020B0503020204020204" pitchFamily="34" charset="-122"/>
              <a:ea typeface="微软雅黑" panose="020B0503020204020204" pitchFamily="34" charset="-122"/>
            </a:endParaRPr>
          </a:p>
          <a:p>
            <a:pPr algn="ctr" defTabSz="914034">
              <a:defRPr/>
            </a:pPr>
            <a:r>
              <a:rPr lang="en-US" altLang="zh-CN" sz="1399" b="1" kern="0" dirty="0">
                <a:solidFill>
                  <a:srgbClr val="00B0F0"/>
                </a:solidFill>
                <a:latin typeface="微软雅黑" panose="020B0503020204020204" pitchFamily="34" charset="-122"/>
                <a:ea typeface="微软雅黑" panose="020B0503020204020204" pitchFamily="34" charset="-122"/>
              </a:rPr>
              <a:t>Private Line</a:t>
            </a:r>
          </a:p>
          <a:p>
            <a:pPr algn="ctr" defTabSz="914034">
              <a:defRPr/>
            </a:pPr>
            <a:endParaRPr lang="en-US" altLang="zh-CN" sz="1399" b="1" kern="0" dirty="0">
              <a:solidFill>
                <a:srgbClr val="00B0F0"/>
              </a:solidFill>
              <a:latin typeface="微软雅黑" panose="020B0503020204020204" pitchFamily="34" charset="-122"/>
              <a:ea typeface="微软雅黑" panose="020B0503020204020204" pitchFamily="34" charset="-122"/>
            </a:endParaRPr>
          </a:p>
          <a:p>
            <a:pPr algn="ctr" defTabSz="914034">
              <a:defRPr/>
            </a:pPr>
            <a:r>
              <a:rPr lang="en-US" altLang="zh-CN" sz="1399" b="1" kern="0" dirty="0">
                <a:solidFill>
                  <a:srgbClr val="00B0F0"/>
                </a:solidFill>
                <a:latin typeface="微软雅黑" panose="020B0503020204020204" pitchFamily="34" charset="-122"/>
                <a:ea typeface="微软雅黑" panose="020B0503020204020204" pitchFamily="34" charset="-122"/>
              </a:rPr>
              <a:t>Realtime SLA </a:t>
            </a:r>
          </a:p>
          <a:p>
            <a:pPr algn="ctr" defTabSz="914034">
              <a:defRPr/>
            </a:pPr>
            <a:r>
              <a:rPr lang="en-US" altLang="zh-CN" sz="1399" b="1" kern="0" dirty="0">
                <a:solidFill>
                  <a:srgbClr val="00B0F0"/>
                </a:solidFill>
                <a:latin typeface="微软雅黑" panose="020B0503020204020204" pitchFamily="34" charset="-122"/>
                <a:ea typeface="微软雅黑" panose="020B0503020204020204" pitchFamily="34" charset="-122"/>
              </a:rPr>
              <a:t>Monitoring</a:t>
            </a:r>
            <a:endParaRPr lang="en-US" altLang="zh-CN" sz="1399" b="1" dirty="0">
              <a:solidFill>
                <a:srgbClr val="00B0F0"/>
              </a:solidFill>
              <a:latin typeface="微软雅黑" panose="020B0503020204020204" pitchFamily="34" charset="-122"/>
              <a:ea typeface="微软雅黑" panose="020B0503020204020204" pitchFamily="34" charset="-122"/>
            </a:endParaRPr>
          </a:p>
          <a:p>
            <a:pPr algn="ctr" defTabSz="914034">
              <a:defRPr/>
            </a:pPr>
            <a:endParaRPr lang="en-US" altLang="zh-CN" sz="1399" b="1" kern="0" dirty="0">
              <a:solidFill>
                <a:srgbClr val="00B0F0"/>
              </a:solidFill>
              <a:latin typeface="微软雅黑" panose="020B0503020204020204" pitchFamily="34" charset="-122"/>
              <a:ea typeface="微软雅黑" panose="020B0503020204020204" pitchFamily="34" charset="-122"/>
            </a:endParaRPr>
          </a:p>
          <a:p>
            <a:pPr algn="ctr" defTabSz="914034">
              <a:defRPr/>
            </a:pPr>
            <a:r>
              <a:rPr lang="en-US" altLang="zh-CN" sz="1399" b="1" kern="0" dirty="0" err="1">
                <a:solidFill>
                  <a:srgbClr val="00B0F0"/>
                </a:solidFill>
                <a:latin typeface="微软雅黑" panose="020B0503020204020204" pitchFamily="34" charset="-122"/>
                <a:ea typeface="微软雅黑" panose="020B0503020204020204" pitchFamily="34" charset="-122"/>
              </a:rPr>
              <a:t>WiFi</a:t>
            </a:r>
            <a:r>
              <a:rPr lang="en-US" altLang="zh-CN" sz="1399" b="1" kern="0" dirty="0">
                <a:solidFill>
                  <a:srgbClr val="00B0F0"/>
                </a:solidFill>
                <a:latin typeface="微软雅黑" panose="020B0503020204020204" pitchFamily="34" charset="-122"/>
                <a:ea typeface="微软雅黑" panose="020B0503020204020204" pitchFamily="34" charset="-122"/>
              </a:rPr>
              <a:t> Roaming</a:t>
            </a:r>
          </a:p>
          <a:p>
            <a:pPr algn="ctr" defTabSz="914034">
              <a:defRPr/>
            </a:pPr>
            <a:endParaRPr lang="en-US" altLang="zh-CN" sz="1399" b="1" kern="0" dirty="0">
              <a:solidFill>
                <a:srgbClr val="00B0F0"/>
              </a:solidFill>
              <a:latin typeface="微软雅黑" panose="020B0503020204020204" pitchFamily="34" charset="-122"/>
              <a:ea typeface="微软雅黑" panose="020B0503020204020204" pitchFamily="34" charset="-122"/>
            </a:endParaRPr>
          </a:p>
          <a:p>
            <a:pPr algn="ctr" defTabSz="914034">
              <a:defRPr/>
            </a:pPr>
            <a:r>
              <a:rPr lang="en-US" altLang="zh-CN" sz="1399" b="1" kern="0" dirty="0">
                <a:solidFill>
                  <a:srgbClr val="00B0F0"/>
                </a:solidFill>
                <a:latin typeface="微软雅黑" panose="020B0503020204020204" pitchFamily="34" charset="-122"/>
                <a:ea typeface="微软雅黑" panose="020B0503020204020204" pitchFamily="34" charset="-122"/>
              </a:rPr>
              <a:t>OAM</a:t>
            </a:r>
            <a:endParaRPr lang="en-US" altLang="zh-CN" sz="1399" b="1" dirty="0">
              <a:solidFill>
                <a:srgbClr val="00B0F0"/>
              </a:solidFill>
              <a:latin typeface="微软雅黑" panose="020B0503020204020204" pitchFamily="34" charset="-122"/>
              <a:ea typeface="微软雅黑" panose="020B0503020204020204" pitchFamily="34" charset="-122"/>
            </a:endParaRPr>
          </a:p>
          <a:p>
            <a:pPr algn="ctr" defTabSz="914034">
              <a:lnSpc>
                <a:spcPct val="150000"/>
              </a:lnSpc>
              <a:defRPr/>
            </a:pPr>
            <a:r>
              <a:rPr lang="en-US" altLang="zh-CN" sz="1200" dirty="0">
                <a:solidFill>
                  <a:srgbClr val="00B0F0"/>
                </a:solidFill>
                <a:latin typeface="微软雅黑" panose="020B0503020204020204" pitchFamily="34" charset="-122"/>
                <a:ea typeface="微软雅黑" panose="020B0503020204020204" pitchFamily="34" charset="-122"/>
              </a:rPr>
              <a:t>……</a:t>
            </a:r>
          </a:p>
        </p:txBody>
      </p:sp>
      <p:sp>
        <p:nvSpPr>
          <p:cNvPr id="48" name="矩形 98">
            <a:extLst>
              <a:ext uri="{FF2B5EF4-FFF2-40B4-BE49-F238E27FC236}">
                <a16:creationId xmlns:a16="http://schemas.microsoft.com/office/drawing/2014/main" id="{3C5FDADF-6EEF-E5E5-EA18-2EE577CC8E9F}"/>
              </a:ext>
            </a:extLst>
          </p:cNvPr>
          <p:cNvSpPr/>
          <p:nvPr/>
        </p:nvSpPr>
        <p:spPr>
          <a:xfrm>
            <a:off x="4656238" y="1158392"/>
            <a:ext cx="4242556" cy="949569"/>
          </a:xfrm>
          <a:prstGeom prst="rect">
            <a:avLst/>
          </a:prstGeom>
          <a:solidFill>
            <a:srgbClr val="FFFFFF"/>
          </a:solidFill>
          <a:ln w="12700" cap="flat" cmpd="sng" algn="ctr">
            <a:solidFill>
              <a:srgbClr val="666666">
                <a:lumMod val="40000"/>
                <a:lumOff val="60000"/>
              </a:srgbClr>
            </a:solidFill>
            <a:prstDash val="solid"/>
            <a:miter lim="800000"/>
          </a:ln>
          <a:effectLst>
            <a:outerShdw blurRad="50800" dist="38100" dir="5400000" algn="t" rotWithShape="0">
              <a:prstClr val="black">
                <a:alpha val="40000"/>
              </a:prstClr>
            </a:outerShdw>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pPr algn="ctr" defTabSz="914034">
              <a:defRPr/>
            </a:pPr>
            <a:r>
              <a:rPr lang="en-US" altLang="zh-CN" sz="1399" kern="0" dirty="0">
                <a:solidFill>
                  <a:srgbClr val="1D1D1A"/>
                </a:solidFill>
                <a:latin typeface="微软雅黑" panose="020B0503020204020204" pitchFamily="34" charset="-122"/>
                <a:ea typeface="微软雅黑" panose="020B0503020204020204" pitchFamily="34" charset="-122"/>
              </a:rPr>
              <a:t>Cloud SDN Controller</a:t>
            </a:r>
            <a:endParaRPr lang="zh-CN" altLang="en-US" sz="1399" kern="0" dirty="0">
              <a:solidFill>
                <a:srgbClr val="1D1D1A"/>
              </a:solidFill>
              <a:latin typeface="微软雅黑" panose="020B0503020204020204" pitchFamily="34" charset="-122"/>
              <a:ea typeface="微软雅黑" panose="020B0503020204020204" pitchFamily="34" charset="-122"/>
            </a:endParaRPr>
          </a:p>
        </p:txBody>
      </p:sp>
      <p:sp>
        <p:nvSpPr>
          <p:cNvPr id="49" name="圆角矩形 76">
            <a:extLst>
              <a:ext uri="{FF2B5EF4-FFF2-40B4-BE49-F238E27FC236}">
                <a16:creationId xmlns:a16="http://schemas.microsoft.com/office/drawing/2014/main" id="{CC7F30E4-4F54-3326-2D5E-F25354FB20D1}"/>
              </a:ext>
            </a:extLst>
          </p:cNvPr>
          <p:cNvSpPr/>
          <p:nvPr/>
        </p:nvSpPr>
        <p:spPr bwMode="auto">
          <a:xfrm>
            <a:off x="4800600" y="1450415"/>
            <a:ext cx="3949568" cy="570430"/>
          </a:xfrm>
          <a:prstGeom prst="roundRect">
            <a:avLst>
              <a:gd name="adj" fmla="val 3717"/>
            </a:avLst>
          </a:prstGeom>
          <a:solidFill>
            <a:srgbClr val="0070C0"/>
          </a:solidFill>
          <a:ln w="12700" cap="flat" cmpd="sng" algn="ctr">
            <a:solidFill>
              <a:srgbClr val="666666">
                <a:lumMod val="40000"/>
                <a:lumOff val="60000"/>
              </a:srgbClr>
            </a:solidFill>
            <a:prstDash val="solid"/>
            <a:round/>
            <a:headEnd type="none" w="med" len="med"/>
            <a:tailEnd type="none" w="med" len="med"/>
          </a:ln>
          <a:effectLst/>
        </p:spPr>
        <p:txBody>
          <a:bodyPr rot="0" spcFirstLastPara="0" vertOverflow="overflow" horzOverflow="overflow" vert="horz" wrap="none" lIns="71972" tIns="35986" rIns="71972" bIns="35986" numCol="1" spcCol="0" rtlCol="0" fromWordArt="0" anchor="ctr" anchorCtr="0" forceAA="0" compatLnSpc="1">
            <a:prstTxWarp prst="textNoShape">
              <a:avLst/>
            </a:prstTxWarp>
            <a:noAutofit/>
          </a:bodyPr>
          <a:lstStyle/>
          <a:p>
            <a:pPr defTabSz="914034">
              <a:defRPr/>
            </a:pPr>
            <a:r>
              <a:rPr lang="en-US" altLang="zh-CN" sz="1399" b="1" kern="0" dirty="0">
                <a:solidFill>
                  <a:srgbClr val="FFFFFF"/>
                </a:solidFill>
                <a:latin typeface="微软雅黑" panose="020B0503020204020204" pitchFamily="34" charset="-122"/>
                <a:ea typeface="微软雅黑" panose="020B0503020204020204" pitchFamily="34" charset="-122"/>
              </a:rPr>
              <a:t>Intelligent </a:t>
            </a:r>
          </a:p>
          <a:p>
            <a:pPr defTabSz="914034">
              <a:defRPr/>
            </a:pPr>
            <a:r>
              <a:rPr lang="en-US" altLang="zh-CN" sz="1399" b="1" kern="0" dirty="0">
                <a:solidFill>
                  <a:srgbClr val="FFFFFF"/>
                </a:solidFill>
                <a:latin typeface="微软雅黑" panose="020B0503020204020204" pitchFamily="34" charset="-122"/>
                <a:ea typeface="微软雅黑" panose="020B0503020204020204" pitchFamily="34" charset="-122"/>
              </a:rPr>
              <a:t>Control</a:t>
            </a:r>
            <a:endParaRPr lang="en-US" altLang="zh-CN" sz="1100" b="1" kern="0" dirty="0">
              <a:solidFill>
                <a:srgbClr val="FFFFFF"/>
              </a:solidFill>
              <a:latin typeface="微软雅黑" panose="020B0503020204020204" pitchFamily="34" charset="-122"/>
              <a:ea typeface="微软雅黑" panose="020B0503020204020204" pitchFamily="34" charset="-122"/>
            </a:endParaRPr>
          </a:p>
        </p:txBody>
      </p:sp>
      <p:sp>
        <p:nvSpPr>
          <p:cNvPr id="50" name="矩形 100">
            <a:extLst>
              <a:ext uri="{FF2B5EF4-FFF2-40B4-BE49-F238E27FC236}">
                <a16:creationId xmlns:a16="http://schemas.microsoft.com/office/drawing/2014/main" id="{03C4E080-A214-EBED-FC90-2451877CEA1B}"/>
              </a:ext>
            </a:extLst>
          </p:cNvPr>
          <p:cNvSpPr/>
          <p:nvPr/>
        </p:nvSpPr>
        <p:spPr>
          <a:xfrm>
            <a:off x="4256321" y="1158391"/>
            <a:ext cx="399916" cy="949569"/>
          </a:xfrm>
          <a:prstGeom prst="rect">
            <a:avLst/>
          </a:prstGeom>
          <a:solidFill>
            <a:srgbClr val="FFFFFF"/>
          </a:solidFill>
          <a:ln w="12700" cap="flat" cmpd="sng" algn="ctr">
            <a:solidFill>
              <a:srgbClr val="666666">
                <a:lumMod val="40000"/>
                <a:lumOff val="60000"/>
              </a:srgbClr>
            </a:solidFill>
            <a:prstDash val="solid"/>
            <a:miter lim="800000"/>
          </a:ln>
          <a:effectLst>
            <a:outerShdw blurRad="50800" dist="38100" dir="5400000" algn="t" rotWithShape="0">
              <a:prstClr val="black">
                <a:alpha val="40000"/>
              </a:prstClr>
            </a:outerShdw>
          </a:effectLst>
        </p:spPr>
        <p:txBody>
          <a:bodyPr rot="0" spcFirstLastPara="0" vertOverflow="overflow" horzOverflow="overflow" vert="horz" wrap="none" lIns="91404" tIns="45702" rIns="91404" bIns="45702" numCol="1" spcCol="0" rtlCol="0" fromWordArt="0" anchor="ctr" anchorCtr="0" forceAA="0" compatLnSpc="1">
            <a:prstTxWarp prst="textNoShape">
              <a:avLst/>
            </a:prstTxWarp>
            <a:noAutofit/>
          </a:bodyPr>
          <a:lstStyle/>
          <a:p>
            <a:pPr algn="ctr" defTabSz="914034">
              <a:defRPr/>
            </a:pPr>
            <a:r>
              <a:rPr lang="en-US" altLang="zh-CN" sz="1200" kern="0" dirty="0">
                <a:solidFill>
                  <a:srgbClr val="1D1D1A"/>
                </a:solidFill>
                <a:latin typeface="微软雅黑" panose="020B0503020204020204" pitchFamily="34" charset="-122"/>
                <a:ea typeface="微软雅黑" panose="020B0503020204020204" pitchFamily="34" charset="-122"/>
              </a:rPr>
              <a:t>APP</a:t>
            </a:r>
          </a:p>
        </p:txBody>
      </p:sp>
      <p:sp>
        <p:nvSpPr>
          <p:cNvPr id="51" name="圆角矩形 76">
            <a:extLst>
              <a:ext uri="{FF2B5EF4-FFF2-40B4-BE49-F238E27FC236}">
                <a16:creationId xmlns:a16="http://schemas.microsoft.com/office/drawing/2014/main" id="{8504CB63-DD91-975E-7B28-F416C8937F8C}"/>
              </a:ext>
            </a:extLst>
          </p:cNvPr>
          <p:cNvSpPr>
            <a:spLocks/>
          </p:cNvSpPr>
          <p:nvPr/>
        </p:nvSpPr>
        <p:spPr bwMode="auto">
          <a:xfrm>
            <a:off x="4459261" y="4654304"/>
            <a:ext cx="4760466" cy="172452"/>
          </a:xfrm>
          <a:prstGeom prst="roundRect">
            <a:avLst>
              <a:gd name="adj" fmla="val 3717"/>
            </a:avLst>
          </a:prstGeom>
          <a:solidFill>
            <a:srgbClr val="0070C0"/>
          </a:solidFill>
          <a:ln w="12700" cap="flat" cmpd="sng" algn="ctr">
            <a:solidFill>
              <a:srgbClr val="666666">
                <a:lumMod val="40000"/>
                <a:lumOff val="60000"/>
              </a:srgbClr>
            </a:solidFill>
            <a:prstDash val="solid"/>
            <a:round/>
            <a:headEnd type="none" w="med" len="med"/>
            <a:tailEnd type="none" w="med" len="med"/>
          </a:ln>
          <a:effectLst/>
        </p:spPr>
        <p:txBody>
          <a:bodyPr rot="0" spcFirstLastPara="0" vertOverflow="overflow" horzOverflow="overflow" vert="horz" wrap="none" lIns="71972" tIns="35986" rIns="71972" bIns="35986" numCol="1" spcCol="0" rtlCol="0" fromWordArt="0" anchor="ctr" anchorCtr="0" forceAA="0" compatLnSpc="1">
            <a:prstTxWarp prst="textNoShape">
              <a:avLst/>
            </a:prstTxWarp>
            <a:noAutofit/>
          </a:bodyPr>
          <a:lstStyle/>
          <a:p>
            <a:pPr algn="ctr" defTabSz="914034">
              <a:defRPr/>
            </a:pPr>
            <a:r>
              <a:rPr lang="en-US" altLang="zh-CN" sz="1000" kern="0" dirty="0">
                <a:solidFill>
                  <a:srgbClr val="FFFFFF"/>
                </a:solidFill>
                <a:latin typeface="微软雅黑" panose="020B0503020204020204" pitchFamily="34" charset="-122"/>
                <a:ea typeface="微软雅黑" panose="020B0503020204020204" pitchFamily="34" charset="-122"/>
              </a:rPr>
              <a:t>E2E Network Slicing</a:t>
            </a:r>
          </a:p>
        </p:txBody>
      </p:sp>
      <p:sp>
        <p:nvSpPr>
          <p:cNvPr id="52" name="圆角矩形 76">
            <a:extLst>
              <a:ext uri="{FF2B5EF4-FFF2-40B4-BE49-F238E27FC236}">
                <a16:creationId xmlns:a16="http://schemas.microsoft.com/office/drawing/2014/main" id="{E0357937-5D8A-6A2B-78BF-F97C51CEB803}"/>
              </a:ext>
            </a:extLst>
          </p:cNvPr>
          <p:cNvSpPr>
            <a:spLocks/>
          </p:cNvSpPr>
          <p:nvPr/>
        </p:nvSpPr>
        <p:spPr bwMode="auto">
          <a:xfrm>
            <a:off x="5935816" y="1530686"/>
            <a:ext cx="2670348" cy="419780"/>
          </a:xfrm>
          <a:prstGeom prst="roundRect">
            <a:avLst>
              <a:gd name="adj" fmla="val 3717"/>
            </a:avLst>
          </a:prstGeom>
          <a:solidFill>
            <a:srgbClr val="FFFFFF">
              <a:lumMod val="95000"/>
            </a:srgbClr>
          </a:solidFill>
          <a:ln w="12700" cap="flat" cmpd="sng" algn="ctr">
            <a:noFill/>
            <a:prstDash val="solid"/>
            <a:round/>
            <a:headEnd type="none" w="med" len="med"/>
            <a:tailEnd type="none" w="med" len="med"/>
          </a:ln>
          <a:effectLst/>
        </p:spPr>
        <p:txBody>
          <a:bodyPr rot="0" spcFirstLastPara="0" vertOverflow="overflow" horzOverflow="overflow" vert="horz" wrap="none" lIns="71972" tIns="35986" rIns="71972" bIns="35986" numCol="1" spcCol="0" rtlCol="0" fromWordArt="0" anchor="ctr" anchorCtr="0" forceAA="0" compatLnSpc="1">
            <a:prstTxWarp prst="textNoShape">
              <a:avLst/>
            </a:prstTxWarp>
            <a:noAutofit/>
          </a:bodyPr>
          <a:lstStyle/>
          <a:p>
            <a:pPr algn="ctr" defTabSz="914034">
              <a:defRPr/>
            </a:pPr>
            <a:r>
              <a:rPr lang="en-US" altLang="zh-CN" sz="1200" kern="0" dirty="0">
                <a:solidFill>
                  <a:srgbClr val="1D1D1A"/>
                </a:solidFill>
                <a:latin typeface="微软雅黑" panose="020B0503020204020204" pitchFamily="34" charset="-122"/>
                <a:ea typeface="微软雅黑" panose="020B0503020204020204" pitchFamily="34" charset="-122"/>
              </a:rPr>
              <a:t>APP/Terminal/User Slicing</a:t>
            </a:r>
          </a:p>
          <a:p>
            <a:pPr algn="ctr" defTabSz="914034">
              <a:defRPr/>
            </a:pPr>
            <a:r>
              <a:rPr lang="en-US" altLang="zh-CN" sz="1200" kern="0" dirty="0">
                <a:solidFill>
                  <a:srgbClr val="1D1D1A"/>
                </a:solidFill>
                <a:latin typeface="微软雅黑" panose="020B0503020204020204" pitchFamily="34" charset="-122"/>
                <a:ea typeface="微软雅黑" panose="020B0503020204020204" pitchFamily="34" charset="-122"/>
              </a:rPr>
              <a:t>Dynamic Call Control</a:t>
            </a:r>
            <a:endParaRPr lang="en-US" altLang="zh-CN" sz="1400" kern="0" dirty="0">
              <a:solidFill>
                <a:srgbClr val="1D1D1A"/>
              </a:solidFill>
              <a:latin typeface="微软雅黑" panose="020B0503020204020204" pitchFamily="34" charset="-122"/>
              <a:ea typeface="微软雅黑" panose="020B0503020204020204" pitchFamily="34" charset="-122"/>
            </a:endParaRPr>
          </a:p>
        </p:txBody>
      </p:sp>
      <p:sp>
        <p:nvSpPr>
          <p:cNvPr id="53" name="任意多边形 47">
            <a:extLst>
              <a:ext uri="{FF2B5EF4-FFF2-40B4-BE49-F238E27FC236}">
                <a16:creationId xmlns:a16="http://schemas.microsoft.com/office/drawing/2014/main" id="{9CC36C37-24B3-711D-5A35-D0F8F004AA13}"/>
              </a:ext>
            </a:extLst>
          </p:cNvPr>
          <p:cNvSpPr/>
          <p:nvPr/>
        </p:nvSpPr>
        <p:spPr>
          <a:xfrm rot="10800000" flipV="1">
            <a:off x="2823705" y="2187931"/>
            <a:ext cx="8527939" cy="495436"/>
          </a:xfrm>
          <a:custGeom>
            <a:avLst/>
            <a:gdLst>
              <a:gd name="connsiteX0" fmla="*/ 606474 w 1945758"/>
              <a:gd name="connsiteY0" fmla="*/ 0 h 1103535"/>
              <a:gd name="connsiteX1" fmla="*/ 1339285 w 1945758"/>
              <a:gd name="connsiteY1" fmla="*/ 0 h 1103535"/>
              <a:gd name="connsiteX2" fmla="*/ 1355969 w 1945758"/>
              <a:gd name="connsiteY2" fmla="*/ 128170 h 1103535"/>
              <a:gd name="connsiteX3" fmla="*/ 1883639 w 1945758"/>
              <a:gd name="connsiteY3" fmla="*/ 1051485 h 1103535"/>
              <a:gd name="connsiteX4" fmla="*/ 1943384 w 1945758"/>
              <a:gd name="connsiteY4" fmla="*/ 1094041 h 1103535"/>
              <a:gd name="connsiteX5" fmla="*/ 1945758 w 1945758"/>
              <a:gd name="connsiteY5" fmla="*/ 1103535 h 1103535"/>
              <a:gd name="connsiteX6" fmla="*/ 0 w 1945758"/>
              <a:gd name="connsiteY6" fmla="*/ 1103535 h 1103535"/>
              <a:gd name="connsiteX7" fmla="*/ 2374 w 1945758"/>
              <a:gd name="connsiteY7" fmla="*/ 1094042 h 1103535"/>
              <a:gd name="connsiteX8" fmla="*/ 62121 w 1945758"/>
              <a:gd name="connsiteY8" fmla="*/ 1051485 h 1103535"/>
              <a:gd name="connsiteX9" fmla="*/ 589790 w 1945758"/>
              <a:gd name="connsiteY9" fmla="*/ 128170 h 1103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5758" h="1103535">
                <a:moveTo>
                  <a:pt x="606474" y="0"/>
                </a:moveTo>
                <a:lnTo>
                  <a:pt x="1339285" y="0"/>
                </a:lnTo>
                <a:lnTo>
                  <a:pt x="1355969" y="128170"/>
                </a:lnTo>
                <a:cubicBezTo>
                  <a:pt x="1422821" y="511203"/>
                  <a:pt x="1616649" y="840006"/>
                  <a:pt x="1883639" y="1051485"/>
                </a:cubicBezTo>
                <a:lnTo>
                  <a:pt x="1943384" y="1094041"/>
                </a:lnTo>
                <a:lnTo>
                  <a:pt x="1945758" y="1103535"/>
                </a:lnTo>
                <a:lnTo>
                  <a:pt x="0" y="1103535"/>
                </a:lnTo>
                <a:lnTo>
                  <a:pt x="2374" y="1094042"/>
                </a:lnTo>
                <a:lnTo>
                  <a:pt x="62121" y="1051485"/>
                </a:lnTo>
                <a:cubicBezTo>
                  <a:pt x="329110" y="840006"/>
                  <a:pt x="522939" y="511203"/>
                  <a:pt x="589790" y="128170"/>
                </a:cubicBezTo>
                <a:close/>
              </a:path>
            </a:pathLst>
          </a:custGeom>
          <a:gradFill>
            <a:gsLst>
              <a:gs pos="0">
                <a:srgbClr val="99CCFF">
                  <a:lumMod val="82000"/>
                  <a:alpha val="0"/>
                </a:srgbClr>
              </a:gs>
              <a:gs pos="56000">
                <a:srgbClr val="94BAEC">
                  <a:alpha val="31000"/>
                </a:srgbClr>
              </a:gs>
              <a:gs pos="100000">
                <a:srgbClr val="4F81BD">
                  <a:lumMod val="60000"/>
                  <a:lumOff val="40000"/>
                  <a:alpha val="0"/>
                </a:srgbClr>
              </a:gs>
            </a:gsLst>
            <a:lin ang="5400000" scaled="1"/>
          </a:gradFill>
          <a:ln w="25400" cap="flat" cmpd="sng" algn="ctr">
            <a:noFill/>
            <a:prstDash val="solid"/>
          </a:ln>
          <a:effectLst/>
        </p:spPr>
        <p:txBody>
          <a:bodyPr rtlCol="0" anchor="ctr"/>
          <a:lstStyle/>
          <a:p>
            <a:pPr algn="ctr" defTabSz="1234175">
              <a:defRPr/>
            </a:pPr>
            <a:r>
              <a:rPr lang="en-US" altLang="zh-CN" sz="1399" kern="0" dirty="0">
                <a:solidFill>
                  <a:srgbClr val="00B0F0"/>
                </a:solidFill>
                <a:latin typeface="微软雅黑" panose="020B0503020204020204" pitchFamily="34" charset="-122"/>
                <a:ea typeface="微软雅黑" panose="020B0503020204020204" pitchFamily="34" charset="-122"/>
                <a:cs typeface="+mn-ea"/>
                <a:sym typeface="+mn-lt"/>
              </a:rPr>
              <a:t>Intelligent Control Protocol</a:t>
            </a:r>
            <a:endParaRPr lang="zh-CN" altLang="en-US" sz="1399" kern="0" dirty="0">
              <a:solidFill>
                <a:srgbClr val="00B0F0"/>
              </a:solidFill>
              <a:latin typeface="微软雅黑" panose="020B0503020204020204" pitchFamily="34" charset="-122"/>
              <a:ea typeface="微软雅黑" panose="020B0503020204020204" pitchFamily="34" charset="-122"/>
              <a:cs typeface="+mn-ea"/>
              <a:sym typeface="+mn-lt"/>
            </a:endParaRPr>
          </a:p>
        </p:txBody>
      </p:sp>
      <p:pic>
        <p:nvPicPr>
          <p:cNvPr id="54" name="Picture 14" descr="상승_4">
            <a:extLst>
              <a:ext uri="{FF2B5EF4-FFF2-40B4-BE49-F238E27FC236}">
                <a16:creationId xmlns:a16="http://schemas.microsoft.com/office/drawing/2014/main" id="{836F53B0-F034-60A1-923E-3D00B2CC255F}"/>
              </a:ext>
            </a:extLst>
          </p:cNvPr>
          <p:cNvPicPr>
            <a:picLocks noChangeAspect="1" noChangeArrowheads="1"/>
          </p:cNvPicPr>
          <p:nvPr/>
        </p:nvPicPr>
        <p:blipFill>
          <a:blip r:embed="rId8" cstate="print">
            <a:duotone>
              <a:prstClr val="black"/>
              <a:srgbClr val="FFFFFF">
                <a:tint val="45000"/>
                <a:satMod val="400000"/>
              </a:srgbClr>
            </a:duotone>
          </a:blip>
          <a:stretch>
            <a:fillRect/>
          </a:stretch>
        </p:blipFill>
        <p:spPr bwMode="auto">
          <a:xfrm rot="10800000" flipV="1">
            <a:off x="6155231" y="4253654"/>
            <a:ext cx="1388181" cy="218989"/>
          </a:xfrm>
          <a:prstGeom prst="rect">
            <a:avLst/>
          </a:prstGeom>
          <a:noFill/>
          <a:ln>
            <a:noFill/>
          </a:ln>
        </p:spPr>
      </p:pic>
      <p:sp>
        <p:nvSpPr>
          <p:cNvPr id="55" name="矩形 106">
            <a:extLst>
              <a:ext uri="{FF2B5EF4-FFF2-40B4-BE49-F238E27FC236}">
                <a16:creationId xmlns:a16="http://schemas.microsoft.com/office/drawing/2014/main" id="{187BF232-8D3D-9BFE-5B5C-D7CB99DBE47B}"/>
              </a:ext>
            </a:extLst>
          </p:cNvPr>
          <p:cNvSpPr/>
          <p:nvPr/>
        </p:nvSpPr>
        <p:spPr>
          <a:xfrm>
            <a:off x="8905470" y="1158392"/>
            <a:ext cx="530630" cy="949569"/>
          </a:xfrm>
          <a:prstGeom prst="rect">
            <a:avLst/>
          </a:prstGeom>
          <a:solidFill>
            <a:srgbClr val="FFFFFF"/>
          </a:solidFill>
          <a:ln w="12700" cap="flat" cmpd="sng" algn="ctr">
            <a:solidFill>
              <a:srgbClr val="666666">
                <a:lumMod val="40000"/>
                <a:lumOff val="60000"/>
              </a:srgbClr>
            </a:solidFill>
            <a:prstDash val="solid"/>
            <a:miter lim="800000"/>
          </a:ln>
          <a:effectLst>
            <a:outerShdw blurRad="50800" dist="38100" dir="5400000" algn="t" rotWithShape="0">
              <a:prstClr val="black">
                <a:alpha val="40000"/>
              </a:prstClr>
            </a:outerShdw>
          </a:effectLst>
        </p:spPr>
        <p:txBody>
          <a:bodyPr rot="0" spcFirstLastPara="0" vertOverflow="overflow" horzOverflow="overflow" vert="horz" wrap="none" lIns="91404" tIns="45702" rIns="91404" bIns="45702" numCol="1" spcCol="0" rtlCol="0" fromWordArt="0" anchor="ctr" anchorCtr="0" forceAA="0" compatLnSpc="1">
            <a:prstTxWarp prst="textNoShape">
              <a:avLst/>
            </a:prstTxWarp>
            <a:noAutofit/>
          </a:bodyPr>
          <a:lstStyle/>
          <a:p>
            <a:pPr algn="ctr" defTabSz="914034">
              <a:defRPr/>
            </a:pPr>
            <a:r>
              <a:rPr lang="en-US" altLang="zh-CN" sz="1200" kern="0" dirty="0">
                <a:solidFill>
                  <a:srgbClr val="1D1D1A"/>
                </a:solidFill>
                <a:latin typeface="微软雅黑" panose="020B0503020204020204" pitchFamily="34" charset="-122"/>
                <a:ea typeface="微软雅黑" panose="020B0503020204020204" pitchFamily="34" charset="-122"/>
              </a:rPr>
              <a:t>AI</a:t>
            </a:r>
          </a:p>
          <a:p>
            <a:pPr algn="ctr" defTabSz="914034">
              <a:defRPr/>
            </a:pPr>
            <a:r>
              <a:rPr lang="en-US" altLang="zh-CN" sz="1200" kern="0" dirty="0">
                <a:solidFill>
                  <a:srgbClr val="1D1D1A"/>
                </a:solidFill>
                <a:latin typeface="微软雅黑" panose="020B0503020204020204" pitchFamily="34" charset="-122"/>
                <a:ea typeface="微软雅黑" panose="020B0503020204020204" pitchFamily="34" charset="-122"/>
              </a:rPr>
              <a:t>Model</a:t>
            </a:r>
          </a:p>
        </p:txBody>
      </p:sp>
    </p:spTree>
    <p:extLst>
      <p:ext uri="{BB962C8B-B14F-4D97-AF65-F5344CB8AC3E}">
        <p14:creationId xmlns:p14="http://schemas.microsoft.com/office/powerpoint/2010/main" val="797731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圆角矩形 216">
            <a:extLst>
              <a:ext uri="{FF2B5EF4-FFF2-40B4-BE49-F238E27FC236}">
                <a16:creationId xmlns:a16="http://schemas.microsoft.com/office/drawing/2014/main" id="{38F13567-B559-40A4-B9A3-CADBCBA73BDE}"/>
              </a:ext>
            </a:extLst>
          </p:cNvPr>
          <p:cNvSpPr/>
          <p:nvPr/>
        </p:nvSpPr>
        <p:spPr>
          <a:xfrm>
            <a:off x="7651422" y="2112088"/>
            <a:ext cx="2213845" cy="2804636"/>
          </a:xfrm>
          <a:prstGeom prst="roundRect">
            <a:avLst>
              <a:gd name="adj" fmla="val 1117"/>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w="12700" cap="flat" cmpd="sng" algn="ctr">
            <a:noFill/>
            <a:prstDash val="solid"/>
            <a:miter lim="800000"/>
          </a:ln>
          <a:effectLst/>
        </p:spPr>
        <p:txBody>
          <a:bodyPr rot="0" spcFirstLastPara="0" vertOverflow="overflow" horzOverflow="overflow" vert="horz" wrap="square" lIns="91362" tIns="45681" rIns="91362" bIns="45681" numCol="1" spcCol="0" rtlCol="0" fromWordArt="0" anchor="ctr" anchorCtr="0" forceAA="0" compatLnSpc="1">
            <a:noAutofit/>
          </a:bodyPr>
          <a:lstStyle/>
          <a:p>
            <a:pPr algn="ctr" defTabSz="913626">
              <a:defRPr/>
            </a:pPr>
            <a:endParaRPr lang="en-US" sz="1600" kern="0" dirty="0">
              <a:solidFill>
                <a:schemeClr val="tx2"/>
              </a:solidFill>
              <a:cs typeface="Arial Unicode MS" panose="020B0604020202020204" pitchFamily="34" charset="-122"/>
              <a:sym typeface="+mn-lt"/>
            </a:endParaRPr>
          </a:p>
        </p:txBody>
      </p:sp>
      <p:sp>
        <p:nvSpPr>
          <p:cNvPr id="169" name="圆角矩形 216">
            <a:extLst>
              <a:ext uri="{FF2B5EF4-FFF2-40B4-BE49-F238E27FC236}">
                <a16:creationId xmlns:a16="http://schemas.microsoft.com/office/drawing/2014/main" id="{246669DE-A872-46CD-A3B0-81C12A4E7E2A}"/>
              </a:ext>
            </a:extLst>
          </p:cNvPr>
          <p:cNvSpPr/>
          <p:nvPr/>
        </p:nvSpPr>
        <p:spPr>
          <a:xfrm>
            <a:off x="1722074" y="2112088"/>
            <a:ext cx="2205858" cy="2804636"/>
          </a:xfrm>
          <a:prstGeom prst="roundRect">
            <a:avLst>
              <a:gd name="adj" fmla="val 1117"/>
            </a:avLst>
          </a:prstGeom>
          <a:solidFill>
            <a:schemeClr val="accent5">
              <a:lumMod val="20000"/>
              <a:lumOff val="80000"/>
            </a:schemeClr>
          </a:solidFill>
          <a:ln w="12700" cap="flat" cmpd="sng" algn="ctr">
            <a:noFill/>
            <a:prstDash val="solid"/>
            <a:miter lim="800000"/>
          </a:ln>
          <a:effectLst/>
        </p:spPr>
        <p:txBody>
          <a:bodyPr rot="0" spcFirstLastPara="0" vertOverflow="overflow" horzOverflow="overflow" vert="horz" wrap="square" lIns="91362" tIns="45681" rIns="91362" bIns="45681" numCol="1" spcCol="0" rtlCol="0" fromWordArt="0" anchor="ctr" anchorCtr="0" forceAA="0" compatLnSpc="1">
            <a:noAutofit/>
          </a:bodyPr>
          <a:lstStyle/>
          <a:p>
            <a:pPr algn="ctr" defTabSz="913626">
              <a:defRPr/>
            </a:pPr>
            <a:endParaRPr lang="en-US" sz="1600" kern="0" dirty="0">
              <a:solidFill>
                <a:schemeClr val="tx2"/>
              </a:solidFill>
              <a:cs typeface="Arial Unicode MS" panose="020B0604020202020204" pitchFamily="34" charset="-122"/>
              <a:sym typeface="+mn-lt"/>
            </a:endParaRPr>
          </a:p>
        </p:txBody>
      </p:sp>
      <p:sp>
        <p:nvSpPr>
          <p:cNvPr id="170" name="圆角矩形 216">
            <a:extLst>
              <a:ext uri="{FF2B5EF4-FFF2-40B4-BE49-F238E27FC236}">
                <a16:creationId xmlns:a16="http://schemas.microsoft.com/office/drawing/2014/main" id="{69AC2941-7110-47DF-B9AC-5CA3D532A2BF}"/>
              </a:ext>
            </a:extLst>
          </p:cNvPr>
          <p:cNvSpPr/>
          <p:nvPr/>
        </p:nvSpPr>
        <p:spPr>
          <a:xfrm>
            <a:off x="4693362" y="2112088"/>
            <a:ext cx="2205858" cy="2804636"/>
          </a:xfrm>
          <a:prstGeom prst="roundRect">
            <a:avLst>
              <a:gd name="adj" fmla="val 1117"/>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2700" cap="flat" cmpd="sng" algn="ctr">
            <a:noFill/>
            <a:prstDash val="solid"/>
            <a:miter lim="800000"/>
          </a:ln>
          <a:effectLst/>
        </p:spPr>
        <p:txBody>
          <a:bodyPr rot="0" spcFirstLastPara="0" vertOverflow="overflow" horzOverflow="overflow" vert="horz" wrap="square" lIns="91362" tIns="45681" rIns="91362" bIns="45681" numCol="1" spcCol="0" rtlCol="0" fromWordArt="0" anchor="ctr" anchorCtr="0" forceAA="0" compatLnSpc="1">
            <a:noAutofit/>
          </a:bodyPr>
          <a:lstStyle/>
          <a:p>
            <a:pPr algn="ctr" defTabSz="913626">
              <a:defRPr/>
            </a:pPr>
            <a:endParaRPr lang="en-US" sz="1600" kern="0" dirty="0">
              <a:solidFill>
                <a:schemeClr val="tx2"/>
              </a:solidFill>
              <a:cs typeface="Arial Unicode MS" panose="020B0604020202020204" pitchFamily="34" charset="-122"/>
              <a:sym typeface="+mn-lt"/>
            </a:endParaRPr>
          </a:p>
        </p:txBody>
      </p:sp>
      <p:grpSp>
        <p:nvGrpSpPr>
          <p:cNvPr id="19" name="组合 18">
            <a:extLst>
              <a:ext uri="{FF2B5EF4-FFF2-40B4-BE49-F238E27FC236}">
                <a16:creationId xmlns:a16="http://schemas.microsoft.com/office/drawing/2014/main" id="{FC0F2536-5C61-4B69-9CF1-817D95003944}"/>
              </a:ext>
            </a:extLst>
          </p:cNvPr>
          <p:cNvGrpSpPr/>
          <p:nvPr/>
        </p:nvGrpSpPr>
        <p:grpSpPr>
          <a:xfrm>
            <a:off x="1585744" y="1066637"/>
            <a:ext cx="8471969" cy="781260"/>
            <a:chOff x="1750242" y="1844043"/>
            <a:chExt cx="8472565" cy="781315"/>
          </a:xfrm>
        </p:grpSpPr>
        <p:sp>
          <p:nvSpPr>
            <p:cNvPr id="86" name="矩形 85"/>
            <p:cNvSpPr/>
            <p:nvPr/>
          </p:nvSpPr>
          <p:spPr>
            <a:xfrm>
              <a:off x="3561463" y="1844043"/>
              <a:ext cx="5045739" cy="338578"/>
            </a:xfrm>
            <a:prstGeom prst="rect">
              <a:avLst/>
            </a:prstGeom>
            <a:noFill/>
          </p:spPr>
          <p:txBody>
            <a:bodyPr wrap="square">
              <a:spAutoFit/>
            </a:bodyPr>
            <a:lstStyle/>
            <a:p>
              <a:pPr algn="ctr" defTabSz="914435">
                <a:defRPr/>
              </a:pPr>
              <a:r>
                <a:rPr lang="en-US" altLang="zh-CN" sz="1600" b="1" dirty="0">
                  <a:cs typeface="Arial Unicode MS" panose="020B0604020202020204" pitchFamily="34" charset="-122"/>
                  <a:sym typeface="+mn-lt"/>
                </a:rPr>
                <a:t>Proactive Home Broadband Quality Evaluation</a:t>
              </a:r>
            </a:p>
          </p:txBody>
        </p:sp>
        <p:cxnSp>
          <p:nvCxnSpPr>
            <p:cNvPr id="87" name="直接连接符 86"/>
            <p:cNvCxnSpPr>
              <a:cxnSpLocks/>
            </p:cNvCxnSpPr>
            <p:nvPr/>
          </p:nvCxnSpPr>
          <p:spPr>
            <a:xfrm>
              <a:off x="1974855" y="2013332"/>
              <a:ext cx="1825196" cy="0"/>
            </a:xfrm>
            <a:prstGeom prst="line">
              <a:avLst/>
            </a:prstGeom>
            <a:noFill/>
            <a:ln w="19050" cap="flat" cmpd="sng" algn="ctr">
              <a:gradFill flip="none" rotWithShape="1">
                <a:gsLst>
                  <a:gs pos="0">
                    <a:srgbClr val="1D1D1A">
                      <a:alpha val="0"/>
                    </a:srgbClr>
                  </a:gs>
                  <a:gs pos="52000">
                    <a:srgbClr val="DDDDDD">
                      <a:lumMod val="50000"/>
                    </a:srgbClr>
                  </a:gs>
                  <a:gs pos="100000">
                    <a:srgbClr val="1D1D1A">
                      <a:alpha val="0"/>
                    </a:srgbClr>
                  </a:gs>
                </a:gsLst>
                <a:lin ang="0" scaled="1"/>
                <a:tileRect/>
              </a:gradFill>
              <a:prstDash val="solid"/>
              <a:miter lim="800000"/>
              <a:tailEnd type="none"/>
            </a:ln>
            <a:effectLst/>
          </p:spPr>
        </p:cxnSp>
        <p:cxnSp>
          <p:nvCxnSpPr>
            <p:cNvPr id="88" name="直接连接符 87"/>
            <p:cNvCxnSpPr>
              <a:cxnSpLocks/>
            </p:cNvCxnSpPr>
            <p:nvPr/>
          </p:nvCxnSpPr>
          <p:spPr>
            <a:xfrm flipH="1" flipV="1">
              <a:off x="8383018" y="2035404"/>
              <a:ext cx="1727966" cy="11877"/>
            </a:xfrm>
            <a:prstGeom prst="line">
              <a:avLst/>
            </a:prstGeom>
            <a:noFill/>
            <a:ln w="19050" cap="flat" cmpd="sng" algn="ctr">
              <a:gradFill flip="none" rotWithShape="1">
                <a:gsLst>
                  <a:gs pos="0">
                    <a:srgbClr val="1D1D1A">
                      <a:alpha val="0"/>
                    </a:srgbClr>
                  </a:gs>
                  <a:gs pos="52000">
                    <a:srgbClr val="DDDDDD">
                      <a:lumMod val="50000"/>
                    </a:srgbClr>
                  </a:gs>
                  <a:gs pos="100000">
                    <a:srgbClr val="1D1D1A">
                      <a:alpha val="0"/>
                    </a:srgbClr>
                  </a:gs>
                </a:gsLst>
                <a:lin ang="0" scaled="1"/>
                <a:tileRect/>
              </a:gradFill>
              <a:prstDash val="solid"/>
              <a:miter lim="800000"/>
              <a:tailEnd type="none"/>
            </a:ln>
            <a:effectLst/>
          </p:spPr>
        </p:cxnSp>
        <p:sp>
          <p:nvSpPr>
            <p:cNvPr id="89" name="iṣlïďè">
              <a:extLst>
                <a:ext uri="{FF2B5EF4-FFF2-40B4-BE49-F238E27FC236}">
                  <a16:creationId xmlns:a16="http://schemas.microsoft.com/office/drawing/2014/main" id="{E61FBA9C-1EC0-45E8-9F2A-54B44507764A}"/>
                </a:ext>
              </a:extLst>
            </p:cNvPr>
            <p:cNvSpPr/>
            <p:nvPr/>
          </p:nvSpPr>
          <p:spPr>
            <a:xfrm rot="5400000" flipV="1">
              <a:off x="1793661" y="2026883"/>
              <a:ext cx="510378" cy="597216"/>
            </a:xfrm>
            <a:prstGeom prst="arc">
              <a:avLst>
                <a:gd name="adj1" fmla="val 11315752"/>
                <a:gd name="adj2" fmla="val 0"/>
              </a:avLst>
            </a:prstGeom>
            <a:noFill/>
            <a:ln w="19050" cap="flat" cmpd="sng" algn="ctr">
              <a:gradFill flip="none" rotWithShape="1">
                <a:gsLst>
                  <a:gs pos="0">
                    <a:srgbClr val="1D1D1A">
                      <a:alpha val="0"/>
                    </a:srgbClr>
                  </a:gs>
                  <a:gs pos="52000">
                    <a:srgbClr val="DDDDDD">
                      <a:lumMod val="50000"/>
                    </a:srgbClr>
                  </a:gs>
                  <a:gs pos="100000">
                    <a:srgbClr val="1D1D1A">
                      <a:alpha val="0"/>
                    </a:srgbClr>
                  </a:gs>
                </a:gsLst>
                <a:lin ang="0" scaled="1"/>
                <a:tileRect/>
              </a:gradFill>
              <a:prstDash val="solid"/>
              <a:miter lim="800000"/>
              <a:headEnd type="none" w="med" len="med"/>
              <a:tailEnd type="arrow" w="med" len="med"/>
            </a:ln>
            <a:effectLst/>
          </p:spPr>
          <p:txBody>
            <a:bodyPr lIns="35998" rtlCol="0" anchor="ctr"/>
            <a:lstStyle/>
            <a:p>
              <a:pPr defTabSz="914435">
                <a:defRPr/>
              </a:pPr>
              <a:endParaRPr lang="zh-CN" altLang="en-US" sz="1200" b="1" dirty="0">
                <a:solidFill>
                  <a:schemeClr val="tx2"/>
                </a:solidFill>
                <a:cs typeface="Arial Unicode MS" panose="020B0604020202020204" pitchFamily="34" charset="-122"/>
                <a:sym typeface="+mn-lt"/>
              </a:endParaRPr>
            </a:p>
          </p:txBody>
        </p:sp>
        <p:sp>
          <p:nvSpPr>
            <p:cNvPr id="90" name="i$1iḑè">
              <a:extLst>
                <a:ext uri="{FF2B5EF4-FFF2-40B4-BE49-F238E27FC236}">
                  <a16:creationId xmlns:a16="http://schemas.microsoft.com/office/drawing/2014/main" id="{2B152FF3-46C8-473E-AA34-5728207172C3}"/>
                </a:ext>
              </a:extLst>
            </p:cNvPr>
            <p:cNvSpPr/>
            <p:nvPr/>
          </p:nvSpPr>
          <p:spPr>
            <a:xfrm rot="5400000" flipH="1">
              <a:off x="9718530" y="2121082"/>
              <a:ext cx="552407" cy="456146"/>
            </a:xfrm>
            <a:prstGeom prst="arc">
              <a:avLst>
                <a:gd name="adj1" fmla="val 11142641"/>
                <a:gd name="adj2" fmla="val 0"/>
              </a:avLst>
            </a:prstGeom>
            <a:noFill/>
            <a:ln w="19050" cap="flat" cmpd="sng" algn="ctr">
              <a:gradFill flip="none" rotWithShape="1">
                <a:gsLst>
                  <a:gs pos="0">
                    <a:srgbClr val="1D1D1A">
                      <a:alpha val="0"/>
                    </a:srgbClr>
                  </a:gs>
                  <a:gs pos="52000">
                    <a:srgbClr val="DDDDDD">
                      <a:lumMod val="50000"/>
                    </a:srgbClr>
                  </a:gs>
                  <a:gs pos="100000">
                    <a:srgbClr val="1D1D1A">
                      <a:alpha val="0"/>
                    </a:srgbClr>
                  </a:gs>
                </a:gsLst>
                <a:lin ang="0" scaled="1"/>
                <a:tileRect/>
              </a:gradFill>
              <a:prstDash val="solid"/>
              <a:miter lim="800000"/>
              <a:headEnd type="none" w="med" len="med"/>
              <a:tailEnd type="none" w="med" len="med"/>
            </a:ln>
            <a:effectLst/>
          </p:spPr>
          <p:txBody>
            <a:bodyPr lIns="35998" rtlCol="0" anchor="ctr"/>
            <a:lstStyle/>
            <a:p>
              <a:pPr defTabSz="914435">
                <a:defRPr/>
              </a:pPr>
              <a:endParaRPr lang="zh-CN" altLang="en-US" sz="1200" b="1" dirty="0">
                <a:solidFill>
                  <a:schemeClr val="tx2"/>
                </a:solidFill>
                <a:cs typeface="Arial Unicode MS" panose="020B0604020202020204" pitchFamily="34" charset="-122"/>
                <a:sym typeface="+mn-lt"/>
              </a:endParaRPr>
            </a:p>
          </p:txBody>
        </p:sp>
      </p:grpSp>
      <p:sp>
        <p:nvSpPr>
          <p:cNvPr id="91" name="left-arrow_45317"/>
          <p:cNvSpPr>
            <a:spLocks noChangeAspect="1"/>
          </p:cNvSpPr>
          <p:nvPr/>
        </p:nvSpPr>
        <p:spPr bwMode="auto">
          <a:xfrm rot="10800000">
            <a:off x="4264234" y="1685361"/>
            <a:ext cx="386687" cy="273657"/>
          </a:xfrm>
          <a:custGeom>
            <a:avLst/>
            <a:gdLst>
              <a:gd name="connsiteX0" fmla="*/ 579639 w 606882"/>
              <a:gd name="connsiteY0" fmla="*/ 79397 h 429487"/>
              <a:gd name="connsiteX1" fmla="*/ 597572 w 606882"/>
              <a:gd name="connsiteY1" fmla="*/ 79397 h 429487"/>
              <a:gd name="connsiteX2" fmla="*/ 606882 w 606882"/>
              <a:gd name="connsiteY2" fmla="*/ 88700 h 429487"/>
              <a:gd name="connsiteX3" fmla="*/ 606882 w 606882"/>
              <a:gd name="connsiteY3" fmla="*/ 340707 h 429487"/>
              <a:gd name="connsiteX4" fmla="*/ 597572 w 606882"/>
              <a:gd name="connsiteY4" fmla="*/ 350086 h 429487"/>
              <a:gd name="connsiteX5" fmla="*/ 579639 w 606882"/>
              <a:gd name="connsiteY5" fmla="*/ 350086 h 429487"/>
              <a:gd name="connsiteX6" fmla="*/ 570329 w 606882"/>
              <a:gd name="connsiteY6" fmla="*/ 340707 h 429487"/>
              <a:gd name="connsiteX7" fmla="*/ 570329 w 606882"/>
              <a:gd name="connsiteY7" fmla="*/ 88700 h 429487"/>
              <a:gd name="connsiteX8" fmla="*/ 579639 w 606882"/>
              <a:gd name="connsiteY8" fmla="*/ 79397 h 429487"/>
              <a:gd name="connsiteX9" fmla="*/ 506467 w 606882"/>
              <a:gd name="connsiteY9" fmla="*/ 79397 h 429487"/>
              <a:gd name="connsiteX10" fmla="*/ 524320 w 606882"/>
              <a:gd name="connsiteY10" fmla="*/ 79397 h 429487"/>
              <a:gd name="connsiteX11" fmla="*/ 533705 w 606882"/>
              <a:gd name="connsiteY11" fmla="*/ 88700 h 429487"/>
              <a:gd name="connsiteX12" fmla="*/ 533705 w 606882"/>
              <a:gd name="connsiteY12" fmla="*/ 340707 h 429487"/>
              <a:gd name="connsiteX13" fmla="*/ 524320 w 606882"/>
              <a:gd name="connsiteY13" fmla="*/ 350086 h 429487"/>
              <a:gd name="connsiteX14" fmla="*/ 506467 w 606882"/>
              <a:gd name="connsiteY14" fmla="*/ 350086 h 429487"/>
              <a:gd name="connsiteX15" fmla="*/ 497082 w 606882"/>
              <a:gd name="connsiteY15" fmla="*/ 340707 h 429487"/>
              <a:gd name="connsiteX16" fmla="*/ 497082 w 606882"/>
              <a:gd name="connsiteY16" fmla="*/ 88700 h 429487"/>
              <a:gd name="connsiteX17" fmla="*/ 506467 w 606882"/>
              <a:gd name="connsiteY17" fmla="*/ 79397 h 429487"/>
              <a:gd name="connsiteX18" fmla="*/ 433220 w 606882"/>
              <a:gd name="connsiteY18" fmla="*/ 79397 h 429487"/>
              <a:gd name="connsiteX19" fmla="*/ 451073 w 606882"/>
              <a:gd name="connsiteY19" fmla="*/ 79397 h 429487"/>
              <a:gd name="connsiteX20" fmla="*/ 460458 w 606882"/>
              <a:gd name="connsiteY20" fmla="*/ 88700 h 429487"/>
              <a:gd name="connsiteX21" fmla="*/ 460458 w 606882"/>
              <a:gd name="connsiteY21" fmla="*/ 340707 h 429487"/>
              <a:gd name="connsiteX22" fmla="*/ 451073 w 606882"/>
              <a:gd name="connsiteY22" fmla="*/ 350086 h 429487"/>
              <a:gd name="connsiteX23" fmla="*/ 433220 w 606882"/>
              <a:gd name="connsiteY23" fmla="*/ 350086 h 429487"/>
              <a:gd name="connsiteX24" fmla="*/ 423835 w 606882"/>
              <a:gd name="connsiteY24" fmla="*/ 340707 h 429487"/>
              <a:gd name="connsiteX25" fmla="*/ 423835 w 606882"/>
              <a:gd name="connsiteY25" fmla="*/ 88700 h 429487"/>
              <a:gd name="connsiteX26" fmla="*/ 433220 w 606882"/>
              <a:gd name="connsiteY26" fmla="*/ 79397 h 429487"/>
              <a:gd name="connsiteX27" fmla="*/ 197812 w 606882"/>
              <a:gd name="connsiteY27" fmla="*/ 2194 h 429487"/>
              <a:gd name="connsiteX28" fmla="*/ 204227 w 606882"/>
              <a:gd name="connsiteY28" fmla="*/ 4787 h 429487"/>
              <a:gd name="connsiteX29" fmla="*/ 204227 w 606882"/>
              <a:gd name="connsiteY29" fmla="*/ 79435 h 429487"/>
              <a:gd name="connsiteX30" fmla="*/ 377965 w 606882"/>
              <a:gd name="connsiteY30" fmla="*/ 79435 h 429487"/>
              <a:gd name="connsiteX31" fmla="*/ 387282 w 606882"/>
              <a:gd name="connsiteY31" fmla="*/ 88738 h 429487"/>
              <a:gd name="connsiteX32" fmla="*/ 387282 w 606882"/>
              <a:gd name="connsiteY32" fmla="*/ 340744 h 429487"/>
              <a:gd name="connsiteX33" fmla="*/ 377965 w 606882"/>
              <a:gd name="connsiteY33" fmla="*/ 350123 h 429487"/>
              <a:gd name="connsiteX34" fmla="*/ 204227 w 606882"/>
              <a:gd name="connsiteY34" fmla="*/ 350123 h 429487"/>
              <a:gd name="connsiteX35" fmla="*/ 204227 w 606882"/>
              <a:gd name="connsiteY35" fmla="*/ 424772 h 429487"/>
              <a:gd name="connsiteX36" fmla="*/ 197812 w 606882"/>
              <a:gd name="connsiteY36" fmla="*/ 427288 h 429487"/>
              <a:gd name="connsiteX37" fmla="*/ 2691 w 606882"/>
              <a:gd name="connsiteY37" fmla="*/ 221565 h 429487"/>
              <a:gd name="connsiteX38" fmla="*/ 2691 w 606882"/>
              <a:gd name="connsiteY38" fmla="*/ 207993 h 42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06882" h="429487">
                <a:moveTo>
                  <a:pt x="579639" y="79397"/>
                </a:moveTo>
                <a:lnTo>
                  <a:pt x="597572" y="79397"/>
                </a:lnTo>
                <a:cubicBezTo>
                  <a:pt x="602761" y="79397"/>
                  <a:pt x="606882" y="83591"/>
                  <a:pt x="606882" y="88700"/>
                </a:cubicBezTo>
                <a:lnTo>
                  <a:pt x="606882" y="340707"/>
                </a:lnTo>
                <a:cubicBezTo>
                  <a:pt x="606882" y="345892"/>
                  <a:pt x="602761" y="350086"/>
                  <a:pt x="597572" y="350086"/>
                </a:cubicBezTo>
                <a:lnTo>
                  <a:pt x="579639" y="350086"/>
                </a:lnTo>
                <a:cubicBezTo>
                  <a:pt x="574526" y="350086"/>
                  <a:pt x="570329" y="345892"/>
                  <a:pt x="570329" y="340707"/>
                </a:cubicBezTo>
                <a:lnTo>
                  <a:pt x="570329" y="88700"/>
                </a:lnTo>
                <a:cubicBezTo>
                  <a:pt x="570329" y="83591"/>
                  <a:pt x="574526" y="79397"/>
                  <a:pt x="579639" y="79397"/>
                </a:cubicBezTo>
                <a:close/>
                <a:moveTo>
                  <a:pt x="506467" y="79397"/>
                </a:moveTo>
                <a:lnTo>
                  <a:pt x="524320" y="79397"/>
                </a:lnTo>
                <a:cubicBezTo>
                  <a:pt x="529509" y="79397"/>
                  <a:pt x="533705" y="83591"/>
                  <a:pt x="533705" y="88700"/>
                </a:cubicBezTo>
                <a:lnTo>
                  <a:pt x="533705" y="340707"/>
                </a:lnTo>
                <a:cubicBezTo>
                  <a:pt x="533705" y="345892"/>
                  <a:pt x="529509" y="350086"/>
                  <a:pt x="524320" y="350086"/>
                </a:cubicBezTo>
                <a:lnTo>
                  <a:pt x="506467" y="350086"/>
                </a:lnTo>
                <a:cubicBezTo>
                  <a:pt x="501278" y="350086"/>
                  <a:pt x="497082" y="345892"/>
                  <a:pt x="497082" y="340707"/>
                </a:cubicBezTo>
                <a:lnTo>
                  <a:pt x="497082" y="88700"/>
                </a:lnTo>
                <a:cubicBezTo>
                  <a:pt x="497082" y="83591"/>
                  <a:pt x="501278" y="79397"/>
                  <a:pt x="506467" y="79397"/>
                </a:cubicBezTo>
                <a:close/>
                <a:moveTo>
                  <a:pt x="433220" y="79397"/>
                </a:moveTo>
                <a:lnTo>
                  <a:pt x="451073" y="79397"/>
                </a:lnTo>
                <a:cubicBezTo>
                  <a:pt x="456262" y="79397"/>
                  <a:pt x="460458" y="83591"/>
                  <a:pt x="460458" y="88700"/>
                </a:cubicBezTo>
                <a:lnTo>
                  <a:pt x="460458" y="340707"/>
                </a:lnTo>
                <a:cubicBezTo>
                  <a:pt x="460458" y="345892"/>
                  <a:pt x="456262" y="350086"/>
                  <a:pt x="451073" y="350086"/>
                </a:cubicBezTo>
                <a:lnTo>
                  <a:pt x="433220" y="350086"/>
                </a:lnTo>
                <a:cubicBezTo>
                  <a:pt x="428031" y="350086"/>
                  <a:pt x="423835" y="345892"/>
                  <a:pt x="423835" y="340707"/>
                </a:cubicBezTo>
                <a:lnTo>
                  <a:pt x="423835" y="88700"/>
                </a:lnTo>
                <a:cubicBezTo>
                  <a:pt x="423835" y="83591"/>
                  <a:pt x="428031" y="79397"/>
                  <a:pt x="433220" y="79397"/>
                </a:cubicBezTo>
                <a:close/>
                <a:moveTo>
                  <a:pt x="197812" y="2194"/>
                </a:moveTo>
                <a:cubicBezTo>
                  <a:pt x="201325" y="-1542"/>
                  <a:pt x="204227" y="-398"/>
                  <a:pt x="204227" y="4787"/>
                </a:cubicBezTo>
                <a:lnTo>
                  <a:pt x="204227" y="79435"/>
                </a:lnTo>
                <a:lnTo>
                  <a:pt x="377965" y="79435"/>
                </a:lnTo>
                <a:cubicBezTo>
                  <a:pt x="383082" y="79435"/>
                  <a:pt x="387282" y="83629"/>
                  <a:pt x="387282" y="88738"/>
                </a:cubicBezTo>
                <a:lnTo>
                  <a:pt x="387282" y="340744"/>
                </a:lnTo>
                <a:cubicBezTo>
                  <a:pt x="387282" y="345929"/>
                  <a:pt x="383082" y="350123"/>
                  <a:pt x="377965" y="350123"/>
                </a:cubicBezTo>
                <a:lnTo>
                  <a:pt x="204227" y="350123"/>
                </a:lnTo>
                <a:lnTo>
                  <a:pt x="204227" y="424772"/>
                </a:lnTo>
                <a:cubicBezTo>
                  <a:pt x="204227" y="429880"/>
                  <a:pt x="201325" y="431024"/>
                  <a:pt x="197812" y="427288"/>
                </a:cubicBezTo>
                <a:lnTo>
                  <a:pt x="2691" y="221565"/>
                </a:lnTo>
                <a:cubicBezTo>
                  <a:pt x="-898" y="217829"/>
                  <a:pt x="-898" y="211729"/>
                  <a:pt x="2691" y="207993"/>
                </a:cubicBezTo>
                <a:close/>
              </a:path>
            </a:pathLst>
          </a:custGeom>
          <a:solidFill>
            <a:srgbClr val="FFC000"/>
          </a:solidFill>
          <a:ln>
            <a:noFill/>
          </a:ln>
        </p:spPr>
        <p:txBody>
          <a:bodyPr/>
          <a:lstStyle/>
          <a:p>
            <a:pPr defTabSz="914435">
              <a:defRPr/>
            </a:pPr>
            <a:endParaRPr lang="zh-CN" altLang="en-US" dirty="0">
              <a:solidFill>
                <a:schemeClr val="tx2"/>
              </a:solidFill>
              <a:cs typeface="Arial Unicode MS" panose="020B0604020202020204" pitchFamily="34" charset="-122"/>
              <a:sym typeface="+mn-lt"/>
            </a:endParaRPr>
          </a:p>
        </p:txBody>
      </p:sp>
      <p:sp>
        <p:nvSpPr>
          <p:cNvPr id="93" name="矩形 92"/>
          <p:cNvSpPr/>
          <p:nvPr/>
        </p:nvSpPr>
        <p:spPr>
          <a:xfrm>
            <a:off x="2226783" y="1644844"/>
            <a:ext cx="1685078" cy="307777"/>
          </a:xfrm>
          <a:prstGeom prst="rect">
            <a:avLst/>
          </a:prstGeom>
        </p:spPr>
        <p:txBody>
          <a:bodyPr wrap="none">
            <a:spAutoFit/>
          </a:bodyPr>
          <a:lstStyle/>
          <a:p>
            <a:pPr algn="ctr" defTabSz="914435">
              <a:defRPr/>
            </a:pPr>
            <a:r>
              <a:rPr lang="en-US" altLang="zh-CN" sz="1400" b="1" kern="0" dirty="0">
                <a:cs typeface="Arial Unicode MS" panose="020B0604020202020204" pitchFamily="34" charset="-122"/>
                <a:sym typeface="+mn-lt"/>
              </a:rPr>
              <a:t>AI Model Training</a:t>
            </a:r>
          </a:p>
        </p:txBody>
      </p:sp>
      <p:sp>
        <p:nvSpPr>
          <p:cNvPr id="94" name="矩形 93"/>
          <p:cNvSpPr/>
          <p:nvPr/>
        </p:nvSpPr>
        <p:spPr>
          <a:xfrm>
            <a:off x="4925383" y="1644856"/>
            <a:ext cx="1925528" cy="307777"/>
          </a:xfrm>
          <a:prstGeom prst="rect">
            <a:avLst/>
          </a:prstGeom>
        </p:spPr>
        <p:txBody>
          <a:bodyPr wrap="none">
            <a:spAutoFit/>
          </a:bodyPr>
          <a:lstStyle/>
          <a:p>
            <a:pPr algn="ctr" defTabSz="914435">
              <a:defRPr/>
            </a:pPr>
            <a:r>
              <a:rPr lang="en-US" altLang="zh-CN" sz="1400" b="1" kern="0" dirty="0">
                <a:cs typeface="Arial Unicode MS" panose="020B0604020202020204" pitchFamily="34" charset="-122"/>
                <a:sym typeface="+mn-lt"/>
              </a:rPr>
              <a:t>Experience Analysis</a:t>
            </a:r>
          </a:p>
        </p:txBody>
      </p:sp>
      <p:sp>
        <p:nvSpPr>
          <p:cNvPr id="95" name="矩形 94"/>
          <p:cNvSpPr/>
          <p:nvPr/>
        </p:nvSpPr>
        <p:spPr>
          <a:xfrm>
            <a:off x="7486943" y="1644856"/>
            <a:ext cx="2114655" cy="307777"/>
          </a:xfrm>
          <a:prstGeom prst="rect">
            <a:avLst/>
          </a:prstGeom>
        </p:spPr>
        <p:txBody>
          <a:bodyPr wrap="square">
            <a:spAutoFit/>
          </a:bodyPr>
          <a:lstStyle/>
          <a:p>
            <a:pPr algn="ctr" defTabSz="914435">
              <a:defRPr/>
            </a:pPr>
            <a:r>
              <a:rPr lang="en-US" altLang="zh-CN" sz="1400" b="1" kern="0" dirty="0">
                <a:cs typeface="Arial Unicode MS" panose="020B0604020202020204" pitchFamily="34" charset="-122"/>
                <a:sym typeface="+mn-lt"/>
              </a:rPr>
              <a:t>Precise Diagnostics</a:t>
            </a:r>
          </a:p>
        </p:txBody>
      </p:sp>
      <p:grpSp>
        <p:nvGrpSpPr>
          <p:cNvPr id="20" name="组合 19"/>
          <p:cNvGrpSpPr/>
          <p:nvPr/>
        </p:nvGrpSpPr>
        <p:grpSpPr>
          <a:xfrm>
            <a:off x="2235904" y="2563494"/>
            <a:ext cx="1253178" cy="1070359"/>
            <a:chOff x="3373101" y="3752145"/>
            <a:chExt cx="1253266" cy="1070434"/>
          </a:xfrm>
        </p:grpSpPr>
        <p:sp>
          <p:nvSpPr>
            <p:cNvPr id="347" name="îs1idê">
              <a:extLst>
                <a:ext uri="{FF2B5EF4-FFF2-40B4-BE49-F238E27FC236}">
                  <a16:creationId xmlns:a16="http://schemas.microsoft.com/office/drawing/2014/main" id="{88E37F28-FD14-4CE0-8140-6ACEAD700006}"/>
                </a:ext>
              </a:extLst>
            </p:cNvPr>
            <p:cNvSpPr/>
            <p:nvPr/>
          </p:nvSpPr>
          <p:spPr>
            <a:xfrm>
              <a:off x="3997384" y="4286658"/>
              <a:ext cx="628983" cy="5359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800" y="0"/>
                  </a:lnTo>
                  <a:lnTo>
                    <a:pt x="21600" y="21600"/>
                  </a:lnTo>
                  <a:cubicBezTo>
                    <a:pt x="21600" y="21600"/>
                    <a:pt x="0" y="21600"/>
                    <a:pt x="0" y="21600"/>
                  </a:cubicBezTo>
                  <a:close/>
                </a:path>
              </a:pathLst>
            </a:custGeom>
            <a:solidFill>
              <a:srgbClr val="92D050"/>
            </a:solidFill>
            <a:ln w="12700" cap="flat" cmpd="sng" algn="ctr">
              <a:noFill/>
              <a:prstDash val="solid"/>
              <a:miter lim="800000"/>
            </a:ln>
            <a:effectLst/>
          </p:spPr>
          <p:txBody>
            <a:bodyPr rtlCol="0" anchor="ctr"/>
            <a:lstStyle/>
            <a:p>
              <a:pPr algn="ctr" defTabSz="394181">
                <a:defRPr/>
              </a:pPr>
              <a:endParaRPr sz="300" kern="0" dirty="0">
                <a:solidFill>
                  <a:schemeClr val="tx2"/>
                </a:solidFill>
                <a:cs typeface="Arial Unicode MS" panose="020B0604020202020204" pitchFamily="34" charset="-122"/>
                <a:sym typeface="+mn-lt"/>
              </a:endParaRPr>
            </a:p>
          </p:txBody>
        </p:sp>
        <p:sp>
          <p:nvSpPr>
            <p:cNvPr id="348" name="îSļídé">
              <a:extLst>
                <a:ext uri="{FF2B5EF4-FFF2-40B4-BE49-F238E27FC236}">
                  <a16:creationId xmlns:a16="http://schemas.microsoft.com/office/drawing/2014/main" id="{4DA0655C-8628-4CC8-B45A-3D3AB698ADA2}"/>
                </a:ext>
              </a:extLst>
            </p:cNvPr>
            <p:cNvSpPr/>
            <p:nvPr/>
          </p:nvSpPr>
          <p:spPr>
            <a:xfrm>
              <a:off x="3373101" y="4286658"/>
              <a:ext cx="628983" cy="5359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800" y="0"/>
                  </a:lnTo>
                  <a:lnTo>
                    <a:pt x="21600" y="21600"/>
                  </a:lnTo>
                  <a:cubicBezTo>
                    <a:pt x="21600" y="21600"/>
                    <a:pt x="0" y="21600"/>
                    <a:pt x="0" y="21600"/>
                  </a:cubicBezTo>
                  <a:close/>
                </a:path>
              </a:pathLst>
            </a:custGeom>
            <a:solidFill>
              <a:srgbClr val="92D050"/>
            </a:solidFill>
            <a:ln w="12700" cap="flat" cmpd="sng" algn="ctr">
              <a:noFill/>
              <a:prstDash val="solid"/>
              <a:miter lim="800000"/>
            </a:ln>
            <a:effectLst/>
          </p:spPr>
          <p:txBody>
            <a:bodyPr rtlCol="0" anchor="ctr"/>
            <a:lstStyle/>
            <a:p>
              <a:pPr algn="ctr" defTabSz="394181">
                <a:defRPr/>
              </a:pPr>
              <a:endParaRPr sz="300" kern="0" dirty="0">
                <a:solidFill>
                  <a:schemeClr val="tx2"/>
                </a:solidFill>
                <a:cs typeface="Arial Unicode MS" panose="020B0604020202020204" pitchFamily="34" charset="-122"/>
                <a:sym typeface="+mn-lt"/>
              </a:endParaRPr>
            </a:p>
          </p:txBody>
        </p:sp>
        <p:sp>
          <p:nvSpPr>
            <p:cNvPr id="349" name="íŝļïḋê">
              <a:extLst>
                <a:ext uri="{FF2B5EF4-FFF2-40B4-BE49-F238E27FC236}">
                  <a16:creationId xmlns:a16="http://schemas.microsoft.com/office/drawing/2014/main" id="{22AD23B4-A83E-484E-A2A6-889289530786}"/>
                </a:ext>
              </a:extLst>
            </p:cNvPr>
            <p:cNvSpPr/>
            <p:nvPr/>
          </p:nvSpPr>
          <p:spPr>
            <a:xfrm>
              <a:off x="3686294" y="3752145"/>
              <a:ext cx="628986" cy="5359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800" y="0"/>
                  </a:lnTo>
                  <a:lnTo>
                    <a:pt x="21600" y="21600"/>
                  </a:lnTo>
                  <a:cubicBezTo>
                    <a:pt x="21600" y="21600"/>
                    <a:pt x="0" y="21600"/>
                    <a:pt x="0" y="21600"/>
                  </a:cubicBezTo>
                  <a:close/>
                </a:path>
              </a:pathLst>
            </a:custGeom>
            <a:solidFill>
              <a:srgbClr val="92D050"/>
            </a:solidFill>
            <a:ln w="12700" cap="flat" cmpd="sng" algn="ctr">
              <a:noFill/>
              <a:prstDash val="solid"/>
              <a:miter lim="800000"/>
            </a:ln>
            <a:effectLst/>
          </p:spPr>
          <p:txBody>
            <a:bodyPr rtlCol="0" anchor="ctr"/>
            <a:lstStyle/>
            <a:p>
              <a:pPr algn="ctr" defTabSz="394181">
                <a:defRPr/>
              </a:pPr>
              <a:endParaRPr sz="300" kern="0" dirty="0">
                <a:solidFill>
                  <a:schemeClr val="tx2"/>
                </a:solidFill>
                <a:cs typeface="Arial Unicode MS" panose="020B0604020202020204" pitchFamily="34" charset="-122"/>
                <a:sym typeface="+mn-lt"/>
              </a:endParaRPr>
            </a:p>
          </p:txBody>
        </p:sp>
        <p:sp>
          <p:nvSpPr>
            <p:cNvPr id="375" name="文本框 45">
              <a:extLst>
                <a:ext uri="{FF2B5EF4-FFF2-40B4-BE49-F238E27FC236}">
                  <a16:creationId xmlns:a16="http://schemas.microsoft.com/office/drawing/2014/main" id="{96AC0824-CAD7-4293-8E6F-88B4572856B3}"/>
                </a:ext>
              </a:extLst>
            </p:cNvPr>
            <p:cNvSpPr txBox="1"/>
            <p:nvPr/>
          </p:nvSpPr>
          <p:spPr>
            <a:xfrm>
              <a:off x="3755684" y="4252657"/>
              <a:ext cx="559596" cy="307799"/>
            </a:xfrm>
            <a:prstGeom prst="rect">
              <a:avLst/>
            </a:prstGeom>
            <a:noFill/>
          </p:spPr>
          <p:txBody>
            <a:bodyPr wrap="square" rtlCol="0">
              <a:spAutoFit/>
            </a:bodyPr>
            <a:lstStyle>
              <a:defPPr>
                <a:defRPr lang="en-US"/>
              </a:defPPr>
              <a:lvl1pPr marL="285750" indent="-285750" algn="ctr" defTabSz="1219170">
                <a:buFont typeface="Arial" panose="020B0604020202020204" pitchFamily="34" charset="0"/>
                <a:buChar char="•"/>
                <a:defRPr kumimoji="1" sz="1000" b="1" spc="51">
                  <a:solidFill>
                    <a:schemeClr val="tx2"/>
                  </a:solidFill>
                  <a:latin typeface="微软雅黑" panose="020B0503020204020204" pitchFamily="34" charset="-122"/>
                  <a:cs typeface="Arial" panose="020B0604020202020204" pitchFamily="34" charset="0"/>
                </a:defRPr>
              </a:lvl1pPr>
            </a:lstStyle>
            <a:p>
              <a:pPr marL="0" indent="0" algn="l" defTabSz="1218626">
                <a:buNone/>
                <a:defRPr/>
              </a:pPr>
              <a:r>
                <a:rPr lang="en-US" altLang="zh-CN" sz="1400" b="0" dirty="0">
                  <a:latin typeface="+mn-lt"/>
                  <a:cs typeface="Arial Unicode MS" panose="020B0604020202020204" pitchFamily="34" charset="-122"/>
                  <a:sym typeface="+mn-lt"/>
                </a:rPr>
                <a:t>CEI</a:t>
              </a:r>
              <a:endParaRPr lang="zh-CN" altLang="en-US" b="0" dirty="0">
                <a:latin typeface="+mn-lt"/>
                <a:cs typeface="Arial Unicode MS" panose="020B0604020202020204" pitchFamily="34" charset="-122"/>
                <a:sym typeface="+mn-lt"/>
              </a:endParaRPr>
            </a:p>
          </p:txBody>
        </p:sp>
      </p:grpSp>
      <p:sp>
        <p:nvSpPr>
          <p:cNvPr id="378" name="矩形 377">
            <a:extLst>
              <a:ext uri="{FF2B5EF4-FFF2-40B4-BE49-F238E27FC236}">
                <a16:creationId xmlns:a16="http://schemas.microsoft.com/office/drawing/2014/main" id="{B6429AD9-64AA-4BD7-80B0-34A673AF8F72}"/>
              </a:ext>
            </a:extLst>
          </p:cNvPr>
          <p:cNvSpPr/>
          <p:nvPr/>
        </p:nvSpPr>
        <p:spPr>
          <a:xfrm>
            <a:off x="3097208" y="3660814"/>
            <a:ext cx="858852" cy="230832"/>
          </a:xfrm>
          <a:prstGeom prst="rect">
            <a:avLst/>
          </a:prstGeom>
        </p:spPr>
        <p:txBody>
          <a:bodyPr wrap="square">
            <a:spAutoFit/>
          </a:bodyPr>
          <a:lstStyle/>
          <a:p>
            <a:pPr algn="ctr" defTabSz="1218168" eaLnBrk="0" fontAlgn="base" hangingPunct="0">
              <a:spcBef>
                <a:spcPct val="0"/>
              </a:spcBef>
              <a:spcAft>
                <a:spcPct val="0"/>
              </a:spcAft>
              <a:defRPr/>
            </a:pPr>
            <a:r>
              <a:rPr lang="en-US" altLang="zh-CN" sz="900" dirty="0">
                <a:solidFill>
                  <a:schemeClr val="tx2"/>
                </a:solidFill>
                <a:cs typeface="Arial Unicode MS" panose="020B0604020202020204" pitchFamily="34" charset="-122"/>
                <a:sym typeface="+mn-lt"/>
              </a:rPr>
              <a:t>256 KPIs</a:t>
            </a:r>
          </a:p>
        </p:txBody>
      </p:sp>
      <p:sp>
        <p:nvSpPr>
          <p:cNvPr id="382" name="矩形 381">
            <a:extLst>
              <a:ext uri="{FF2B5EF4-FFF2-40B4-BE49-F238E27FC236}">
                <a16:creationId xmlns:a16="http://schemas.microsoft.com/office/drawing/2014/main" id="{B6429AD9-64AA-4BD7-80B0-34A673AF8F72}"/>
              </a:ext>
            </a:extLst>
          </p:cNvPr>
          <p:cNvSpPr/>
          <p:nvPr/>
        </p:nvSpPr>
        <p:spPr>
          <a:xfrm>
            <a:off x="5080003" y="2298736"/>
            <a:ext cx="1432575" cy="246221"/>
          </a:xfrm>
          <a:prstGeom prst="rect">
            <a:avLst/>
          </a:prstGeom>
        </p:spPr>
        <p:txBody>
          <a:bodyPr wrap="square">
            <a:spAutoFit/>
          </a:bodyPr>
          <a:lstStyle/>
          <a:p>
            <a:pPr defTabSz="1218168" eaLnBrk="0" fontAlgn="base" hangingPunct="0">
              <a:spcBef>
                <a:spcPct val="0"/>
              </a:spcBef>
              <a:spcAft>
                <a:spcPct val="0"/>
              </a:spcAft>
              <a:defRPr/>
            </a:pPr>
            <a:r>
              <a:rPr lang="zh-CN" altLang="en-US" sz="1000" b="1" dirty="0">
                <a:solidFill>
                  <a:schemeClr val="tx2"/>
                </a:solidFill>
                <a:cs typeface="Arial Unicode MS" panose="020B0604020202020204" pitchFamily="34" charset="-122"/>
                <a:sym typeface="+mn-lt"/>
              </a:rPr>
              <a:t>① </a:t>
            </a:r>
            <a:r>
              <a:rPr lang="en-US" altLang="zh-CN" sz="1000" b="1" dirty="0">
                <a:solidFill>
                  <a:schemeClr val="tx2"/>
                </a:solidFill>
                <a:cs typeface="Arial Unicode MS" panose="020B0604020202020204" pitchFamily="34" charset="-122"/>
                <a:sym typeface="+mn-lt"/>
              </a:rPr>
              <a:t>Experience Score</a:t>
            </a:r>
          </a:p>
        </p:txBody>
      </p:sp>
      <p:pic>
        <p:nvPicPr>
          <p:cNvPr id="21" name="图片 20"/>
          <p:cNvPicPr>
            <a:picLocks noChangeAspect="1"/>
          </p:cNvPicPr>
          <p:nvPr/>
        </p:nvPicPr>
        <p:blipFill>
          <a:blip r:embed="rId3"/>
          <a:stretch>
            <a:fillRect/>
          </a:stretch>
        </p:blipFill>
        <p:spPr>
          <a:xfrm>
            <a:off x="5173982" y="2712270"/>
            <a:ext cx="1164437" cy="712716"/>
          </a:xfrm>
          <a:prstGeom prst="rect">
            <a:avLst/>
          </a:prstGeom>
        </p:spPr>
      </p:pic>
      <p:sp>
        <p:nvSpPr>
          <p:cNvPr id="383" name="矩形 382">
            <a:extLst>
              <a:ext uri="{FF2B5EF4-FFF2-40B4-BE49-F238E27FC236}">
                <a16:creationId xmlns:a16="http://schemas.microsoft.com/office/drawing/2014/main" id="{B6429AD9-64AA-4BD7-80B0-34A673AF8F72}"/>
              </a:ext>
            </a:extLst>
          </p:cNvPr>
          <p:cNvSpPr/>
          <p:nvPr/>
        </p:nvSpPr>
        <p:spPr>
          <a:xfrm>
            <a:off x="4790621" y="3423507"/>
            <a:ext cx="2172752" cy="246221"/>
          </a:xfrm>
          <a:prstGeom prst="rect">
            <a:avLst/>
          </a:prstGeom>
        </p:spPr>
        <p:txBody>
          <a:bodyPr wrap="square">
            <a:spAutoFit/>
          </a:bodyPr>
          <a:lstStyle/>
          <a:p>
            <a:pPr defTabSz="1218168" eaLnBrk="0" fontAlgn="base" hangingPunct="0">
              <a:spcBef>
                <a:spcPct val="0"/>
              </a:spcBef>
              <a:spcAft>
                <a:spcPct val="0"/>
              </a:spcAft>
              <a:defRPr/>
            </a:pPr>
            <a:r>
              <a:rPr lang="zh-CN" altLang="en-US" sz="1000" b="1" dirty="0">
                <a:solidFill>
                  <a:schemeClr val="tx2"/>
                </a:solidFill>
                <a:cs typeface="Arial Unicode MS" panose="020B0604020202020204" pitchFamily="34" charset="-122"/>
                <a:sym typeface="+mn-lt"/>
              </a:rPr>
              <a:t>② </a:t>
            </a:r>
            <a:r>
              <a:rPr lang="en-US" altLang="zh-CN" sz="1000" b="1" dirty="0">
                <a:solidFill>
                  <a:schemeClr val="tx2"/>
                </a:solidFill>
                <a:cs typeface="Arial Unicode MS" panose="020B0604020202020204" pitchFamily="34" charset="-122"/>
                <a:sym typeface="+mn-lt"/>
              </a:rPr>
              <a:t>Regional Traffic Rank &amp; Trend</a:t>
            </a:r>
          </a:p>
        </p:txBody>
      </p:sp>
      <p:sp>
        <p:nvSpPr>
          <p:cNvPr id="429" name="矩形 428">
            <a:extLst>
              <a:ext uri="{FF2B5EF4-FFF2-40B4-BE49-F238E27FC236}">
                <a16:creationId xmlns:a16="http://schemas.microsoft.com/office/drawing/2014/main" id="{B6429AD9-64AA-4BD7-80B0-34A673AF8F72}"/>
              </a:ext>
            </a:extLst>
          </p:cNvPr>
          <p:cNvSpPr/>
          <p:nvPr/>
        </p:nvSpPr>
        <p:spPr>
          <a:xfrm>
            <a:off x="2831669" y="3352238"/>
            <a:ext cx="711776" cy="230832"/>
          </a:xfrm>
          <a:prstGeom prst="rect">
            <a:avLst/>
          </a:prstGeom>
        </p:spPr>
        <p:txBody>
          <a:bodyPr wrap="square">
            <a:spAutoFit/>
          </a:bodyPr>
          <a:lstStyle/>
          <a:p>
            <a:pPr algn="ctr" defTabSz="1218168" eaLnBrk="0" fontAlgn="base" hangingPunct="0">
              <a:spcBef>
                <a:spcPct val="0"/>
              </a:spcBef>
              <a:spcAft>
                <a:spcPct val="0"/>
              </a:spcAft>
              <a:defRPr/>
            </a:pPr>
            <a:r>
              <a:rPr lang="en-US" altLang="zh-CN" sz="900" dirty="0">
                <a:solidFill>
                  <a:schemeClr val="tx2"/>
                </a:solidFill>
                <a:cs typeface="Arial Unicode MS" panose="020B0604020202020204" pitchFamily="34" charset="-122"/>
                <a:sym typeface="+mn-lt"/>
              </a:rPr>
              <a:t>Network</a:t>
            </a:r>
          </a:p>
        </p:txBody>
      </p:sp>
      <p:sp>
        <p:nvSpPr>
          <p:cNvPr id="430" name="矩形 429">
            <a:extLst>
              <a:ext uri="{FF2B5EF4-FFF2-40B4-BE49-F238E27FC236}">
                <a16:creationId xmlns:a16="http://schemas.microsoft.com/office/drawing/2014/main" id="{B6429AD9-64AA-4BD7-80B0-34A673AF8F72}"/>
              </a:ext>
            </a:extLst>
          </p:cNvPr>
          <p:cNvSpPr/>
          <p:nvPr/>
        </p:nvSpPr>
        <p:spPr>
          <a:xfrm>
            <a:off x="2166538" y="3338577"/>
            <a:ext cx="711776" cy="230832"/>
          </a:xfrm>
          <a:prstGeom prst="rect">
            <a:avLst/>
          </a:prstGeom>
        </p:spPr>
        <p:txBody>
          <a:bodyPr wrap="square">
            <a:spAutoFit/>
          </a:bodyPr>
          <a:lstStyle/>
          <a:p>
            <a:pPr algn="ctr" defTabSz="1218168" eaLnBrk="0" fontAlgn="base" hangingPunct="0">
              <a:spcBef>
                <a:spcPct val="0"/>
              </a:spcBef>
              <a:spcAft>
                <a:spcPct val="0"/>
              </a:spcAft>
              <a:defRPr/>
            </a:pPr>
            <a:r>
              <a:rPr lang="en-US" altLang="zh-CN" sz="900" dirty="0">
                <a:solidFill>
                  <a:schemeClr val="tx2"/>
                </a:solidFill>
                <a:cs typeface="Arial Unicode MS" panose="020B0604020202020204" pitchFamily="34" charset="-122"/>
                <a:sym typeface="+mn-lt"/>
              </a:rPr>
              <a:t>Service</a:t>
            </a:r>
          </a:p>
        </p:txBody>
      </p:sp>
      <p:sp>
        <p:nvSpPr>
          <p:cNvPr id="431" name="矩形 430">
            <a:extLst>
              <a:ext uri="{FF2B5EF4-FFF2-40B4-BE49-F238E27FC236}">
                <a16:creationId xmlns:a16="http://schemas.microsoft.com/office/drawing/2014/main" id="{B6429AD9-64AA-4BD7-80B0-34A673AF8F72}"/>
              </a:ext>
            </a:extLst>
          </p:cNvPr>
          <p:cNvSpPr/>
          <p:nvPr/>
        </p:nvSpPr>
        <p:spPr>
          <a:xfrm>
            <a:off x="2514562" y="2766884"/>
            <a:ext cx="711776" cy="230832"/>
          </a:xfrm>
          <a:prstGeom prst="rect">
            <a:avLst/>
          </a:prstGeom>
        </p:spPr>
        <p:txBody>
          <a:bodyPr wrap="square">
            <a:spAutoFit/>
          </a:bodyPr>
          <a:lstStyle/>
          <a:p>
            <a:pPr algn="ctr" defTabSz="1218168" eaLnBrk="0" fontAlgn="base" hangingPunct="0">
              <a:spcBef>
                <a:spcPct val="0"/>
              </a:spcBef>
              <a:spcAft>
                <a:spcPct val="0"/>
              </a:spcAft>
              <a:defRPr/>
            </a:pPr>
            <a:r>
              <a:rPr lang="en-US" altLang="zh-CN" sz="900" dirty="0">
                <a:solidFill>
                  <a:schemeClr val="tx2"/>
                </a:solidFill>
                <a:cs typeface="Arial Unicode MS" panose="020B0604020202020204" pitchFamily="34" charset="-122"/>
                <a:sym typeface="+mn-lt"/>
              </a:rPr>
              <a:t>User </a:t>
            </a:r>
          </a:p>
        </p:txBody>
      </p:sp>
      <p:sp>
        <p:nvSpPr>
          <p:cNvPr id="432" name="矩形 431">
            <a:extLst>
              <a:ext uri="{FF2B5EF4-FFF2-40B4-BE49-F238E27FC236}">
                <a16:creationId xmlns:a16="http://schemas.microsoft.com/office/drawing/2014/main" id="{B6429AD9-64AA-4BD7-80B0-34A673AF8F72}"/>
              </a:ext>
            </a:extLst>
          </p:cNvPr>
          <p:cNvSpPr/>
          <p:nvPr/>
        </p:nvSpPr>
        <p:spPr>
          <a:xfrm>
            <a:off x="1809393" y="3660814"/>
            <a:ext cx="858852" cy="230832"/>
          </a:xfrm>
          <a:prstGeom prst="rect">
            <a:avLst/>
          </a:prstGeom>
        </p:spPr>
        <p:txBody>
          <a:bodyPr wrap="square">
            <a:spAutoFit/>
          </a:bodyPr>
          <a:lstStyle/>
          <a:p>
            <a:pPr algn="ctr" defTabSz="1218168" eaLnBrk="0" fontAlgn="base" hangingPunct="0">
              <a:spcBef>
                <a:spcPct val="0"/>
              </a:spcBef>
              <a:spcAft>
                <a:spcPct val="0"/>
              </a:spcAft>
              <a:defRPr/>
            </a:pPr>
            <a:r>
              <a:rPr lang="en-US" altLang="zh-CN" sz="900" dirty="0">
                <a:solidFill>
                  <a:schemeClr val="tx2"/>
                </a:solidFill>
                <a:cs typeface="Arial Unicode MS" panose="020B0604020202020204" pitchFamily="34" charset="-122"/>
                <a:sym typeface="+mn-lt"/>
              </a:rPr>
              <a:t>82 KPIs</a:t>
            </a:r>
          </a:p>
        </p:txBody>
      </p:sp>
      <p:sp>
        <p:nvSpPr>
          <p:cNvPr id="433" name="矩形 432">
            <a:extLst>
              <a:ext uri="{FF2B5EF4-FFF2-40B4-BE49-F238E27FC236}">
                <a16:creationId xmlns:a16="http://schemas.microsoft.com/office/drawing/2014/main" id="{B6429AD9-64AA-4BD7-80B0-34A673AF8F72}"/>
              </a:ext>
            </a:extLst>
          </p:cNvPr>
          <p:cNvSpPr/>
          <p:nvPr/>
        </p:nvSpPr>
        <p:spPr>
          <a:xfrm>
            <a:off x="2240287" y="2307511"/>
            <a:ext cx="1353849" cy="253916"/>
          </a:xfrm>
          <a:prstGeom prst="rect">
            <a:avLst/>
          </a:prstGeom>
        </p:spPr>
        <p:txBody>
          <a:bodyPr wrap="square">
            <a:spAutoFit/>
          </a:bodyPr>
          <a:lstStyle/>
          <a:p>
            <a:pPr algn="ctr" defTabSz="1218168" eaLnBrk="0" fontAlgn="base" hangingPunct="0">
              <a:spcBef>
                <a:spcPct val="0"/>
              </a:spcBef>
              <a:spcAft>
                <a:spcPct val="0"/>
              </a:spcAft>
              <a:defRPr/>
            </a:pPr>
            <a:r>
              <a:rPr lang="en-US" altLang="zh-CN" sz="1000" b="1" dirty="0">
                <a:solidFill>
                  <a:schemeClr val="tx2"/>
                </a:solidFill>
                <a:cs typeface="Arial Unicode MS" panose="020B0604020202020204" pitchFamily="34" charset="-122"/>
                <a:sym typeface="+mn-lt"/>
              </a:rPr>
              <a:t>Dimension</a:t>
            </a:r>
          </a:p>
        </p:txBody>
      </p:sp>
      <p:sp>
        <p:nvSpPr>
          <p:cNvPr id="23" name="矩形 22"/>
          <p:cNvSpPr/>
          <p:nvPr/>
        </p:nvSpPr>
        <p:spPr>
          <a:xfrm>
            <a:off x="1807229" y="3822997"/>
            <a:ext cx="946093" cy="215444"/>
          </a:xfrm>
          <a:prstGeom prst="rect">
            <a:avLst/>
          </a:prstGeom>
        </p:spPr>
        <p:txBody>
          <a:bodyPr wrap="none">
            <a:spAutoFit/>
          </a:bodyPr>
          <a:lstStyle/>
          <a:p>
            <a:pPr defTabSz="914435">
              <a:defRPr/>
            </a:pPr>
            <a:r>
              <a:rPr lang="en-US" altLang="zh-CN" sz="800" dirty="0">
                <a:solidFill>
                  <a:schemeClr val="tx2"/>
                </a:solidFill>
                <a:cs typeface="Arial Unicode MS" panose="020B0604020202020204" pitchFamily="34" charset="-122"/>
                <a:sym typeface="+mn-lt"/>
              </a:rPr>
              <a:t>PSPU Collection</a:t>
            </a:r>
            <a:endParaRPr lang="zh-CN" altLang="en-US" sz="800" dirty="0">
              <a:solidFill>
                <a:schemeClr val="tx2"/>
              </a:solidFill>
              <a:cs typeface="Arial Unicode MS" panose="020B0604020202020204" pitchFamily="34" charset="-122"/>
              <a:sym typeface="+mn-lt"/>
            </a:endParaRPr>
          </a:p>
        </p:txBody>
      </p:sp>
      <p:sp>
        <p:nvSpPr>
          <p:cNvPr id="24" name="矩形 23"/>
          <p:cNvSpPr/>
          <p:nvPr/>
        </p:nvSpPr>
        <p:spPr>
          <a:xfrm>
            <a:off x="3069001" y="3822997"/>
            <a:ext cx="883575" cy="215444"/>
          </a:xfrm>
          <a:prstGeom prst="rect">
            <a:avLst/>
          </a:prstGeom>
        </p:spPr>
        <p:txBody>
          <a:bodyPr wrap="none">
            <a:spAutoFit/>
          </a:bodyPr>
          <a:lstStyle/>
          <a:p>
            <a:pPr defTabSz="914435"/>
            <a:r>
              <a:rPr lang="en-US" altLang="zh-CN" sz="800" dirty="0">
                <a:solidFill>
                  <a:schemeClr val="tx2"/>
                </a:solidFill>
                <a:cs typeface="Arial Unicode MS" panose="020B0604020202020204" pitchFamily="34" charset="-122"/>
                <a:sym typeface="+mn-lt"/>
              </a:rPr>
              <a:t>Parameter/Port</a:t>
            </a:r>
            <a:endParaRPr lang="zh-CN" altLang="en-US" sz="800" dirty="0">
              <a:solidFill>
                <a:schemeClr val="tx2"/>
              </a:solidFill>
              <a:cs typeface="Arial Unicode MS" panose="020B0604020202020204" pitchFamily="34" charset="-122"/>
              <a:sym typeface="+mn-lt"/>
            </a:endParaRPr>
          </a:p>
        </p:txBody>
      </p:sp>
      <p:grpSp>
        <p:nvGrpSpPr>
          <p:cNvPr id="26" name="组合 25">
            <a:extLst>
              <a:ext uri="{FF2B5EF4-FFF2-40B4-BE49-F238E27FC236}">
                <a16:creationId xmlns:a16="http://schemas.microsoft.com/office/drawing/2014/main" id="{25A0B11D-511E-4AF9-BF63-97891BFC34C4}"/>
              </a:ext>
            </a:extLst>
          </p:cNvPr>
          <p:cNvGrpSpPr/>
          <p:nvPr/>
        </p:nvGrpSpPr>
        <p:grpSpPr>
          <a:xfrm>
            <a:off x="1807229" y="4516611"/>
            <a:ext cx="8110333" cy="454261"/>
            <a:chOff x="2175253" y="5371999"/>
            <a:chExt cx="8110903" cy="454293"/>
          </a:xfrm>
        </p:grpSpPr>
        <p:sp>
          <p:nvSpPr>
            <p:cNvPr id="282" name="矩形 281"/>
            <p:cNvSpPr/>
            <p:nvPr/>
          </p:nvSpPr>
          <p:spPr>
            <a:xfrm>
              <a:off x="8080143" y="5371999"/>
              <a:ext cx="2206013" cy="400138"/>
            </a:xfrm>
            <a:prstGeom prst="rect">
              <a:avLst/>
            </a:prstGeom>
          </p:spPr>
          <p:txBody>
            <a:bodyPr wrap="square">
              <a:spAutoFit/>
            </a:bodyPr>
            <a:lstStyle/>
            <a:p>
              <a:pPr defTabSz="1217868">
                <a:defRPr/>
              </a:pPr>
              <a:r>
                <a:rPr lang="en-US" altLang="zh-CN" sz="1000" dirty="0">
                  <a:solidFill>
                    <a:srgbClr val="C00000"/>
                  </a:solidFill>
                  <a:cs typeface="Arial Unicode MS" panose="020B0604020202020204" pitchFamily="34" charset="-122"/>
                  <a:sym typeface="+mn-lt"/>
                </a:rPr>
                <a:t>Intelligent Correlative Analysis of Application &amp; Network KPI</a:t>
              </a:r>
            </a:p>
          </p:txBody>
        </p:sp>
        <p:sp>
          <p:nvSpPr>
            <p:cNvPr id="283" name="矩形 282"/>
            <p:cNvSpPr/>
            <p:nvPr/>
          </p:nvSpPr>
          <p:spPr>
            <a:xfrm>
              <a:off x="5158855" y="5441736"/>
              <a:ext cx="2123647" cy="246238"/>
            </a:xfrm>
            <a:prstGeom prst="rect">
              <a:avLst/>
            </a:prstGeom>
          </p:spPr>
          <p:txBody>
            <a:bodyPr wrap="square" lIns="35998" rIns="0">
              <a:spAutoFit/>
            </a:bodyPr>
            <a:lstStyle/>
            <a:p>
              <a:pPr defTabSz="914435">
                <a:defRPr/>
              </a:pPr>
              <a:r>
                <a:rPr lang="en-US" altLang="zh-CN" sz="1000" dirty="0">
                  <a:solidFill>
                    <a:srgbClr val="C00000"/>
                  </a:solidFill>
                  <a:cs typeface="Arial Unicode MS" panose="020B0604020202020204" pitchFamily="34" charset="-122"/>
                  <a:sym typeface="+mn-lt"/>
                </a:rPr>
                <a:t>Real-time Application Measurement</a:t>
              </a:r>
              <a:endParaRPr lang="zh-CN" altLang="en-US" sz="1000" dirty="0">
                <a:solidFill>
                  <a:srgbClr val="C00000"/>
                </a:solidFill>
                <a:cs typeface="Arial Unicode MS" panose="020B0604020202020204" pitchFamily="34" charset="-122"/>
                <a:sym typeface="+mn-lt"/>
              </a:endParaRPr>
            </a:p>
          </p:txBody>
        </p:sp>
        <p:sp>
          <p:nvSpPr>
            <p:cNvPr id="4" name="矩形 3"/>
            <p:cNvSpPr/>
            <p:nvPr/>
          </p:nvSpPr>
          <p:spPr>
            <a:xfrm>
              <a:off x="2175253" y="5426154"/>
              <a:ext cx="2104780" cy="400138"/>
            </a:xfrm>
            <a:prstGeom prst="rect">
              <a:avLst/>
            </a:prstGeom>
          </p:spPr>
          <p:txBody>
            <a:bodyPr wrap="square">
              <a:spAutoFit/>
            </a:bodyPr>
            <a:lstStyle/>
            <a:p>
              <a:pPr defTabSz="914435">
                <a:defRPr/>
              </a:pPr>
              <a:r>
                <a:rPr lang="en-US" altLang="zh-CN" sz="1000" dirty="0">
                  <a:solidFill>
                    <a:srgbClr val="C00000"/>
                  </a:solidFill>
                  <a:cs typeface="Arial Unicode MS" panose="020B0604020202020204" pitchFamily="34" charset="-122"/>
                  <a:sym typeface="+mn-lt"/>
                </a:rPr>
                <a:t>3-D Customer-Experience Index (CEI) model</a:t>
              </a:r>
              <a:endParaRPr lang="zh-CN" altLang="en-US" sz="1000" dirty="0">
                <a:solidFill>
                  <a:srgbClr val="C00000"/>
                </a:solidFill>
                <a:cs typeface="Arial Unicode MS" panose="020B0604020202020204" pitchFamily="34" charset="-122"/>
                <a:sym typeface="+mn-lt"/>
              </a:endParaRPr>
            </a:p>
          </p:txBody>
        </p:sp>
      </p:grpSp>
      <p:sp>
        <p:nvSpPr>
          <p:cNvPr id="168" name="文本框 167">
            <a:extLst>
              <a:ext uri="{FF2B5EF4-FFF2-40B4-BE49-F238E27FC236}">
                <a16:creationId xmlns:a16="http://schemas.microsoft.com/office/drawing/2014/main" id="{45F0ECD1-46D0-430B-8041-2645BC00CB8F}"/>
              </a:ext>
            </a:extLst>
          </p:cNvPr>
          <p:cNvSpPr txBox="1"/>
          <p:nvPr/>
        </p:nvSpPr>
        <p:spPr>
          <a:xfrm>
            <a:off x="2523398" y="4182351"/>
            <a:ext cx="694101" cy="261610"/>
          </a:xfrm>
          <a:prstGeom prst="rect">
            <a:avLst/>
          </a:prstGeom>
          <a:noFill/>
        </p:spPr>
        <p:txBody>
          <a:bodyPr wrap="none" lIns="0" tIns="0" rIns="0" bIns="0" rtlCol="0">
            <a:spAutoFit/>
          </a:bodyPr>
          <a:lstStyle/>
          <a:p>
            <a:pPr algn="ctr" defTabSz="914435">
              <a:defRPr/>
            </a:pPr>
            <a:r>
              <a:rPr kumimoji="1" lang="zh-CN" altLang="en-US" sz="900" b="1" dirty="0">
                <a:solidFill>
                  <a:schemeClr val="tx2"/>
                </a:solidFill>
                <a:cs typeface="Arial Unicode MS" panose="020B0604020202020204" pitchFamily="34" charset="-122"/>
                <a:sym typeface="+mn-lt"/>
              </a:rPr>
              <a:t>＞</a:t>
            </a:r>
            <a:r>
              <a:rPr kumimoji="1" lang="en-US" altLang="zh-CN" sz="900" b="1" dirty="0">
                <a:solidFill>
                  <a:schemeClr val="tx2"/>
                </a:solidFill>
                <a:cs typeface="Arial Unicode MS" panose="020B0604020202020204" pitchFamily="34" charset="-122"/>
                <a:sym typeface="+mn-lt"/>
              </a:rPr>
              <a:t>11,000,000</a:t>
            </a:r>
          </a:p>
          <a:p>
            <a:pPr algn="ctr" defTabSz="914435">
              <a:defRPr/>
            </a:pPr>
            <a:r>
              <a:rPr kumimoji="1" lang="en-US" altLang="zh-CN" sz="800" dirty="0">
                <a:solidFill>
                  <a:schemeClr val="tx2"/>
                </a:solidFill>
                <a:cs typeface="Arial Unicode MS" panose="020B0604020202020204" pitchFamily="34" charset="-122"/>
                <a:sym typeface="+mn-lt"/>
              </a:rPr>
              <a:t>Model training</a:t>
            </a:r>
          </a:p>
        </p:txBody>
      </p:sp>
      <p:pic>
        <p:nvPicPr>
          <p:cNvPr id="3" name="图片 2">
            <a:extLst>
              <a:ext uri="{FF2B5EF4-FFF2-40B4-BE49-F238E27FC236}">
                <a16:creationId xmlns:a16="http://schemas.microsoft.com/office/drawing/2014/main" id="{2CA362C1-F184-4FC3-8205-607601752DF1}"/>
              </a:ext>
            </a:extLst>
          </p:cNvPr>
          <p:cNvPicPr>
            <a:picLocks noChangeAspect="1"/>
          </p:cNvPicPr>
          <p:nvPr/>
        </p:nvPicPr>
        <p:blipFill>
          <a:blip r:embed="rId4"/>
          <a:stretch>
            <a:fillRect/>
          </a:stretch>
        </p:blipFill>
        <p:spPr>
          <a:xfrm>
            <a:off x="5226908" y="3705440"/>
            <a:ext cx="1211701" cy="870324"/>
          </a:xfrm>
          <a:prstGeom prst="rect">
            <a:avLst/>
          </a:prstGeom>
        </p:spPr>
      </p:pic>
      <p:grpSp>
        <p:nvGrpSpPr>
          <p:cNvPr id="298" name="组合 297">
            <a:extLst>
              <a:ext uri="{FF2B5EF4-FFF2-40B4-BE49-F238E27FC236}">
                <a16:creationId xmlns:a16="http://schemas.microsoft.com/office/drawing/2014/main" id="{904084DB-6932-437E-B4DC-1C2D14AAFBA0}"/>
              </a:ext>
            </a:extLst>
          </p:cNvPr>
          <p:cNvGrpSpPr/>
          <p:nvPr/>
        </p:nvGrpSpPr>
        <p:grpSpPr>
          <a:xfrm>
            <a:off x="7848410" y="2239365"/>
            <a:ext cx="1819872" cy="2029395"/>
            <a:chOff x="7778437" y="3556603"/>
            <a:chExt cx="2969977" cy="2823484"/>
          </a:xfrm>
        </p:grpSpPr>
        <p:sp>
          <p:nvSpPr>
            <p:cNvPr id="299" name="矩形 298">
              <a:extLst>
                <a:ext uri="{FF2B5EF4-FFF2-40B4-BE49-F238E27FC236}">
                  <a16:creationId xmlns:a16="http://schemas.microsoft.com/office/drawing/2014/main" id="{095C380C-20A3-495D-A8D2-797E7331519C}"/>
                </a:ext>
              </a:extLst>
            </p:cNvPr>
            <p:cNvSpPr/>
            <p:nvPr/>
          </p:nvSpPr>
          <p:spPr>
            <a:xfrm>
              <a:off x="7787821" y="6160712"/>
              <a:ext cx="522243" cy="166167"/>
            </a:xfrm>
            <a:prstGeom prst="rect">
              <a:avLst/>
            </a:prstGeom>
            <a:noFill/>
            <a:ln w="12700" cap="flat" cmpd="sng" algn="ctr">
              <a:noFill/>
              <a:prstDash val="solid"/>
              <a:miter lim="800000"/>
            </a:ln>
            <a:effectLst/>
          </p:spPr>
          <p:txBody>
            <a:bodyPr lIns="0" rIns="0" rtlCol="0" anchor="ctr"/>
            <a:lstStyle/>
            <a:p>
              <a:pPr defTabSz="387131">
                <a:defRPr/>
              </a:pPr>
              <a:r>
                <a:rPr lang="en-US" altLang="zh-CN" sz="500" kern="0" dirty="0">
                  <a:solidFill>
                    <a:schemeClr val="tx2"/>
                  </a:solidFill>
                  <a:cs typeface="Arial Unicode MS" panose="020B0604020202020204" pitchFamily="34" charset="-122"/>
                  <a:sym typeface="+mn-lt"/>
                </a:rPr>
                <a:t>Transport</a:t>
              </a:r>
              <a:endParaRPr lang="zh-CN" altLang="en-US" sz="500" kern="0" dirty="0">
                <a:solidFill>
                  <a:schemeClr val="tx2"/>
                </a:solidFill>
                <a:cs typeface="Arial Unicode MS" panose="020B0604020202020204" pitchFamily="34" charset="-122"/>
                <a:sym typeface="+mn-lt"/>
              </a:endParaRPr>
            </a:p>
          </p:txBody>
        </p:sp>
        <p:sp>
          <p:nvSpPr>
            <p:cNvPr id="300" name="矩形 299">
              <a:extLst>
                <a:ext uri="{FF2B5EF4-FFF2-40B4-BE49-F238E27FC236}">
                  <a16:creationId xmlns:a16="http://schemas.microsoft.com/office/drawing/2014/main" id="{74A0B317-ADC3-42D9-949C-C2FAEBB48F6D}"/>
                </a:ext>
              </a:extLst>
            </p:cNvPr>
            <p:cNvSpPr/>
            <p:nvPr/>
          </p:nvSpPr>
          <p:spPr>
            <a:xfrm>
              <a:off x="7781816" y="5883028"/>
              <a:ext cx="522243" cy="166167"/>
            </a:xfrm>
            <a:prstGeom prst="rect">
              <a:avLst/>
            </a:prstGeom>
            <a:noFill/>
            <a:ln w="12700" cap="flat" cmpd="sng" algn="ctr">
              <a:noFill/>
              <a:prstDash val="solid"/>
              <a:miter lim="800000"/>
            </a:ln>
            <a:effectLst/>
          </p:spPr>
          <p:txBody>
            <a:bodyPr lIns="0" rIns="0" rtlCol="0" anchor="ctr"/>
            <a:lstStyle/>
            <a:p>
              <a:pPr defTabSz="387131">
                <a:defRPr/>
              </a:pPr>
              <a:r>
                <a:rPr lang="en-US" altLang="zh-CN" sz="600" kern="0" dirty="0">
                  <a:solidFill>
                    <a:schemeClr val="tx2"/>
                  </a:solidFill>
                  <a:cs typeface="Arial Unicode MS" panose="020B0604020202020204" pitchFamily="34" charset="-122"/>
                  <a:sym typeface="+mn-lt"/>
                </a:rPr>
                <a:t>OLT</a:t>
              </a:r>
              <a:endParaRPr lang="zh-CN" altLang="en-US" sz="600" kern="0" dirty="0">
                <a:solidFill>
                  <a:schemeClr val="tx2"/>
                </a:solidFill>
                <a:cs typeface="Arial Unicode MS" panose="020B0604020202020204" pitchFamily="34" charset="-122"/>
                <a:sym typeface="+mn-lt"/>
              </a:endParaRPr>
            </a:p>
          </p:txBody>
        </p:sp>
        <p:sp>
          <p:nvSpPr>
            <p:cNvPr id="301" name="矩形 300">
              <a:extLst>
                <a:ext uri="{FF2B5EF4-FFF2-40B4-BE49-F238E27FC236}">
                  <a16:creationId xmlns:a16="http://schemas.microsoft.com/office/drawing/2014/main" id="{DA8815E6-7A22-4A96-A07C-0A47BDCF78FB}"/>
                </a:ext>
              </a:extLst>
            </p:cNvPr>
            <p:cNvSpPr/>
            <p:nvPr/>
          </p:nvSpPr>
          <p:spPr>
            <a:xfrm>
              <a:off x="7787153" y="5605342"/>
              <a:ext cx="522243" cy="166167"/>
            </a:xfrm>
            <a:prstGeom prst="rect">
              <a:avLst/>
            </a:prstGeom>
            <a:noFill/>
            <a:ln w="12700" cap="flat" cmpd="sng" algn="ctr">
              <a:noFill/>
              <a:prstDash val="solid"/>
              <a:miter lim="800000"/>
            </a:ln>
            <a:effectLst/>
          </p:spPr>
          <p:txBody>
            <a:bodyPr lIns="0" rIns="0" rtlCol="0" anchor="ctr"/>
            <a:lstStyle/>
            <a:p>
              <a:pPr defTabSz="387131">
                <a:defRPr/>
              </a:pPr>
              <a:r>
                <a:rPr lang="en-US" altLang="zh-CN" sz="600" kern="0" dirty="0">
                  <a:solidFill>
                    <a:schemeClr val="tx2"/>
                  </a:solidFill>
                  <a:cs typeface="Arial Unicode MS" panose="020B0604020202020204" pitchFamily="34" charset="-122"/>
                  <a:sym typeface="+mn-lt"/>
                </a:rPr>
                <a:t>ODN</a:t>
              </a:r>
              <a:endParaRPr lang="zh-CN" altLang="en-US" sz="600" kern="0" dirty="0">
                <a:solidFill>
                  <a:schemeClr val="tx2"/>
                </a:solidFill>
                <a:cs typeface="Arial Unicode MS" panose="020B0604020202020204" pitchFamily="34" charset="-122"/>
                <a:sym typeface="+mn-lt"/>
              </a:endParaRPr>
            </a:p>
          </p:txBody>
        </p:sp>
        <p:sp>
          <p:nvSpPr>
            <p:cNvPr id="302" name="矩形 301">
              <a:extLst>
                <a:ext uri="{FF2B5EF4-FFF2-40B4-BE49-F238E27FC236}">
                  <a16:creationId xmlns:a16="http://schemas.microsoft.com/office/drawing/2014/main" id="{EDE9A51D-05AB-4B73-BE96-936F1A65C44D}"/>
                </a:ext>
              </a:extLst>
            </p:cNvPr>
            <p:cNvSpPr/>
            <p:nvPr/>
          </p:nvSpPr>
          <p:spPr>
            <a:xfrm>
              <a:off x="7783990" y="5327656"/>
              <a:ext cx="522243" cy="166167"/>
            </a:xfrm>
            <a:prstGeom prst="rect">
              <a:avLst/>
            </a:prstGeom>
            <a:noFill/>
            <a:ln w="12700" cap="flat" cmpd="sng" algn="ctr">
              <a:noFill/>
              <a:prstDash val="solid"/>
              <a:miter lim="800000"/>
            </a:ln>
            <a:effectLst/>
          </p:spPr>
          <p:txBody>
            <a:bodyPr lIns="0" rIns="0" rtlCol="0" anchor="ctr"/>
            <a:lstStyle/>
            <a:p>
              <a:pPr defTabSz="387131">
                <a:defRPr/>
              </a:pPr>
              <a:r>
                <a:rPr lang="en-US" altLang="zh-CN" sz="600" kern="0" dirty="0">
                  <a:solidFill>
                    <a:schemeClr val="tx2"/>
                  </a:solidFill>
                  <a:cs typeface="Arial Unicode MS" panose="020B0604020202020204" pitchFamily="34" charset="-122"/>
                  <a:sym typeface="+mn-lt"/>
                </a:rPr>
                <a:t>Home Network</a:t>
              </a:r>
              <a:endParaRPr lang="zh-CN" altLang="en-US" sz="600" kern="0" dirty="0">
                <a:solidFill>
                  <a:schemeClr val="tx2"/>
                </a:solidFill>
                <a:cs typeface="Arial Unicode MS" panose="020B0604020202020204" pitchFamily="34" charset="-122"/>
                <a:sym typeface="+mn-lt"/>
              </a:endParaRPr>
            </a:p>
          </p:txBody>
        </p:sp>
        <p:sp>
          <p:nvSpPr>
            <p:cNvPr id="303" name="矩形 302">
              <a:extLst>
                <a:ext uri="{FF2B5EF4-FFF2-40B4-BE49-F238E27FC236}">
                  <a16:creationId xmlns:a16="http://schemas.microsoft.com/office/drawing/2014/main" id="{BF179533-CC25-4B34-BB92-B1E8EB4A2B80}"/>
                </a:ext>
              </a:extLst>
            </p:cNvPr>
            <p:cNvSpPr/>
            <p:nvPr/>
          </p:nvSpPr>
          <p:spPr>
            <a:xfrm>
              <a:off x="7778437" y="5049976"/>
              <a:ext cx="522244" cy="166166"/>
            </a:xfrm>
            <a:prstGeom prst="rect">
              <a:avLst/>
            </a:prstGeom>
            <a:noFill/>
            <a:ln w="12700" cap="flat" cmpd="sng" algn="ctr">
              <a:noFill/>
              <a:prstDash val="solid"/>
              <a:miter lim="800000"/>
            </a:ln>
            <a:effectLst/>
          </p:spPr>
          <p:txBody>
            <a:bodyPr lIns="0" rIns="0" rtlCol="0" anchor="ctr"/>
            <a:lstStyle/>
            <a:p>
              <a:pPr defTabSz="387131">
                <a:defRPr/>
              </a:pPr>
              <a:r>
                <a:rPr lang="en-US" altLang="zh-CN" sz="600" kern="0" dirty="0">
                  <a:solidFill>
                    <a:schemeClr val="tx2"/>
                  </a:solidFill>
                  <a:cs typeface="Arial Unicode MS" panose="020B0604020202020204" pitchFamily="34" charset="-122"/>
                  <a:sym typeface="+mn-lt"/>
                </a:rPr>
                <a:t>Router</a:t>
              </a:r>
              <a:endParaRPr lang="zh-CN" altLang="en-US" sz="600" kern="0" dirty="0">
                <a:solidFill>
                  <a:schemeClr val="tx2"/>
                </a:solidFill>
                <a:cs typeface="Arial Unicode MS" panose="020B0604020202020204" pitchFamily="34" charset="-122"/>
                <a:sym typeface="+mn-lt"/>
              </a:endParaRPr>
            </a:p>
          </p:txBody>
        </p:sp>
        <p:cxnSp>
          <p:nvCxnSpPr>
            <p:cNvPr id="304" name="直接箭头连接符 303">
              <a:extLst>
                <a:ext uri="{FF2B5EF4-FFF2-40B4-BE49-F238E27FC236}">
                  <a16:creationId xmlns:a16="http://schemas.microsoft.com/office/drawing/2014/main" id="{F624C9DE-3972-4B89-8CF5-03CDB330BC34}"/>
                </a:ext>
              </a:extLst>
            </p:cNvPr>
            <p:cNvCxnSpPr/>
            <p:nvPr/>
          </p:nvCxnSpPr>
          <p:spPr>
            <a:xfrm>
              <a:off x="8324077" y="5447173"/>
              <a:ext cx="1976616" cy="0"/>
            </a:xfrm>
            <a:prstGeom prst="straightConnector1">
              <a:avLst/>
            </a:prstGeom>
            <a:noFill/>
            <a:ln w="6350" cap="flat" cmpd="sng" algn="ctr">
              <a:solidFill>
                <a:srgbClr val="666666"/>
              </a:solidFill>
              <a:prstDash val="solid"/>
              <a:miter lim="800000"/>
              <a:tailEnd type="triangle"/>
            </a:ln>
            <a:effectLst/>
          </p:spPr>
        </p:cxnSp>
        <p:cxnSp>
          <p:nvCxnSpPr>
            <p:cNvPr id="305" name="直接箭头连接符 304">
              <a:extLst>
                <a:ext uri="{FF2B5EF4-FFF2-40B4-BE49-F238E27FC236}">
                  <a16:creationId xmlns:a16="http://schemas.microsoft.com/office/drawing/2014/main" id="{01D95FA9-43A0-4811-9B0A-8D43499C7DA2}"/>
                </a:ext>
              </a:extLst>
            </p:cNvPr>
            <p:cNvCxnSpPr/>
            <p:nvPr/>
          </p:nvCxnSpPr>
          <p:spPr>
            <a:xfrm flipH="1" flipV="1">
              <a:off x="8322488" y="4957140"/>
              <a:ext cx="0" cy="1324994"/>
            </a:xfrm>
            <a:prstGeom prst="straightConnector1">
              <a:avLst/>
            </a:prstGeom>
            <a:noFill/>
            <a:ln w="6350" cap="flat" cmpd="sng" algn="ctr">
              <a:solidFill>
                <a:srgbClr val="666666"/>
              </a:solidFill>
              <a:prstDash val="solid"/>
              <a:miter lim="800000"/>
              <a:tailEnd type="triangle"/>
            </a:ln>
            <a:effectLst/>
          </p:spPr>
        </p:cxnSp>
        <p:cxnSp>
          <p:nvCxnSpPr>
            <p:cNvPr id="306" name="直接箭头连接符 305">
              <a:extLst>
                <a:ext uri="{FF2B5EF4-FFF2-40B4-BE49-F238E27FC236}">
                  <a16:creationId xmlns:a16="http://schemas.microsoft.com/office/drawing/2014/main" id="{71DF5767-841C-4D92-A2EB-69430EB0B9BE}"/>
                </a:ext>
              </a:extLst>
            </p:cNvPr>
            <p:cNvCxnSpPr>
              <a:cxnSpLocks/>
            </p:cNvCxnSpPr>
            <p:nvPr/>
          </p:nvCxnSpPr>
          <p:spPr>
            <a:xfrm rot="16200000">
              <a:off x="8641548" y="5436705"/>
              <a:ext cx="18282" cy="0"/>
            </a:xfrm>
            <a:prstGeom prst="straightConnector1">
              <a:avLst/>
            </a:prstGeom>
            <a:noFill/>
            <a:ln w="6350" cap="flat" cmpd="sng" algn="ctr">
              <a:solidFill>
                <a:srgbClr val="666666"/>
              </a:solidFill>
              <a:prstDash val="solid"/>
              <a:miter lim="800000"/>
              <a:tailEnd type="none"/>
            </a:ln>
            <a:effectLst/>
          </p:spPr>
        </p:cxnSp>
        <p:cxnSp>
          <p:nvCxnSpPr>
            <p:cNvPr id="307" name="直接箭头连接符 306">
              <a:extLst>
                <a:ext uri="{FF2B5EF4-FFF2-40B4-BE49-F238E27FC236}">
                  <a16:creationId xmlns:a16="http://schemas.microsoft.com/office/drawing/2014/main" id="{0A297E7B-8BE0-4503-9B36-21F9BD2AC1C7}"/>
                </a:ext>
              </a:extLst>
            </p:cNvPr>
            <p:cNvCxnSpPr>
              <a:cxnSpLocks/>
            </p:cNvCxnSpPr>
            <p:nvPr/>
          </p:nvCxnSpPr>
          <p:spPr>
            <a:xfrm rot="16200000">
              <a:off x="8941951" y="5436705"/>
              <a:ext cx="18282" cy="0"/>
            </a:xfrm>
            <a:prstGeom prst="straightConnector1">
              <a:avLst/>
            </a:prstGeom>
            <a:noFill/>
            <a:ln w="6350" cap="flat" cmpd="sng" algn="ctr">
              <a:solidFill>
                <a:srgbClr val="666666"/>
              </a:solidFill>
              <a:prstDash val="solid"/>
              <a:miter lim="800000"/>
              <a:tailEnd type="none"/>
            </a:ln>
            <a:effectLst/>
          </p:spPr>
        </p:cxnSp>
        <p:cxnSp>
          <p:nvCxnSpPr>
            <p:cNvPr id="308" name="直接箭头连接符 307">
              <a:extLst>
                <a:ext uri="{FF2B5EF4-FFF2-40B4-BE49-F238E27FC236}">
                  <a16:creationId xmlns:a16="http://schemas.microsoft.com/office/drawing/2014/main" id="{02CE445D-2911-4B17-A2C3-8F07D8912545}"/>
                </a:ext>
              </a:extLst>
            </p:cNvPr>
            <p:cNvCxnSpPr>
              <a:cxnSpLocks/>
            </p:cNvCxnSpPr>
            <p:nvPr/>
          </p:nvCxnSpPr>
          <p:spPr>
            <a:xfrm rot="16200000">
              <a:off x="9226979" y="5436705"/>
              <a:ext cx="18282" cy="0"/>
            </a:xfrm>
            <a:prstGeom prst="straightConnector1">
              <a:avLst/>
            </a:prstGeom>
            <a:noFill/>
            <a:ln w="6350" cap="flat" cmpd="sng" algn="ctr">
              <a:solidFill>
                <a:srgbClr val="666666"/>
              </a:solidFill>
              <a:prstDash val="solid"/>
              <a:miter lim="800000"/>
              <a:tailEnd type="none"/>
            </a:ln>
            <a:effectLst/>
          </p:spPr>
        </p:cxnSp>
        <p:cxnSp>
          <p:nvCxnSpPr>
            <p:cNvPr id="309" name="直接箭头连接符 308">
              <a:extLst>
                <a:ext uri="{FF2B5EF4-FFF2-40B4-BE49-F238E27FC236}">
                  <a16:creationId xmlns:a16="http://schemas.microsoft.com/office/drawing/2014/main" id="{0A887CAA-4EA9-48CA-B60D-B8D4B4A5D79F}"/>
                </a:ext>
              </a:extLst>
            </p:cNvPr>
            <p:cNvCxnSpPr>
              <a:cxnSpLocks/>
            </p:cNvCxnSpPr>
            <p:nvPr/>
          </p:nvCxnSpPr>
          <p:spPr>
            <a:xfrm rot="16200000">
              <a:off x="9527381" y="5436705"/>
              <a:ext cx="18282" cy="0"/>
            </a:xfrm>
            <a:prstGeom prst="straightConnector1">
              <a:avLst/>
            </a:prstGeom>
            <a:noFill/>
            <a:ln w="6350" cap="flat" cmpd="sng" algn="ctr">
              <a:solidFill>
                <a:srgbClr val="666666"/>
              </a:solidFill>
              <a:prstDash val="solid"/>
              <a:miter lim="800000"/>
              <a:tailEnd type="none"/>
            </a:ln>
            <a:effectLst/>
          </p:spPr>
        </p:cxnSp>
        <p:cxnSp>
          <p:nvCxnSpPr>
            <p:cNvPr id="310" name="直接箭头连接符 309">
              <a:extLst>
                <a:ext uri="{FF2B5EF4-FFF2-40B4-BE49-F238E27FC236}">
                  <a16:creationId xmlns:a16="http://schemas.microsoft.com/office/drawing/2014/main" id="{C7A4EB35-3904-4D62-9666-A56A713F18EC}"/>
                </a:ext>
              </a:extLst>
            </p:cNvPr>
            <p:cNvCxnSpPr>
              <a:cxnSpLocks/>
            </p:cNvCxnSpPr>
            <p:nvPr/>
          </p:nvCxnSpPr>
          <p:spPr>
            <a:xfrm rot="16200000">
              <a:off x="9827780" y="5436705"/>
              <a:ext cx="18282" cy="0"/>
            </a:xfrm>
            <a:prstGeom prst="straightConnector1">
              <a:avLst/>
            </a:prstGeom>
            <a:noFill/>
            <a:ln w="6350" cap="flat" cmpd="sng" algn="ctr">
              <a:solidFill>
                <a:srgbClr val="666666"/>
              </a:solidFill>
              <a:prstDash val="solid"/>
              <a:miter lim="800000"/>
              <a:tailEnd type="none"/>
            </a:ln>
            <a:effectLst/>
          </p:spPr>
        </p:cxnSp>
        <p:sp>
          <p:nvSpPr>
            <p:cNvPr id="311" name="任意多边形 416">
              <a:extLst>
                <a:ext uri="{FF2B5EF4-FFF2-40B4-BE49-F238E27FC236}">
                  <a16:creationId xmlns:a16="http://schemas.microsoft.com/office/drawing/2014/main" id="{EE084F56-9D7A-4ED6-A17E-65ABDB4C2515}"/>
                </a:ext>
              </a:extLst>
            </p:cNvPr>
            <p:cNvSpPr/>
            <p:nvPr/>
          </p:nvSpPr>
          <p:spPr>
            <a:xfrm>
              <a:off x="8337374" y="5275961"/>
              <a:ext cx="1752112" cy="146401"/>
            </a:xfrm>
            <a:custGeom>
              <a:avLst/>
              <a:gdLst>
                <a:gd name="connsiteX0" fmla="*/ 0 w 2147299"/>
                <a:gd name="connsiteY0" fmla="*/ 576563 h 576563"/>
                <a:gd name="connsiteX1" fmla="*/ 82194 w 2147299"/>
                <a:gd name="connsiteY1" fmla="*/ 514918 h 576563"/>
                <a:gd name="connsiteX2" fmla="*/ 215758 w 2147299"/>
                <a:gd name="connsiteY2" fmla="*/ 514918 h 576563"/>
                <a:gd name="connsiteX3" fmla="*/ 339048 w 2147299"/>
                <a:gd name="connsiteY3" fmla="*/ 453273 h 576563"/>
                <a:gd name="connsiteX4" fmla="*/ 585627 w 2147299"/>
                <a:gd name="connsiteY4" fmla="*/ 504644 h 576563"/>
                <a:gd name="connsiteX5" fmla="*/ 750014 w 2147299"/>
                <a:gd name="connsiteY5" fmla="*/ 484096 h 576563"/>
                <a:gd name="connsiteX6" fmla="*/ 924675 w 2147299"/>
                <a:gd name="connsiteY6" fmla="*/ 1210 h 576563"/>
                <a:gd name="connsiteX7" fmla="*/ 1017142 w 2147299"/>
                <a:gd name="connsiteY7" fmla="*/ 350532 h 576563"/>
                <a:gd name="connsiteX8" fmla="*/ 1047964 w 2147299"/>
                <a:gd name="connsiteY8" fmla="*/ 484096 h 576563"/>
                <a:gd name="connsiteX9" fmla="*/ 1140432 w 2147299"/>
                <a:gd name="connsiteY9" fmla="*/ 463548 h 576563"/>
                <a:gd name="connsiteX10" fmla="*/ 1345915 w 2147299"/>
                <a:gd name="connsiteY10" fmla="*/ 494370 h 576563"/>
                <a:gd name="connsiteX11" fmla="*/ 1541124 w 2147299"/>
                <a:gd name="connsiteY11" fmla="*/ 514918 h 576563"/>
                <a:gd name="connsiteX12" fmla="*/ 1726059 w 2147299"/>
                <a:gd name="connsiteY12" fmla="*/ 473822 h 576563"/>
                <a:gd name="connsiteX13" fmla="*/ 1931542 w 2147299"/>
                <a:gd name="connsiteY13" fmla="*/ 525192 h 576563"/>
                <a:gd name="connsiteX14" fmla="*/ 2147299 w 2147299"/>
                <a:gd name="connsiteY14" fmla="*/ 514918 h 576563"/>
                <a:gd name="connsiteX15" fmla="*/ 2147299 w 2147299"/>
                <a:gd name="connsiteY15" fmla="*/ 514918 h 576563"/>
                <a:gd name="connsiteX16" fmla="*/ 2147299 w 2147299"/>
                <a:gd name="connsiteY16" fmla="*/ 514918 h 576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47299" h="576563">
                  <a:moveTo>
                    <a:pt x="0" y="576563"/>
                  </a:moveTo>
                  <a:cubicBezTo>
                    <a:pt x="23117" y="550877"/>
                    <a:pt x="46234" y="525192"/>
                    <a:pt x="82194" y="514918"/>
                  </a:cubicBezTo>
                  <a:cubicBezTo>
                    <a:pt x="118154" y="504644"/>
                    <a:pt x="172949" y="525192"/>
                    <a:pt x="215758" y="514918"/>
                  </a:cubicBezTo>
                  <a:cubicBezTo>
                    <a:pt x="258567" y="504644"/>
                    <a:pt x="277403" y="454985"/>
                    <a:pt x="339048" y="453273"/>
                  </a:cubicBezTo>
                  <a:cubicBezTo>
                    <a:pt x="400693" y="451561"/>
                    <a:pt x="517133" y="499507"/>
                    <a:pt x="585627" y="504644"/>
                  </a:cubicBezTo>
                  <a:cubicBezTo>
                    <a:pt x="654121" y="509781"/>
                    <a:pt x="693506" y="568002"/>
                    <a:pt x="750014" y="484096"/>
                  </a:cubicBezTo>
                  <a:cubicBezTo>
                    <a:pt x="806522" y="400190"/>
                    <a:pt x="880154" y="23471"/>
                    <a:pt x="924675" y="1210"/>
                  </a:cubicBezTo>
                  <a:cubicBezTo>
                    <a:pt x="969196" y="-21051"/>
                    <a:pt x="996594" y="270051"/>
                    <a:pt x="1017142" y="350532"/>
                  </a:cubicBezTo>
                  <a:cubicBezTo>
                    <a:pt x="1037690" y="431013"/>
                    <a:pt x="1027416" y="465260"/>
                    <a:pt x="1047964" y="484096"/>
                  </a:cubicBezTo>
                  <a:cubicBezTo>
                    <a:pt x="1068512" y="502932"/>
                    <a:pt x="1090774" y="461836"/>
                    <a:pt x="1140432" y="463548"/>
                  </a:cubicBezTo>
                  <a:cubicBezTo>
                    <a:pt x="1190090" y="465260"/>
                    <a:pt x="1279133" y="485808"/>
                    <a:pt x="1345915" y="494370"/>
                  </a:cubicBezTo>
                  <a:cubicBezTo>
                    <a:pt x="1412697" y="502932"/>
                    <a:pt x="1477767" y="518343"/>
                    <a:pt x="1541124" y="514918"/>
                  </a:cubicBezTo>
                  <a:cubicBezTo>
                    <a:pt x="1604481" y="511493"/>
                    <a:pt x="1660989" y="472110"/>
                    <a:pt x="1726059" y="473822"/>
                  </a:cubicBezTo>
                  <a:cubicBezTo>
                    <a:pt x="1791129" y="475534"/>
                    <a:pt x="1861335" y="518343"/>
                    <a:pt x="1931542" y="525192"/>
                  </a:cubicBezTo>
                  <a:cubicBezTo>
                    <a:pt x="2001749" y="532041"/>
                    <a:pt x="2147299" y="514918"/>
                    <a:pt x="2147299" y="514918"/>
                  </a:cubicBezTo>
                  <a:lnTo>
                    <a:pt x="2147299" y="514918"/>
                  </a:lnTo>
                  <a:lnTo>
                    <a:pt x="2147299" y="514918"/>
                  </a:lnTo>
                </a:path>
              </a:pathLst>
            </a:custGeom>
            <a:noFill/>
            <a:ln w="12700" cap="flat" cmpd="sng" algn="ctr">
              <a:solidFill>
                <a:sysClr val="window" lastClr="FFFFFF">
                  <a:lumMod val="65000"/>
                </a:sysClr>
              </a:solidFill>
              <a:prstDash val="solid"/>
              <a:miter lim="800000"/>
            </a:ln>
            <a:effectLst/>
          </p:spPr>
          <p:txBody>
            <a:bodyPr rtlCol="0" anchor="ctr"/>
            <a:lstStyle/>
            <a:p>
              <a:pPr defTabSz="387131">
                <a:defRPr/>
              </a:pPr>
              <a:endParaRPr lang="zh-CN" altLang="en-US" sz="1200" kern="0" dirty="0">
                <a:solidFill>
                  <a:schemeClr val="tx2"/>
                </a:solidFill>
                <a:cs typeface="Arial Unicode MS" panose="020B0604020202020204" pitchFamily="34" charset="-122"/>
                <a:sym typeface="+mn-lt"/>
              </a:endParaRPr>
            </a:p>
          </p:txBody>
        </p:sp>
        <p:cxnSp>
          <p:nvCxnSpPr>
            <p:cNvPr id="312" name="直接箭头连接符 311">
              <a:extLst>
                <a:ext uri="{FF2B5EF4-FFF2-40B4-BE49-F238E27FC236}">
                  <a16:creationId xmlns:a16="http://schemas.microsoft.com/office/drawing/2014/main" id="{46C8DA80-E702-4EBE-BEFA-B455FD8E0544}"/>
                </a:ext>
              </a:extLst>
            </p:cNvPr>
            <p:cNvCxnSpPr/>
            <p:nvPr/>
          </p:nvCxnSpPr>
          <p:spPr>
            <a:xfrm>
              <a:off x="8324077" y="6277677"/>
              <a:ext cx="1976616" cy="0"/>
            </a:xfrm>
            <a:prstGeom prst="straightConnector1">
              <a:avLst/>
            </a:prstGeom>
            <a:noFill/>
            <a:ln w="6350" cap="flat" cmpd="sng" algn="ctr">
              <a:solidFill>
                <a:srgbClr val="666666"/>
              </a:solidFill>
              <a:prstDash val="solid"/>
              <a:miter lim="800000"/>
              <a:tailEnd type="triangle"/>
            </a:ln>
            <a:effectLst/>
          </p:spPr>
        </p:cxnSp>
        <p:cxnSp>
          <p:nvCxnSpPr>
            <p:cNvPr id="313" name="直接箭头连接符 312">
              <a:extLst>
                <a:ext uri="{FF2B5EF4-FFF2-40B4-BE49-F238E27FC236}">
                  <a16:creationId xmlns:a16="http://schemas.microsoft.com/office/drawing/2014/main" id="{3034818E-90FB-49B2-8013-7233D8B1FA4C}"/>
                </a:ext>
              </a:extLst>
            </p:cNvPr>
            <p:cNvCxnSpPr/>
            <p:nvPr/>
          </p:nvCxnSpPr>
          <p:spPr>
            <a:xfrm rot="16200000">
              <a:off x="8654904" y="6265403"/>
              <a:ext cx="18282" cy="0"/>
            </a:xfrm>
            <a:prstGeom prst="straightConnector1">
              <a:avLst/>
            </a:prstGeom>
            <a:noFill/>
            <a:ln w="6350" cap="flat" cmpd="sng" algn="ctr">
              <a:solidFill>
                <a:srgbClr val="666666"/>
              </a:solidFill>
              <a:prstDash val="solid"/>
              <a:miter lim="800000"/>
              <a:tailEnd type="none"/>
            </a:ln>
            <a:effectLst/>
          </p:spPr>
        </p:cxnSp>
        <p:cxnSp>
          <p:nvCxnSpPr>
            <p:cNvPr id="314" name="直接箭头连接符 313">
              <a:extLst>
                <a:ext uri="{FF2B5EF4-FFF2-40B4-BE49-F238E27FC236}">
                  <a16:creationId xmlns:a16="http://schemas.microsoft.com/office/drawing/2014/main" id="{CF0E6DAD-2D89-4E4B-8B54-2D790D96C1E1}"/>
                </a:ext>
              </a:extLst>
            </p:cNvPr>
            <p:cNvCxnSpPr/>
            <p:nvPr/>
          </p:nvCxnSpPr>
          <p:spPr>
            <a:xfrm rot="16200000">
              <a:off x="8955306" y="6265695"/>
              <a:ext cx="18282" cy="0"/>
            </a:xfrm>
            <a:prstGeom prst="straightConnector1">
              <a:avLst/>
            </a:prstGeom>
            <a:noFill/>
            <a:ln w="6350" cap="flat" cmpd="sng" algn="ctr">
              <a:solidFill>
                <a:srgbClr val="666666"/>
              </a:solidFill>
              <a:prstDash val="solid"/>
              <a:miter lim="800000"/>
              <a:tailEnd type="none"/>
            </a:ln>
            <a:effectLst/>
          </p:spPr>
        </p:cxnSp>
        <p:cxnSp>
          <p:nvCxnSpPr>
            <p:cNvPr id="315" name="直接箭头连接符 314">
              <a:extLst>
                <a:ext uri="{FF2B5EF4-FFF2-40B4-BE49-F238E27FC236}">
                  <a16:creationId xmlns:a16="http://schemas.microsoft.com/office/drawing/2014/main" id="{954BB910-9051-4D93-A45F-7B35D9D2D4A3}"/>
                </a:ext>
              </a:extLst>
            </p:cNvPr>
            <p:cNvCxnSpPr/>
            <p:nvPr/>
          </p:nvCxnSpPr>
          <p:spPr>
            <a:xfrm rot="16200000">
              <a:off x="9240334" y="6264967"/>
              <a:ext cx="18282" cy="0"/>
            </a:xfrm>
            <a:prstGeom prst="straightConnector1">
              <a:avLst/>
            </a:prstGeom>
            <a:noFill/>
            <a:ln w="6350" cap="flat" cmpd="sng" algn="ctr">
              <a:solidFill>
                <a:srgbClr val="666666"/>
              </a:solidFill>
              <a:prstDash val="solid"/>
              <a:miter lim="800000"/>
              <a:tailEnd type="none"/>
            </a:ln>
            <a:effectLst/>
          </p:spPr>
        </p:cxnSp>
        <p:cxnSp>
          <p:nvCxnSpPr>
            <p:cNvPr id="316" name="直接箭头连接符 315">
              <a:extLst>
                <a:ext uri="{FF2B5EF4-FFF2-40B4-BE49-F238E27FC236}">
                  <a16:creationId xmlns:a16="http://schemas.microsoft.com/office/drawing/2014/main" id="{4B054CF1-43D9-423D-9028-F7AE9D093937}"/>
                </a:ext>
              </a:extLst>
            </p:cNvPr>
            <p:cNvCxnSpPr/>
            <p:nvPr/>
          </p:nvCxnSpPr>
          <p:spPr>
            <a:xfrm rot="16200000">
              <a:off x="9540736" y="6265261"/>
              <a:ext cx="18282" cy="0"/>
            </a:xfrm>
            <a:prstGeom prst="straightConnector1">
              <a:avLst/>
            </a:prstGeom>
            <a:noFill/>
            <a:ln w="6350" cap="flat" cmpd="sng" algn="ctr">
              <a:solidFill>
                <a:srgbClr val="666666"/>
              </a:solidFill>
              <a:prstDash val="solid"/>
              <a:miter lim="800000"/>
              <a:tailEnd type="none"/>
            </a:ln>
            <a:effectLst/>
          </p:spPr>
        </p:cxnSp>
        <p:cxnSp>
          <p:nvCxnSpPr>
            <p:cNvPr id="317" name="直接箭头连接符 316">
              <a:extLst>
                <a:ext uri="{FF2B5EF4-FFF2-40B4-BE49-F238E27FC236}">
                  <a16:creationId xmlns:a16="http://schemas.microsoft.com/office/drawing/2014/main" id="{A3BB99FD-9A0A-4A5C-9F7A-4DBFFAF75F2C}"/>
                </a:ext>
              </a:extLst>
            </p:cNvPr>
            <p:cNvCxnSpPr/>
            <p:nvPr/>
          </p:nvCxnSpPr>
          <p:spPr>
            <a:xfrm rot="16200000">
              <a:off x="9841136" y="6267434"/>
              <a:ext cx="18282" cy="0"/>
            </a:xfrm>
            <a:prstGeom prst="straightConnector1">
              <a:avLst/>
            </a:prstGeom>
            <a:noFill/>
            <a:ln w="6350" cap="flat" cmpd="sng" algn="ctr">
              <a:solidFill>
                <a:srgbClr val="666666"/>
              </a:solidFill>
              <a:prstDash val="solid"/>
              <a:miter lim="800000"/>
              <a:tailEnd type="none"/>
            </a:ln>
            <a:effectLst/>
          </p:spPr>
        </p:cxnSp>
        <p:sp>
          <p:nvSpPr>
            <p:cNvPr id="318" name="任意多边形 423">
              <a:extLst>
                <a:ext uri="{FF2B5EF4-FFF2-40B4-BE49-F238E27FC236}">
                  <a16:creationId xmlns:a16="http://schemas.microsoft.com/office/drawing/2014/main" id="{48518E2C-BE8B-4FE6-812B-515A59C9B938}"/>
                </a:ext>
              </a:extLst>
            </p:cNvPr>
            <p:cNvSpPr/>
            <p:nvPr/>
          </p:nvSpPr>
          <p:spPr>
            <a:xfrm>
              <a:off x="8327382" y="6141290"/>
              <a:ext cx="1903010" cy="53796"/>
            </a:xfrm>
            <a:custGeom>
              <a:avLst/>
              <a:gdLst>
                <a:gd name="connsiteX0" fmla="*/ 0 w 2332234"/>
                <a:gd name="connsiteY0" fmla="*/ 13600 h 527691"/>
                <a:gd name="connsiteX1" fmla="*/ 164386 w 2332234"/>
                <a:gd name="connsiteY1" fmla="*/ 147164 h 527691"/>
                <a:gd name="connsiteX2" fmla="*/ 318499 w 2332234"/>
                <a:gd name="connsiteY2" fmla="*/ 75245 h 527691"/>
                <a:gd name="connsiteX3" fmla="*/ 523982 w 2332234"/>
                <a:gd name="connsiteY3" fmla="*/ 85519 h 527691"/>
                <a:gd name="connsiteX4" fmla="*/ 636998 w 2332234"/>
                <a:gd name="connsiteY4" fmla="*/ 44422 h 527691"/>
                <a:gd name="connsiteX5" fmla="*/ 729465 w 2332234"/>
                <a:gd name="connsiteY5" fmla="*/ 64970 h 527691"/>
                <a:gd name="connsiteX6" fmla="*/ 791110 w 2332234"/>
                <a:gd name="connsiteY6" fmla="*/ 64970 h 527691"/>
                <a:gd name="connsiteX7" fmla="*/ 873303 w 2332234"/>
                <a:gd name="connsiteY7" fmla="*/ 321824 h 527691"/>
                <a:gd name="connsiteX8" fmla="*/ 934948 w 2332234"/>
                <a:gd name="connsiteY8" fmla="*/ 527308 h 527691"/>
                <a:gd name="connsiteX9" fmla="*/ 996593 w 2332234"/>
                <a:gd name="connsiteY9" fmla="*/ 270454 h 527691"/>
                <a:gd name="connsiteX10" fmla="*/ 1068512 w 2332234"/>
                <a:gd name="connsiteY10" fmla="*/ 13600 h 527691"/>
                <a:gd name="connsiteX11" fmla="*/ 1212351 w 2332234"/>
                <a:gd name="connsiteY11" fmla="*/ 54696 h 527691"/>
                <a:gd name="connsiteX12" fmla="*/ 1366463 w 2332234"/>
                <a:gd name="connsiteY12" fmla="*/ 3326 h 527691"/>
                <a:gd name="connsiteX13" fmla="*/ 1582220 w 2332234"/>
                <a:gd name="connsiteY13" fmla="*/ 23874 h 527691"/>
                <a:gd name="connsiteX14" fmla="*/ 1715784 w 2332234"/>
                <a:gd name="connsiteY14" fmla="*/ 3326 h 527691"/>
                <a:gd name="connsiteX15" fmla="*/ 1869897 w 2332234"/>
                <a:gd name="connsiteY15" fmla="*/ 85519 h 527691"/>
                <a:gd name="connsiteX16" fmla="*/ 2188395 w 2332234"/>
                <a:gd name="connsiteY16" fmla="*/ 3326 h 527691"/>
                <a:gd name="connsiteX17" fmla="*/ 2332234 w 2332234"/>
                <a:gd name="connsiteY17" fmla="*/ 23874 h 527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2234" h="527691">
                  <a:moveTo>
                    <a:pt x="0" y="13600"/>
                  </a:moveTo>
                  <a:cubicBezTo>
                    <a:pt x="55651" y="75245"/>
                    <a:pt x="111303" y="136890"/>
                    <a:pt x="164386" y="147164"/>
                  </a:cubicBezTo>
                  <a:cubicBezTo>
                    <a:pt x="217469" y="157438"/>
                    <a:pt x="258566" y="85519"/>
                    <a:pt x="318499" y="75245"/>
                  </a:cubicBezTo>
                  <a:cubicBezTo>
                    <a:pt x="378432" y="64971"/>
                    <a:pt x="470899" y="90656"/>
                    <a:pt x="523982" y="85519"/>
                  </a:cubicBezTo>
                  <a:cubicBezTo>
                    <a:pt x="577065" y="80382"/>
                    <a:pt x="602751" y="47847"/>
                    <a:pt x="636998" y="44422"/>
                  </a:cubicBezTo>
                  <a:cubicBezTo>
                    <a:pt x="671245" y="40997"/>
                    <a:pt x="703780" y="61545"/>
                    <a:pt x="729465" y="64970"/>
                  </a:cubicBezTo>
                  <a:cubicBezTo>
                    <a:pt x="755150" y="68395"/>
                    <a:pt x="767137" y="22161"/>
                    <a:pt x="791110" y="64970"/>
                  </a:cubicBezTo>
                  <a:cubicBezTo>
                    <a:pt x="815083" y="107779"/>
                    <a:pt x="849330" y="244768"/>
                    <a:pt x="873303" y="321824"/>
                  </a:cubicBezTo>
                  <a:cubicBezTo>
                    <a:pt x="897276" y="398880"/>
                    <a:pt x="914400" y="535870"/>
                    <a:pt x="934948" y="527308"/>
                  </a:cubicBezTo>
                  <a:cubicBezTo>
                    <a:pt x="955496" y="518746"/>
                    <a:pt x="974332" y="356072"/>
                    <a:pt x="996593" y="270454"/>
                  </a:cubicBezTo>
                  <a:cubicBezTo>
                    <a:pt x="1018854" y="184836"/>
                    <a:pt x="1032552" y="49560"/>
                    <a:pt x="1068512" y="13600"/>
                  </a:cubicBezTo>
                  <a:cubicBezTo>
                    <a:pt x="1104472" y="-22360"/>
                    <a:pt x="1162693" y="56408"/>
                    <a:pt x="1212351" y="54696"/>
                  </a:cubicBezTo>
                  <a:cubicBezTo>
                    <a:pt x="1262009" y="52984"/>
                    <a:pt x="1304818" y="8463"/>
                    <a:pt x="1366463" y="3326"/>
                  </a:cubicBezTo>
                  <a:cubicBezTo>
                    <a:pt x="1428108" y="-1811"/>
                    <a:pt x="1524000" y="23874"/>
                    <a:pt x="1582220" y="23874"/>
                  </a:cubicBezTo>
                  <a:cubicBezTo>
                    <a:pt x="1640440" y="23874"/>
                    <a:pt x="1667838" y="-6948"/>
                    <a:pt x="1715784" y="3326"/>
                  </a:cubicBezTo>
                  <a:cubicBezTo>
                    <a:pt x="1763730" y="13600"/>
                    <a:pt x="1791129" y="85519"/>
                    <a:pt x="1869897" y="85519"/>
                  </a:cubicBezTo>
                  <a:cubicBezTo>
                    <a:pt x="1948665" y="85519"/>
                    <a:pt x="2111339" y="13600"/>
                    <a:pt x="2188395" y="3326"/>
                  </a:cubicBezTo>
                  <a:cubicBezTo>
                    <a:pt x="2265451" y="-6948"/>
                    <a:pt x="2298842" y="8463"/>
                    <a:pt x="2332234" y="23874"/>
                  </a:cubicBezTo>
                </a:path>
              </a:pathLst>
            </a:custGeom>
            <a:noFill/>
            <a:ln w="12700" cap="flat" cmpd="sng" algn="ctr">
              <a:solidFill>
                <a:sysClr val="window" lastClr="FFFFFF">
                  <a:lumMod val="65000"/>
                </a:sysClr>
              </a:solidFill>
              <a:prstDash val="solid"/>
              <a:miter lim="800000"/>
            </a:ln>
            <a:effectLst/>
          </p:spPr>
          <p:txBody>
            <a:bodyPr rtlCol="0" anchor="ctr"/>
            <a:lstStyle/>
            <a:p>
              <a:pPr defTabSz="387131">
                <a:defRPr/>
              </a:pPr>
              <a:endParaRPr lang="zh-CN" altLang="en-US" sz="1200" kern="0" dirty="0">
                <a:solidFill>
                  <a:schemeClr val="tx2"/>
                </a:solidFill>
                <a:cs typeface="Arial Unicode MS" panose="020B0604020202020204" pitchFamily="34" charset="-122"/>
                <a:sym typeface="+mn-lt"/>
              </a:endParaRPr>
            </a:p>
          </p:txBody>
        </p:sp>
        <p:cxnSp>
          <p:nvCxnSpPr>
            <p:cNvPr id="319" name="直接箭头连接符 318">
              <a:extLst>
                <a:ext uri="{FF2B5EF4-FFF2-40B4-BE49-F238E27FC236}">
                  <a16:creationId xmlns:a16="http://schemas.microsoft.com/office/drawing/2014/main" id="{A7A096F8-1781-49FA-A65C-F27CE8F7FEB6}"/>
                </a:ext>
              </a:extLst>
            </p:cNvPr>
            <p:cNvCxnSpPr/>
            <p:nvPr/>
          </p:nvCxnSpPr>
          <p:spPr>
            <a:xfrm>
              <a:off x="8324077" y="6000841"/>
              <a:ext cx="1976616" cy="0"/>
            </a:xfrm>
            <a:prstGeom prst="straightConnector1">
              <a:avLst/>
            </a:prstGeom>
            <a:noFill/>
            <a:ln w="6350" cap="flat" cmpd="sng" algn="ctr">
              <a:solidFill>
                <a:srgbClr val="666666"/>
              </a:solidFill>
              <a:prstDash val="solid"/>
              <a:miter lim="800000"/>
              <a:tailEnd type="triangle"/>
            </a:ln>
            <a:effectLst/>
          </p:spPr>
        </p:cxnSp>
        <p:cxnSp>
          <p:nvCxnSpPr>
            <p:cNvPr id="320" name="直接箭头连接符 319">
              <a:extLst>
                <a:ext uri="{FF2B5EF4-FFF2-40B4-BE49-F238E27FC236}">
                  <a16:creationId xmlns:a16="http://schemas.microsoft.com/office/drawing/2014/main" id="{95A6B089-E051-4517-8ACC-68F4A22AD7E8}"/>
                </a:ext>
              </a:extLst>
            </p:cNvPr>
            <p:cNvCxnSpPr/>
            <p:nvPr/>
          </p:nvCxnSpPr>
          <p:spPr>
            <a:xfrm rot="16200000">
              <a:off x="8644596" y="5986268"/>
              <a:ext cx="18282" cy="0"/>
            </a:xfrm>
            <a:prstGeom prst="straightConnector1">
              <a:avLst/>
            </a:prstGeom>
            <a:noFill/>
            <a:ln w="6350" cap="flat" cmpd="sng" algn="ctr">
              <a:solidFill>
                <a:srgbClr val="666666"/>
              </a:solidFill>
              <a:prstDash val="solid"/>
              <a:miter lim="800000"/>
              <a:tailEnd type="none"/>
            </a:ln>
            <a:effectLst/>
          </p:spPr>
        </p:cxnSp>
        <p:cxnSp>
          <p:nvCxnSpPr>
            <p:cNvPr id="321" name="直接箭头连接符 320">
              <a:extLst>
                <a:ext uri="{FF2B5EF4-FFF2-40B4-BE49-F238E27FC236}">
                  <a16:creationId xmlns:a16="http://schemas.microsoft.com/office/drawing/2014/main" id="{DECA8136-C022-4792-9A09-C7E3E7EF930E}"/>
                </a:ext>
              </a:extLst>
            </p:cNvPr>
            <p:cNvCxnSpPr/>
            <p:nvPr/>
          </p:nvCxnSpPr>
          <p:spPr>
            <a:xfrm rot="16200000">
              <a:off x="8944998" y="5986562"/>
              <a:ext cx="18282" cy="0"/>
            </a:xfrm>
            <a:prstGeom prst="straightConnector1">
              <a:avLst/>
            </a:prstGeom>
            <a:noFill/>
            <a:ln w="6350" cap="flat" cmpd="sng" algn="ctr">
              <a:solidFill>
                <a:srgbClr val="666666"/>
              </a:solidFill>
              <a:prstDash val="solid"/>
              <a:miter lim="800000"/>
              <a:tailEnd type="none"/>
            </a:ln>
            <a:effectLst/>
          </p:spPr>
        </p:cxnSp>
        <p:cxnSp>
          <p:nvCxnSpPr>
            <p:cNvPr id="322" name="直接箭头连接符 321">
              <a:extLst>
                <a:ext uri="{FF2B5EF4-FFF2-40B4-BE49-F238E27FC236}">
                  <a16:creationId xmlns:a16="http://schemas.microsoft.com/office/drawing/2014/main" id="{A2BD24AB-492C-4F2A-9CDE-16DD83FEAB9F}"/>
                </a:ext>
              </a:extLst>
            </p:cNvPr>
            <p:cNvCxnSpPr/>
            <p:nvPr/>
          </p:nvCxnSpPr>
          <p:spPr>
            <a:xfrm rot="16200000">
              <a:off x="9230026" y="5985834"/>
              <a:ext cx="18282" cy="0"/>
            </a:xfrm>
            <a:prstGeom prst="straightConnector1">
              <a:avLst/>
            </a:prstGeom>
            <a:noFill/>
            <a:ln w="6350" cap="flat" cmpd="sng" algn="ctr">
              <a:solidFill>
                <a:srgbClr val="666666"/>
              </a:solidFill>
              <a:prstDash val="solid"/>
              <a:miter lim="800000"/>
              <a:tailEnd type="none"/>
            </a:ln>
            <a:effectLst/>
          </p:spPr>
        </p:cxnSp>
        <p:cxnSp>
          <p:nvCxnSpPr>
            <p:cNvPr id="323" name="直接箭头连接符 322">
              <a:extLst>
                <a:ext uri="{FF2B5EF4-FFF2-40B4-BE49-F238E27FC236}">
                  <a16:creationId xmlns:a16="http://schemas.microsoft.com/office/drawing/2014/main" id="{86E747A8-52C5-473F-83CB-59FE8022D896}"/>
                </a:ext>
              </a:extLst>
            </p:cNvPr>
            <p:cNvCxnSpPr/>
            <p:nvPr/>
          </p:nvCxnSpPr>
          <p:spPr>
            <a:xfrm rot="16200000">
              <a:off x="9530427" y="5986126"/>
              <a:ext cx="18282" cy="0"/>
            </a:xfrm>
            <a:prstGeom prst="straightConnector1">
              <a:avLst/>
            </a:prstGeom>
            <a:noFill/>
            <a:ln w="6350" cap="flat" cmpd="sng" algn="ctr">
              <a:solidFill>
                <a:srgbClr val="666666"/>
              </a:solidFill>
              <a:prstDash val="solid"/>
              <a:miter lim="800000"/>
              <a:tailEnd type="none"/>
            </a:ln>
            <a:effectLst/>
          </p:spPr>
        </p:cxnSp>
        <p:cxnSp>
          <p:nvCxnSpPr>
            <p:cNvPr id="324" name="直接箭头连接符 323">
              <a:extLst>
                <a:ext uri="{FF2B5EF4-FFF2-40B4-BE49-F238E27FC236}">
                  <a16:creationId xmlns:a16="http://schemas.microsoft.com/office/drawing/2014/main" id="{D3711C19-C46C-48BE-8946-DCBFCA967F9B}"/>
                </a:ext>
              </a:extLst>
            </p:cNvPr>
            <p:cNvCxnSpPr/>
            <p:nvPr/>
          </p:nvCxnSpPr>
          <p:spPr>
            <a:xfrm rot="16200000">
              <a:off x="9830828" y="5988299"/>
              <a:ext cx="18282" cy="0"/>
            </a:xfrm>
            <a:prstGeom prst="straightConnector1">
              <a:avLst/>
            </a:prstGeom>
            <a:noFill/>
            <a:ln w="6350" cap="flat" cmpd="sng" algn="ctr">
              <a:solidFill>
                <a:srgbClr val="666666"/>
              </a:solidFill>
              <a:prstDash val="solid"/>
              <a:miter lim="800000"/>
              <a:tailEnd type="none"/>
            </a:ln>
            <a:effectLst/>
          </p:spPr>
        </p:cxnSp>
        <p:sp>
          <p:nvSpPr>
            <p:cNvPr id="325" name="任意多边形 430">
              <a:extLst>
                <a:ext uri="{FF2B5EF4-FFF2-40B4-BE49-F238E27FC236}">
                  <a16:creationId xmlns:a16="http://schemas.microsoft.com/office/drawing/2014/main" id="{AC4E87BA-1279-4789-8A0E-92ED9C7EC21A}"/>
                </a:ext>
              </a:extLst>
            </p:cNvPr>
            <p:cNvSpPr/>
            <p:nvPr/>
          </p:nvSpPr>
          <p:spPr>
            <a:xfrm flipV="1">
              <a:off x="8322487" y="5910907"/>
              <a:ext cx="1903010" cy="42678"/>
            </a:xfrm>
            <a:custGeom>
              <a:avLst/>
              <a:gdLst>
                <a:gd name="connsiteX0" fmla="*/ 0 w 2332234"/>
                <a:gd name="connsiteY0" fmla="*/ 13600 h 527691"/>
                <a:gd name="connsiteX1" fmla="*/ 164386 w 2332234"/>
                <a:gd name="connsiteY1" fmla="*/ 147164 h 527691"/>
                <a:gd name="connsiteX2" fmla="*/ 318499 w 2332234"/>
                <a:gd name="connsiteY2" fmla="*/ 75245 h 527691"/>
                <a:gd name="connsiteX3" fmla="*/ 523982 w 2332234"/>
                <a:gd name="connsiteY3" fmla="*/ 85519 h 527691"/>
                <a:gd name="connsiteX4" fmla="*/ 636998 w 2332234"/>
                <a:gd name="connsiteY4" fmla="*/ 44422 h 527691"/>
                <a:gd name="connsiteX5" fmla="*/ 729465 w 2332234"/>
                <a:gd name="connsiteY5" fmla="*/ 64970 h 527691"/>
                <a:gd name="connsiteX6" fmla="*/ 791110 w 2332234"/>
                <a:gd name="connsiteY6" fmla="*/ 64970 h 527691"/>
                <a:gd name="connsiteX7" fmla="*/ 873303 w 2332234"/>
                <a:gd name="connsiteY7" fmla="*/ 321824 h 527691"/>
                <a:gd name="connsiteX8" fmla="*/ 934948 w 2332234"/>
                <a:gd name="connsiteY8" fmla="*/ 527308 h 527691"/>
                <a:gd name="connsiteX9" fmla="*/ 996593 w 2332234"/>
                <a:gd name="connsiteY9" fmla="*/ 270454 h 527691"/>
                <a:gd name="connsiteX10" fmla="*/ 1068512 w 2332234"/>
                <a:gd name="connsiteY10" fmla="*/ 13600 h 527691"/>
                <a:gd name="connsiteX11" fmla="*/ 1212351 w 2332234"/>
                <a:gd name="connsiteY11" fmla="*/ 54696 h 527691"/>
                <a:gd name="connsiteX12" fmla="*/ 1366463 w 2332234"/>
                <a:gd name="connsiteY12" fmla="*/ 3326 h 527691"/>
                <a:gd name="connsiteX13" fmla="*/ 1582220 w 2332234"/>
                <a:gd name="connsiteY13" fmla="*/ 23874 h 527691"/>
                <a:gd name="connsiteX14" fmla="*/ 1715784 w 2332234"/>
                <a:gd name="connsiteY14" fmla="*/ 3326 h 527691"/>
                <a:gd name="connsiteX15" fmla="*/ 1869897 w 2332234"/>
                <a:gd name="connsiteY15" fmla="*/ 85519 h 527691"/>
                <a:gd name="connsiteX16" fmla="*/ 2188395 w 2332234"/>
                <a:gd name="connsiteY16" fmla="*/ 3326 h 527691"/>
                <a:gd name="connsiteX17" fmla="*/ 2332234 w 2332234"/>
                <a:gd name="connsiteY17" fmla="*/ 23874 h 527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2234" h="527691">
                  <a:moveTo>
                    <a:pt x="0" y="13600"/>
                  </a:moveTo>
                  <a:cubicBezTo>
                    <a:pt x="55651" y="75245"/>
                    <a:pt x="111303" y="136890"/>
                    <a:pt x="164386" y="147164"/>
                  </a:cubicBezTo>
                  <a:cubicBezTo>
                    <a:pt x="217469" y="157438"/>
                    <a:pt x="258566" y="85519"/>
                    <a:pt x="318499" y="75245"/>
                  </a:cubicBezTo>
                  <a:cubicBezTo>
                    <a:pt x="378432" y="64971"/>
                    <a:pt x="470899" y="90656"/>
                    <a:pt x="523982" y="85519"/>
                  </a:cubicBezTo>
                  <a:cubicBezTo>
                    <a:pt x="577065" y="80382"/>
                    <a:pt x="602751" y="47847"/>
                    <a:pt x="636998" y="44422"/>
                  </a:cubicBezTo>
                  <a:cubicBezTo>
                    <a:pt x="671245" y="40997"/>
                    <a:pt x="703780" y="61545"/>
                    <a:pt x="729465" y="64970"/>
                  </a:cubicBezTo>
                  <a:cubicBezTo>
                    <a:pt x="755150" y="68395"/>
                    <a:pt x="767137" y="22161"/>
                    <a:pt x="791110" y="64970"/>
                  </a:cubicBezTo>
                  <a:cubicBezTo>
                    <a:pt x="815083" y="107779"/>
                    <a:pt x="849330" y="244768"/>
                    <a:pt x="873303" y="321824"/>
                  </a:cubicBezTo>
                  <a:cubicBezTo>
                    <a:pt x="897276" y="398880"/>
                    <a:pt x="914400" y="535870"/>
                    <a:pt x="934948" y="527308"/>
                  </a:cubicBezTo>
                  <a:cubicBezTo>
                    <a:pt x="955496" y="518746"/>
                    <a:pt x="974332" y="356072"/>
                    <a:pt x="996593" y="270454"/>
                  </a:cubicBezTo>
                  <a:cubicBezTo>
                    <a:pt x="1018854" y="184836"/>
                    <a:pt x="1032552" y="49560"/>
                    <a:pt x="1068512" y="13600"/>
                  </a:cubicBezTo>
                  <a:cubicBezTo>
                    <a:pt x="1104472" y="-22360"/>
                    <a:pt x="1162693" y="56408"/>
                    <a:pt x="1212351" y="54696"/>
                  </a:cubicBezTo>
                  <a:cubicBezTo>
                    <a:pt x="1262009" y="52984"/>
                    <a:pt x="1304818" y="8463"/>
                    <a:pt x="1366463" y="3326"/>
                  </a:cubicBezTo>
                  <a:cubicBezTo>
                    <a:pt x="1428108" y="-1811"/>
                    <a:pt x="1524000" y="23874"/>
                    <a:pt x="1582220" y="23874"/>
                  </a:cubicBezTo>
                  <a:cubicBezTo>
                    <a:pt x="1640440" y="23874"/>
                    <a:pt x="1667838" y="-6948"/>
                    <a:pt x="1715784" y="3326"/>
                  </a:cubicBezTo>
                  <a:cubicBezTo>
                    <a:pt x="1763730" y="13600"/>
                    <a:pt x="1791129" y="85519"/>
                    <a:pt x="1869897" y="85519"/>
                  </a:cubicBezTo>
                  <a:cubicBezTo>
                    <a:pt x="1948665" y="85519"/>
                    <a:pt x="2111339" y="13600"/>
                    <a:pt x="2188395" y="3326"/>
                  </a:cubicBezTo>
                  <a:cubicBezTo>
                    <a:pt x="2265451" y="-6948"/>
                    <a:pt x="2298842" y="8463"/>
                    <a:pt x="2332234" y="23874"/>
                  </a:cubicBezTo>
                </a:path>
              </a:pathLst>
            </a:custGeom>
            <a:noFill/>
            <a:ln w="12700" cap="flat" cmpd="sng" algn="ctr">
              <a:solidFill>
                <a:sysClr val="window" lastClr="FFFFFF">
                  <a:lumMod val="65000"/>
                </a:sysClr>
              </a:solidFill>
              <a:prstDash val="solid"/>
              <a:miter lim="800000"/>
            </a:ln>
            <a:effectLst/>
          </p:spPr>
          <p:txBody>
            <a:bodyPr rtlCol="0" anchor="ctr"/>
            <a:lstStyle/>
            <a:p>
              <a:pPr defTabSz="387131">
                <a:defRPr/>
              </a:pPr>
              <a:endParaRPr lang="zh-CN" altLang="en-US" sz="1200" kern="0" dirty="0">
                <a:solidFill>
                  <a:schemeClr val="tx2"/>
                </a:solidFill>
                <a:cs typeface="Arial Unicode MS" panose="020B0604020202020204" pitchFamily="34" charset="-122"/>
                <a:sym typeface="+mn-lt"/>
              </a:endParaRPr>
            </a:p>
          </p:txBody>
        </p:sp>
        <p:cxnSp>
          <p:nvCxnSpPr>
            <p:cNvPr id="326" name="直接箭头连接符 325">
              <a:extLst>
                <a:ext uri="{FF2B5EF4-FFF2-40B4-BE49-F238E27FC236}">
                  <a16:creationId xmlns:a16="http://schemas.microsoft.com/office/drawing/2014/main" id="{B27BEE89-6AF9-42AA-850C-C00812BEE98A}"/>
                </a:ext>
              </a:extLst>
            </p:cNvPr>
            <p:cNvCxnSpPr/>
            <p:nvPr/>
          </p:nvCxnSpPr>
          <p:spPr>
            <a:xfrm rot="16200000">
              <a:off x="8610909" y="5601634"/>
              <a:ext cx="1277128" cy="0"/>
            </a:xfrm>
            <a:prstGeom prst="straightConnector1">
              <a:avLst/>
            </a:prstGeom>
            <a:noFill/>
            <a:ln w="6350" cap="flat" cmpd="sng" algn="ctr">
              <a:solidFill>
                <a:srgbClr val="666666"/>
              </a:solidFill>
              <a:prstDash val="dash"/>
              <a:miter lim="800000"/>
              <a:tailEnd type="none"/>
            </a:ln>
            <a:effectLst/>
          </p:spPr>
        </p:cxnSp>
        <p:cxnSp>
          <p:nvCxnSpPr>
            <p:cNvPr id="327" name="直接箭头连接符 326">
              <a:extLst>
                <a:ext uri="{FF2B5EF4-FFF2-40B4-BE49-F238E27FC236}">
                  <a16:creationId xmlns:a16="http://schemas.microsoft.com/office/drawing/2014/main" id="{160EF5B8-A027-43F3-AF17-EA5BBEEB56E2}"/>
                </a:ext>
              </a:extLst>
            </p:cNvPr>
            <p:cNvCxnSpPr/>
            <p:nvPr/>
          </p:nvCxnSpPr>
          <p:spPr>
            <a:xfrm rot="16200000">
              <a:off x="8290824" y="5608518"/>
              <a:ext cx="1277128" cy="0"/>
            </a:xfrm>
            <a:prstGeom prst="straightConnector1">
              <a:avLst/>
            </a:prstGeom>
            <a:noFill/>
            <a:ln w="6350" cap="flat" cmpd="sng" algn="ctr">
              <a:solidFill>
                <a:srgbClr val="666666"/>
              </a:solidFill>
              <a:prstDash val="dash"/>
              <a:miter lim="800000"/>
              <a:tailEnd type="none"/>
            </a:ln>
            <a:effectLst/>
          </p:spPr>
        </p:cxnSp>
        <p:sp>
          <p:nvSpPr>
            <p:cNvPr id="328" name="任意多边形 433">
              <a:extLst>
                <a:ext uri="{FF2B5EF4-FFF2-40B4-BE49-F238E27FC236}">
                  <a16:creationId xmlns:a16="http://schemas.microsoft.com/office/drawing/2014/main" id="{2DBD3E31-2D9B-4F3C-AE43-4D7B7930E709}"/>
                </a:ext>
              </a:extLst>
            </p:cNvPr>
            <p:cNvSpPr/>
            <p:nvPr/>
          </p:nvSpPr>
          <p:spPr>
            <a:xfrm flipH="1" flipV="1">
              <a:off x="8322487" y="5640990"/>
              <a:ext cx="1903010" cy="48758"/>
            </a:xfrm>
            <a:custGeom>
              <a:avLst/>
              <a:gdLst>
                <a:gd name="connsiteX0" fmla="*/ 0 w 2332234"/>
                <a:gd name="connsiteY0" fmla="*/ 13600 h 527691"/>
                <a:gd name="connsiteX1" fmla="*/ 164386 w 2332234"/>
                <a:gd name="connsiteY1" fmla="*/ 147164 h 527691"/>
                <a:gd name="connsiteX2" fmla="*/ 318499 w 2332234"/>
                <a:gd name="connsiteY2" fmla="*/ 75245 h 527691"/>
                <a:gd name="connsiteX3" fmla="*/ 523982 w 2332234"/>
                <a:gd name="connsiteY3" fmla="*/ 85519 h 527691"/>
                <a:gd name="connsiteX4" fmla="*/ 636998 w 2332234"/>
                <a:gd name="connsiteY4" fmla="*/ 44422 h 527691"/>
                <a:gd name="connsiteX5" fmla="*/ 729465 w 2332234"/>
                <a:gd name="connsiteY5" fmla="*/ 64970 h 527691"/>
                <a:gd name="connsiteX6" fmla="*/ 791110 w 2332234"/>
                <a:gd name="connsiteY6" fmla="*/ 64970 h 527691"/>
                <a:gd name="connsiteX7" fmla="*/ 873303 w 2332234"/>
                <a:gd name="connsiteY7" fmla="*/ 321824 h 527691"/>
                <a:gd name="connsiteX8" fmla="*/ 934948 w 2332234"/>
                <a:gd name="connsiteY8" fmla="*/ 527308 h 527691"/>
                <a:gd name="connsiteX9" fmla="*/ 996593 w 2332234"/>
                <a:gd name="connsiteY9" fmla="*/ 270454 h 527691"/>
                <a:gd name="connsiteX10" fmla="*/ 1068512 w 2332234"/>
                <a:gd name="connsiteY10" fmla="*/ 13600 h 527691"/>
                <a:gd name="connsiteX11" fmla="*/ 1212351 w 2332234"/>
                <a:gd name="connsiteY11" fmla="*/ 54696 h 527691"/>
                <a:gd name="connsiteX12" fmla="*/ 1366463 w 2332234"/>
                <a:gd name="connsiteY12" fmla="*/ 3326 h 527691"/>
                <a:gd name="connsiteX13" fmla="*/ 1582220 w 2332234"/>
                <a:gd name="connsiteY13" fmla="*/ 23874 h 527691"/>
                <a:gd name="connsiteX14" fmla="*/ 1715784 w 2332234"/>
                <a:gd name="connsiteY14" fmla="*/ 3326 h 527691"/>
                <a:gd name="connsiteX15" fmla="*/ 1869897 w 2332234"/>
                <a:gd name="connsiteY15" fmla="*/ 85519 h 527691"/>
                <a:gd name="connsiteX16" fmla="*/ 2188395 w 2332234"/>
                <a:gd name="connsiteY16" fmla="*/ 3326 h 527691"/>
                <a:gd name="connsiteX17" fmla="*/ 2332234 w 2332234"/>
                <a:gd name="connsiteY17" fmla="*/ 23874 h 527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2234" h="527691">
                  <a:moveTo>
                    <a:pt x="0" y="13600"/>
                  </a:moveTo>
                  <a:cubicBezTo>
                    <a:pt x="55651" y="75245"/>
                    <a:pt x="111303" y="136890"/>
                    <a:pt x="164386" y="147164"/>
                  </a:cubicBezTo>
                  <a:cubicBezTo>
                    <a:pt x="217469" y="157438"/>
                    <a:pt x="258566" y="85519"/>
                    <a:pt x="318499" y="75245"/>
                  </a:cubicBezTo>
                  <a:cubicBezTo>
                    <a:pt x="378432" y="64971"/>
                    <a:pt x="470899" y="90656"/>
                    <a:pt x="523982" y="85519"/>
                  </a:cubicBezTo>
                  <a:cubicBezTo>
                    <a:pt x="577065" y="80382"/>
                    <a:pt x="602751" y="47847"/>
                    <a:pt x="636998" y="44422"/>
                  </a:cubicBezTo>
                  <a:cubicBezTo>
                    <a:pt x="671245" y="40997"/>
                    <a:pt x="703780" y="61545"/>
                    <a:pt x="729465" y="64970"/>
                  </a:cubicBezTo>
                  <a:cubicBezTo>
                    <a:pt x="755150" y="68395"/>
                    <a:pt x="767137" y="22161"/>
                    <a:pt x="791110" y="64970"/>
                  </a:cubicBezTo>
                  <a:cubicBezTo>
                    <a:pt x="815083" y="107779"/>
                    <a:pt x="849330" y="244768"/>
                    <a:pt x="873303" y="321824"/>
                  </a:cubicBezTo>
                  <a:cubicBezTo>
                    <a:pt x="897276" y="398880"/>
                    <a:pt x="914400" y="535870"/>
                    <a:pt x="934948" y="527308"/>
                  </a:cubicBezTo>
                  <a:cubicBezTo>
                    <a:pt x="955496" y="518746"/>
                    <a:pt x="974332" y="356072"/>
                    <a:pt x="996593" y="270454"/>
                  </a:cubicBezTo>
                  <a:cubicBezTo>
                    <a:pt x="1018854" y="184836"/>
                    <a:pt x="1032552" y="49560"/>
                    <a:pt x="1068512" y="13600"/>
                  </a:cubicBezTo>
                  <a:cubicBezTo>
                    <a:pt x="1104472" y="-22360"/>
                    <a:pt x="1162693" y="56408"/>
                    <a:pt x="1212351" y="54696"/>
                  </a:cubicBezTo>
                  <a:cubicBezTo>
                    <a:pt x="1262009" y="52984"/>
                    <a:pt x="1304818" y="8463"/>
                    <a:pt x="1366463" y="3326"/>
                  </a:cubicBezTo>
                  <a:cubicBezTo>
                    <a:pt x="1428108" y="-1811"/>
                    <a:pt x="1524000" y="23874"/>
                    <a:pt x="1582220" y="23874"/>
                  </a:cubicBezTo>
                  <a:cubicBezTo>
                    <a:pt x="1640440" y="23874"/>
                    <a:pt x="1667838" y="-6948"/>
                    <a:pt x="1715784" y="3326"/>
                  </a:cubicBezTo>
                  <a:cubicBezTo>
                    <a:pt x="1763730" y="13600"/>
                    <a:pt x="1791129" y="85519"/>
                    <a:pt x="1869897" y="85519"/>
                  </a:cubicBezTo>
                  <a:cubicBezTo>
                    <a:pt x="1948665" y="85519"/>
                    <a:pt x="2111339" y="13600"/>
                    <a:pt x="2188395" y="3326"/>
                  </a:cubicBezTo>
                  <a:cubicBezTo>
                    <a:pt x="2265451" y="-6948"/>
                    <a:pt x="2298842" y="8463"/>
                    <a:pt x="2332234" y="23874"/>
                  </a:cubicBezTo>
                </a:path>
              </a:pathLst>
            </a:custGeom>
            <a:noFill/>
            <a:ln w="12700" cap="flat" cmpd="sng" algn="ctr">
              <a:solidFill>
                <a:sysClr val="window" lastClr="FFFFFF">
                  <a:lumMod val="65000"/>
                </a:sysClr>
              </a:solidFill>
              <a:prstDash val="solid"/>
              <a:miter lim="800000"/>
            </a:ln>
            <a:effectLst/>
          </p:spPr>
          <p:txBody>
            <a:bodyPr rtlCol="0" anchor="ctr"/>
            <a:lstStyle/>
            <a:p>
              <a:pPr defTabSz="387131">
                <a:defRPr/>
              </a:pPr>
              <a:endParaRPr lang="zh-CN" altLang="en-US" sz="1200" kern="0" dirty="0">
                <a:solidFill>
                  <a:schemeClr val="tx2"/>
                </a:solidFill>
                <a:cs typeface="Arial Unicode MS" panose="020B0604020202020204" pitchFamily="34" charset="-122"/>
                <a:sym typeface="+mn-lt"/>
              </a:endParaRPr>
            </a:p>
          </p:txBody>
        </p:sp>
        <p:cxnSp>
          <p:nvCxnSpPr>
            <p:cNvPr id="329" name="直接箭头连接符 328">
              <a:extLst>
                <a:ext uri="{FF2B5EF4-FFF2-40B4-BE49-F238E27FC236}">
                  <a16:creationId xmlns:a16="http://schemas.microsoft.com/office/drawing/2014/main" id="{BD4FAA48-9670-4E03-AF32-7D518D206F15}"/>
                </a:ext>
              </a:extLst>
            </p:cNvPr>
            <p:cNvCxnSpPr/>
            <p:nvPr/>
          </p:nvCxnSpPr>
          <p:spPr>
            <a:xfrm>
              <a:off x="8324076" y="5733839"/>
              <a:ext cx="1976616" cy="0"/>
            </a:xfrm>
            <a:prstGeom prst="straightConnector1">
              <a:avLst/>
            </a:prstGeom>
            <a:noFill/>
            <a:ln w="6350" cap="flat" cmpd="sng" algn="ctr">
              <a:solidFill>
                <a:srgbClr val="666666"/>
              </a:solidFill>
              <a:prstDash val="solid"/>
              <a:miter lim="800000"/>
              <a:tailEnd type="triangle"/>
            </a:ln>
            <a:effectLst/>
          </p:spPr>
        </p:cxnSp>
        <p:cxnSp>
          <p:nvCxnSpPr>
            <p:cNvPr id="330" name="直接箭头连接符 329">
              <a:extLst>
                <a:ext uri="{FF2B5EF4-FFF2-40B4-BE49-F238E27FC236}">
                  <a16:creationId xmlns:a16="http://schemas.microsoft.com/office/drawing/2014/main" id="{31610FF4-FEAD-4C07-8CBD-D595CDB62926}"/>
                </a:ext>
              </a:extLst>
            </p:cNvPr>
            <p:cNvCxnSpPr/>
            <p:nvPr/>
          </p:nvCxnSpPr>
          <p:spPr>
            <a:xfrm rot="16200000">
              <a:off x="8645881" y="5713911"/>
              <a:ext cx="18282" cy="0"/>
            </a:xfrm>
            <a:prstGeom prst="straightConnector1">
              <a:avLst/>
            </a:prstGeom>
            <a:noFill/>
            <a:ln w="6350" cap="flat" cmpd="sng" algn="ctr">
              <a:solidFill>
                <a:srgbClr val="666666"/>
              </a:solidFill>
              <a:prstDash val="solid"/>
              <a:miter lim="800000"/>
              <a:tailEnd type="none"/>
            </a:ln>
            <a:effectLst/>
          </p:spPr>
        </p:cxnSp>
        <p:cxnSp>
          <p:nvCxnSpPr>
            <p:cNvPr id="331" name="直接箭头连接符 330">
              <a:extLst>
                <a:ext uri="{FF2B5EF4-FFF2-40B4-BE49-F238E27FC236}">
                  <a16:creationId xmlns:a16="http://schemas.microsoft.com/office/drawing/2014/main" id="{D68C9849-941A-4075-956C-A8875CA55F24}"/>
                </a:ext>
              </a:extLst>
            </p:cNvPr>
            <p:cNvCxnSpPr/>
            <p:nvPr/>
          </p:nvCxnSpPr>
          <p:spPr>
            <a:xfrm rot="16200000">
              <a:off x="8946284" y="5714201"/>
              <a:ext cx="18282" cy="0"/>
            </a:xfrm>
            <a:prstGeom prst="straightConnector1">
              <a:avLst/>
            </a:prstGeom>
            <a:noFill/>
            <a:ln w="6350" cap="flat" cmpd="sng" algn="ctr">
              <a:solidFill>
                <a:srgbClr val="666666"/>
              </a:solidFill>
              <a:prstDash val="solid"/>
              <a:miter lim="800000"/>
              <a:tailEnd type="none"/>
            </a:ln>
            <a:effectLst/>
          </p:spPr>
        </p:cxnSp>
        <p:cxnSp>
          <p:nvCxnSpPr>
            <p:cNvPr id="332" name="直接箭头连接符 331">
              <a:extLst>
                <a:ext uri="{FF2B5EF4-FFF2-40B4-BE49-F238E27FC236}">
                  <a16:creationId xmlns:a16="http://schemas.microsoft.com/office/drawing/2014/main" id="{A46885DD-23E0-48E2-BCDA-20AB8D27D2BF}"/>
                </a:ext>
              </a:extLst>
            </p:cNvPr>
            <p:cNvCxnSpPr/>
            <p:nvPr/>
          </p:nvCxnSpPr>
          <p:spPr>
            <a:xfrm rot="16200000">
              <a:off x="9231312" y="5713474"/>
              <a:ext cx="18282" cy="0"/>
            </a:xfrm>
            <a:prstGeom prst="straightConnector1">
              <a:avLst/>
            </a:prstGeom>
            <a:noFill/>
            <a:ln w="6350" cap="flat" cmpd="sng" algn="ctr">
              <a:solidFill>
                <a:srgbClr val="666666"/>
              </a:solidFill>
              <a:prstDash val="solid"/>
              <a:miter lim="800000"/>
              <a:tailEnd type="none"/>
            </a:ln>
            <a:effectLst/>
          </p:spPr>
        </p:cxnSp>
        <p:cxnSp>
          <p:nvCxnSpPr>
            <p:cNvPr id="333" name="直接箭头连接符 332">
              <a:extLst>
                <a:ext uri="{FF2B5EF4-FFF2-40B4-BE49-F238E27FC236}">
                  <a16:creationId xmlns:a16="http://schemas.microsoft.com/office/drawing/2014/main" id="{C43D8082-B9E4-4537-950D-3A88DF696E62}"/>
                </a:ext>
              </a:extLst>
            </p:cNvPr>
            <p:cNvCxnSpPr/>
            <p:nvPr/>
          </p:nvCxnSpPr>
          <p:spPr>
            <a:xfrm rot="16200000">
              <a:off x="9531712" y="5713768"/>
              <a:ext cx="18282" cy="0"/>
            </a:xfrm>
            <a:prstGeom prst="straightConnector1">
              <a:avLst/>
            </a:prstGeom>
            <a:noFill/>
            <a:ln w="6350" cap="flat" cmpd="sng" algn="ctr">
              <a:solidFill>
                <a:srgbClr val="666666"/>
              </a:solidFill>
              <a:prstDash val="solid"/>
              <a:miter lim="800000"/>
              <a:tailEnd type="none"/>
            </a:ln>
            <a:effectLst/>
          </p:spPr>
        </p:cxnSp>
        <p:cxnSp>
          <p:nvCxnSpPr>
            <p:cNvPr id="334" name="直接箭头连接符 333">
              <a:extLst>
                <a:ext uri="{FF2B5EF4-FFF2-40B4-BE49-F238E27FC236}">
                  <a16:creationId xmlns:a16="http://schemas.microsoft.com/office/drawing/2014/main" id="{6FAC18CA-AF24-41B1-B2DF-9FA7F13F5279}"/>
                </a:ext>
              </a:extLst>
            </p:cNvPr>
            <p:cNvCxnSpPr/>
            <p:nvPr/>
          </p:nvCxnSpPr>
          <p:spPr>
            <a:xfrm rot="16200000">
              <a:off x="9832110" y="5715943"/>
              <a:ext cx="18282" cy="0"/>
            </a:xfrm>
            <a:prstGeom prst="straightConnector1">
              <a:avLst/>
            </a:prstGeom>
            <a:noFill/>
            <a:ln w="6350" cap="flat" cmpd="sng" algn="ctr">
              <a:solidFill>
                <a:srgbClr val="666666"/>
              </a:solidFill>
              <a:prstDash val="solid"/>
              <a:miter lim="800000"/>
              <a:tailEnd type="none"/>
            </a:ln>
            <a:effectLst/>
          </p:spPr>
        </p:cxnSp>
        <p:sp>
          <p:nvSpPr>
            <p:cNvPr id="335" name="任意多边形 440">
              <a:extLst>
                <a:ext uri="{FF2B5EF4-FFF2-40B4-BE49-F238E27FC236}">
                  <a16:creationId xmlns:a16="http://schemas.microsoft.com/office/drawing/2014/main" id="{D0B8B00B-B508-40DE-B508-7903B3DB6050}"/>
                </a:ext>
              </a:extLst>
            </p:cNvPr>
            <p:cNvSpPr/>
            <p:nvPr/>
          </p:nvSpPr>
          <p:spPr>
            <a:xfrm flipH="1" flipV="1">
              <a:off x="8322505" y="5078325"/>
              <a:ext cx="1903010" cy="48758"/>
            </a:xfrm>
            <a:custGeom>
              <a:avLst/>
              <a:gdLst>
                <a:gd name="connsiteX0" fmla="*/ 0 w 2332234"/>
                <a:gd name="connsiteY0" fmla="*/ 13600 h 527691"/>
                <a:gd name="connsiteX1" fmla="*/ 164386 w 2332234"/>
                <a:gd name="connsiteY1" fmla="*/ 147164 h 527691"/>
                <a:gd name="connsiteX2" fmla="*/ 318499 w 2332234"/>
                <a:gd name="connsiteY2" fmla="*/ 75245 h 527691"/>
                <a:gd name="connsiteX3" fmla="*/ 523982 w 2332234"/>
                <a:gd name="connsiteY3" fmla="*/ 85519 h 527691"/>
                <a:gd name="connsiteX4" fmla="*/ 636998 w 2332234"/>
                <a:gd name="connsiteY4" fmla="*/ 44422 h 527691"/>
                <a:gd name="connsiteX5" fmla="*/ 729465 w 2332234"/>
                <a:gd name="connsiteY5" fmla="*/ 64970 h 527691"/>
                <a:gd name="connsiteX6" fmla="*/ 791110 w 2332234"/>
                <a:gd name="connsiteY6" fmla="*/ 64970 h 527691"/>
                <a:gd name="connsiteX7" fmla="*/ 873303 w 2332234"/>
                <a:gd name="connsiteY7" fmla="*/ 321824 h 527691"/>
                <a:gd name="connsiteX8" fmla="*/ 934948 w 2332234"/>
                <a:gd name="connsiteY8" fmla="*/ 527308 h 527691"/>
                <a:gd name="connsiteX9" fmla="*/ 996593 w 2332234"/>
                <a:gd name="connsiteY9" fmla="*/ 270454 h 527691"/>
                <a:gd name="connsiteX10" fmla="*/ 1068512 w 2332234"/>
                <a:gd name="connsiteY10" fmla="*/ 13600 h 527691"/>
                <a:gd name="connsiteX11" fmla="*/ 1212351 w 2332234"/>
                <a:gd name="connsiteY11" fmla="*/ 54696 h 527691"/>
                <a:gd name="connsiteX12" fmla="*/ 1366463 w 2332234"/>
                <a:gd name="connsiteY12" fmla="*/ 3326 h 527691"/>
                <a:gd name="connsiteX13" fmla="*/ 1582220 w 2332234"/>
                <a:gd name="connsiteY13" fmla="*/ 23874 h 527691"/>
                <a:gd name="connsiteX14" fmla="*/ 1715784 w 2332234"/>
                <a:gd name="connsiteY14" fmla="*/ 3326 h 527691"/>
                <a:gd name="connsiteX15" fmla="*/ 1869897 w 2332234"/>
                <a:gd name="connsiteY15" fmla="*/ 85519 h 527691"/>
                <a:gd name="connsiteX16" fmla="*/ 2188395 w 2332234"/>
                <a:gd name="connsiteY16" fmla="*/ 3326 h 527691"/>
                <a:gd name="connsiteX17" fmla="*/ 2332234 w 2332234"/>
                <a:gd name="connsiteY17" fmla="*/ 23874 h 527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2234" h="527691">
                  <a:moveTo>
                    <a:pt x="0" y="13600"/>
                  </a:moveTo>
                  <a:cubicBezTo>
                    <a:pt x="55651" y="75245"/>
                    <a:pt x="111303" y="136890"/>
                    <a:pt x="164386" y="147164"/>
                  </a:cubicBezTo>
                  <a:cubicBezTo>
                    <a:pt x="217469" y="157438"/>
                    <a:pt x="258566" y="85519"/>
                    <a:pt x="318499" y="75245"/>
                  </a:cubicBezTo>
                  <a:cubicBezTo>
                    <a:pt x="378432" y="64971"/>
                    <a:pt x="470899" y="90656"/>
                    <a:pt x="523982" y="85519"/>
                  </a:cubicBezTo>
                  <a:cubicBezTo>
                    <a:pt x="577065" y="80382"/>
                    <a:pt x="602751" y="47847"/>
                    <a:pt x="636998" y="44422"/>
                  </a:cubicBezTo>
                  <a:cubicBezTo>
                    <a:pt x="671245" y="40997"/>
                    <a:pt x="703780" y="61545"/>
                    <a:pt x="729465" y="64970"/>
                  </a:cubicBezTo>
                  <a:cubicBezTo>
                    <a:pt x="755150" y="68395"/>
                    <a:pt x="767137" y="22161"/>
                    <a:pt x="791110" y="64970"/>
                  </a:cubicBezTo>
                  <a:cubicBezTo>
                    <a:pt x="815083" y="107779"/>
                    <a:pt x="849330" y="244768"/>
                    <a:pt x="873303" y="321824"/>
                  </a:cubicBezTo>
                  <a:cubicBezTo>
                    <a:pt x="897276" y="398880"/>
                    <a:pt x="914400" y="535870"/>
                    <a:pt x="934948" y="527308"/>
                  </a:cubicBezTo>
                  <a:cubicBezTo>
                    <a:pt x="955496" y="518746"/>
                    <a:pt x="974332" y="356072"/>
                    <a:pt x="996593" y="270454"/>
                  </a:cubicBezTo>
                  <a:cubicBezTo>
                    <a:pt x="1018854" y="184836"/>
                    <a:pt x="1032552" y="49560"/>
                    <a:pt x="1068512" y="13600"/>
                  </a:cubicBezTo>
                  <a:cubicBezTo>
                    <a:pt x="1104472" y="-22360"/>
                    <a:pt x="1162693" y="56408"/>
                    <a:pt x="1212351" y="54696"/>
                  </a:cubicBezTo>
                  <a:cubicBezTo>
                    <a:pt x="1262009" y="52984"/>
                    <a:pt x="1304818" y="8463"/>
                    <a:pt x="1366463" y="3326"/>
                  </a:cubicBezTo>
                  <a:cubicBezTo>
                    <a:pt x="1428108" y="-1811"/>
                    <a:pt x="1524000" y="23874"/>
                    <a:pt x="1582220" y="23874"/>
                  </a:cubicBezTo>
                  <a:cubicBezTo>
                    <a:pt x="1640440" y="23874"/>
                    <a:pt x="1667838" y="-6948"/>
                    <a:pt x="1715784" y="3326"/>
                  </a:cubicBezTo>
                  <a:cubicBezTo>
                    <a:pt x="1763730" y="13600"/>
                    <a:pt x="1791129" y="85519"/>
                    <a:pt x="1869897" y="85519"/>
                  </a:cubicBezTo>
                  <a:cubicBezTo>
                    <a:pt x="1948665" y="85519"/>
                    <a:pt x="2111339" y="13600"/>
                    <a:pt x="2188395" y="3326"/>
                  </a:cubicBezTo>
                  <a:cubicBezTo>
                    <a:pt x="2265451" y="-6948"/>
                    <a:pt x="2298842" y="8463"/>
                    <a:pt x="2332234" y="23874"/>
                  </a:cubicBezTo>
                </a:path>
              </a:pathLst>
            </a:custGeom>
            <a:noFill/>
            <a:ln w="12700" cap="flat" cmpd="sng" algn="ctr">
              <a:solidFill>
                <a:sysClr val="window" lastClr="FFFFFF">
                  <a:lumMod val="65000"/>
                </a:sysClr>
              </a:solidFill>
              <a:prstDash val="solid"/>
              <a:miter lim="800000"/>
            </a:ln>
            <a:effectLst/>
          </p:spPr>
          <p:txBody>
            <a:bodyPr rtlCol="0" anchor="ctr"/>
            <a:lstStyle/>
            <a:p>
              <a:pPr defTabSz="387131">
                <a:defRPr/>
              </a:pPr>
              <a:endParaRPr lang="zh-CN" altLang="en-US" sz="1200" kern="0" dirty="0">
                <a:solidFill>
                  <a:schemeClr val="tx2"/>
                </a:solidFill>
                <a:cs typeface="Arial Unicode MS" panose="020B0604020202020204" pitchFamily="34" charset="-122"/>
                <a:sym typeface="+mn-lt"/>
              </a:endParaRPr>
            </a:p>
          </p:txBody>
        </p:sp>
        <p:cxnSp>
          <p:nvCxnSpPr>
            <p:cNvPr id="336" name="直接箭头连接符 335">
              <a:extLst>
                <a:ext uri="{FF2B5EF4-FFF2-40B4-BE49-F238E27FC236}">
                  <a16:creationId xmlns:a16="http://schemas.microsoft.com/office/drawing/2014/main" id="{24A56FAC-5C8F-409B-8CA1-2613D6B1998F}"/>
                </a:ext>
              </a:extLst>
            </p:cNvPr>
            <p:cNvCxnSpPr/>
            <p:nvPr/>
          </p:nvCxnSpPr>
          <p:spPr>
            <a:xfrm>
              <a:off x="8324076" y="5170337"/>
              <a:ext cx="1976614" cy="0"/>
            </a:xfrm>
            <a:prstGeom prst="straightConnector1">
              <a:avLst/>
            </a:prstGeom>
            <a:noFill/>
            <a:ln w="6350" cap="flat" cmpd="sng" algn="ctr">
              <a:solidFill>
                <a:srgbClr val="666666"/>
              </a:solidFill>
              <a:prstDash val="solid"/>
              <a:miter lim="800000"/>
              <a:tailEnd type="triangle"/>
            </a:ln>
            <a:effectLst/>
          </p:spPr>
        </p:cxnSp>
        <p:cxnSp>
          <p:nvCxnSpPr>
            <p:cNvPr id="337" name="直接箭头连接符 336">
              <a:extLst>
                <a:ext uri="{FF2B5EF4-FFF2-40B4-BE49-F238E27FC236}">
                  <a16:creationId xmlns:a16="http://schemas.microsoft.com/office/drawing/2014/main" id="{92F62CA7-1503-476A-ABC7-EAA948481609}"/>
                </a:ext>
              </a:extLst>
            </p:cNvPr>
            <p:cNvCxnSpPr/>
            <p:nvPr/>
          </p:nvCxnSpPr>
          <p:spPr>
            <a:xfrm rot="16200000">
              <a:off x="8640487" y="5160144"/>
              <a:ext cx="18282" cy="0"/>
            </a:xfrm>
            <a:prstGeom prst="straightConnector1">
              <a:avLst/>
            </a:prstGeom>
            <a:noFill/>
            <a:ln w="6350" cap="flat" cmpd="sng" algn="ctr">
              <a:solidFill>
                <a:srgbClr val="666666"/>
              </a:solidFill>
              <a:prstDash val="solid"/>
              <a:miter lim="800000"/>
              <a:tailEnd type="none"/>
            </a:ln>
            <a:effectLst/>
          </p:spPr>
        </p:cxnSp>
        <p:cxnSp>
          <p:nvCxnSpPr>
            <p:cNvPr id="338" name="直接箭头连接符 337">
              <a:extLst>
                <a:ext uri="{FF2B5EF4-FFF2-40B4-BE49-F238E27FC236}">
                  <a16:creationId xmlns:a16="http://schemas.microsoft.com/office/drawing/2014/main" id="{1EF3FEC0-D631-46C3-A3A4-1E0F2063F8E3}"/>
                </a:ext>
              </a:extLst>
            </p:cNvPr>
            <p:cNvCxnSpPr/>
            <p:nvPr/>
          </p:nvCxnSpPr>
          <p:spPr>
            <a:xfrm rot="16200000">
              <a:off x="8940890" y="5160438"/>
              <a:ext cx="18282" cy="0"/>
            </a:xfrm>
            <a:prstGeom prst="straightConnector1">
              <a:avLst/>
            </a:prstGeom>
            <a:noFill/>
            <a:ln w="6350" cap="flat" cmpd="sng" algn="ctr">
              <a:solidFill>
                <a:srgbClr val="666666"/>
              </a:solidFill>
              <a:prstDash val="solid"/>
              <a:miter lim="800000"/>
              <a:tailEnd type="none"/>
            </a:ln>
            <a:effectLst/>
          </p:spPr>
        </p:cxnSp>
        <p:cxnSp>
          <p:nvCxnSpPr>
            <p:cNvPr id="339" name="直接箭头连接符 338">
              <a:extLst>
                <a:ext uri="{FF2B5EF4-FFF2-40B4-BE49-F238E27FC236}">
                  <a16:creationId xmlns:a16="http://schemas.microsoft.com/office/drawing/2014/main" id="{72387015-4303-4CC6-BA19-A582B425B471}"/>
                </a:ext>
              </a:extLst>
            </p:cNvPr>
            <p:cNvCxnSpPr/>
            <p:nvPr/>
          </p:nvCxnSpPr>
          <p:spPr>
            <a:xfrm rot="16200000">
              <a:off x="9225918" y="5159712"/>
              <a:ext cx="18282" cy="0"/>
            </a:xfrm>
            <a:prstGeom prst="straightConnector1">
              <a:avLst/>
            </a:prstGeom>
            <a:noFill/>
            <a:ln w="6350" cap="flat" cmpd="sng" algn="ctr">
              <a:solidFill>
                <a:srgbClr val="666666"/>
              </a:solidFill>
              <a:prstDash val="solid"/>
              <a:miter lim="800000"/>
              <a:tailEnd type="none"/>
            </a:ln>
            <a:effectLst/>
          </p:spPr>
        </p:cxnSp>
        <p:cxnSp>
          <p:nvCxnSpPr>
            <p:cNvPr id="340" name="直接箭头连接符 339">
              <a:extLst>
                <a:ext uri="{FF2B5EF4-FFF2-40B4-BE49-F238E27FC236}">
                  <a16:creationId xmlns:a16="http://schemas.microsoft.com/office/drawing/2014/main" id="{51AEA27D-3A98-4C27-AFE1-9D5494B478E7}"/>
                </a:ext>
              </a:extLst>
            </p:cNvPr>
            <p:cNvCxnSpPr/>
            <p:nvPr/>
          </p:nvCxnSpPr>
          <p:spPr>
            <a:xfrm rot="16200000">
              <a:off x="9526320" y="5160004"/>
              <a:ext cx="18282" cy="0"/>
            </a:xfrm>
            <a:prstGeom prst="straightConnector1">
              <a:avLst/>
            </a:prstGeom>
            <a:noFill/>
            <a:ln w="6350" cap="flat" cmpd="sng" algn="ctr">
              <a:solidFill>
                <a:srgbClr val="666666"/>
              </a:solidFill>
              <a:prstDash val="solid"/>
              <a:miter lim="800000"/>
              <a:tailEnd type="none"/>
            </a:ln>
            <a:effectLst/>
          </p:spPr>
        </p:cxnSp>
        <p:cxnSp>
          <p:nvCxnSpPr>
            <p:cNvPr id="341" name="直接箭头连接符 340">
              <a:extLst>
                <a:ext uri="{FF2B5EF4-FFF2-40B4-BE49-F238E27FC236}">
                  <a16:creationId xmlns:a16="http://schemas.microsoft.com/office/drawing/2014/main" id="{16343CF5-810C-4882-ABFA-D3F967BE995F}"/>
                </a:ext>
              </a:extLst>
            </p:cNvPr>
            <p:cNvCxnSpPr/>
            <p:nvPr/>
          </p:nvCxnSpPr>
          <p:spPr>
            <a:xfrm rot="16200000">
              <a:off x="9826718" y="5162177"/>
              <a:ext cx="18282" cy="0"/>
            </a:xfrm>
            <a:prstGeom prst="straightConnector1">
              <a:avLst/>
            </a:prstGeom>
            <a:noFill/>
            <a:ln w="6350" cap="flat" cmpd="sng" algn="ctr">
              <a:solidFill>
                <a:srgbClr val="666666"/>
              </a:solidFill>
              <a:prstDash val="solid"/>
              <a:miter lim="800000"/>
              <a:tailEnd type="none"/>
            </a:ln>
            <a:effectLst/>
          </p:spPr>
        </p:cxnSp>
        <p:sp>
          <p:nvSpPr>
            <p:cNvPr id="342" name="矩形 341">
              <a:extLst>
                <a:ext uri="{FF2B5EF4-FFF2-40B4-BE49-F238E27FC236}">
                  <a16:creationId xmlns:a16="http://schemas.microsoft.com/office/drawing/2014/main" id="{66160E93-5942-45D7-A00C-8AB1232F7961}"/>
                </a:ext>
              </a:extLst>
            </p:cNvPr>
            <p:cNvSpPr/>
            <p:nvPr/>
          </p:nvSpPr>
          <p:spPr>
            <a:xfrm>
              <a:off x="10450771" y="5086324"/>
              <a:ext cx="206827" cy="195571"/>
            </a:xfrm>
            <a:prstGeom prst="rect">
              <a:avLst/>
            </a:prstGeom>
            <a:noFill/>
            <a:ln w="12700" cap="flat" cmpd="sng" algn="ctr">
              <a:solidFill>
                <a:srgbClr val="666666">
                  <a:lumMod val="40000"/>
                  <a:lumOff val="60000"/>
                </a:srgbClr>
              </a:solidFill>
              <a:prstDash val="solid"/>
              <a:miter lim="800000"/>
            </a:ln>
            <a:effectLst/>
          </p:spPr>
          <p:txBody>
            <a:bodyPr rtlCol="0" anchor="ctr"/>
            <a:lstStyle/>
            <a:p>
              <a:pPr defTabSz="914358">
                <a:defRPr/>
              </a:pPr>
              <a:endParaRPr lang="zh-CN" altLang="en-US" sz="1600" b="1" kern="0" dirty="0">
                <a:solidFill>
                  <a:schemeClr val="tx2"/>
                </a:solidFill>
                <a:cs typeface="Arial Unicode MS" panose="020B0604020202020204" pitchFamily="34" charset="-122"/>
                <a:sym typeface="+mn-lt"/>
              </a:endParaRPr>
            </a:p>
          </p:txBody>
        </p:sp>
        <p:sp>
          <p:nvSpPr>
            <p:cNvPr id="343" name="矩形 342">
              <a:extLst>
                <a:ext uri="{FF2B5EF4-FFF2-40B4-BE49-F238E27FC236}">
                  <a16:creationId xmlns:a16="http://schemas.microsoft.com/office/drawing/2014/main" id="{2DCD32C4-7657-4CCF-976B-7007F38B01F1}"/>
                </a:ext>
              </a:extLst>
            </p:cNvPr>
            <p:cNvSpPr/>
            <p:nvPr/>
          </p:nvSpPr>
          <p:spPr>
            <a:xfrm>
              <a:off x="10450771" y="5351577"/>
              <a:ext cx="206827" cy="195571"/>
            </a:xfrm>
            <a:prstGeom prst="rect">
              <a:avLst/>
            </a:prstGeom>
            <a:noFill/>
            <a:ln w="12700" cap="flat" cmpd="sng" algn="ctr">
              <a:solidFill>
                <a:srgbClr val="666666">
                  <a:lumMod val="40000"/>
                  <a:lumOff val="60000"/>
                </a:srgbClr>
              </a:solidFill>
              <a:prstDash val="solid"/>
              <a:miter lim="800000"/>
            </a:ln>
            <a:effectLst/>
          </p:spPr>
          <p:txBody>
            <a:bodyPr rtlCol="0" anchor="ctr"/>
            <a:lstStyle/>
            <a:p>
              <a:pPr defTabSz="914358">
                <a:defRPr/>
              </a:pPr>
              <a:endParaRPr lang="zh-CN" altLang="en-US" sz="1600" b="1" kern="0" dirty="0">
                <a:solidFill>
                  <a:schemeClr val="tx2"/>
                </a:solidFill>
                <a:cs typeface="Arial Unicode MS" panose="020B0604020202020204" pitchFamily="34" charset="-122"/>
                <a:sym typeface="+mn-lt"/>
              </a:endParaRPr>
            </a:p>
          </p:txBody>
        </p:sp>
        <p:sp>
          <p:nvSpPr>
            <p:cNvPr id="344" name="矩形 343">
              <a:extLst>
                <a:ext uri="{FF2B5EF4-FFF2-40B4-BE49-F238E27FC236}">
                  <a16:creationId xmlns:a16="http://schemas.microsoft.com/office/drawing/2014/main" id="{828B585E-8A0F-41B0-A1E6-2E4452CC302B}"/>
                </a:ext>
              </a:extLst>
            </p:cNvPr>
            <p:cNvSpPr/>
            <p:nvPr/>
          </p:nvSpPr>
          <p:spPr>
            <a:xfrm>
              <a:off x="10450771" y="5616831"/>
              <a:ext cx="206827" cy="195571"/>
            </a:xfrm>
            <a:prstGeom prst="rect">
              <a:avLst/>
            </a:prstGeom>
            <a:noFill/>
            <a:ln w="12700" cap="flat" cmpd="sng" algn="ctr">
              <a:solidFill>
                <a:srgbClr val="666666">
                  <a:lumMod val="40000"/>
                  <a:lumOff val="60000"/>
                </a:srgbClr>
              </a:solidFill>
              <a:prstDash val="solid"/>
              <a:miter lim="800000"/>
            </a:ln>
            <a:effectLst/>
          </p:spPr>
          <p:txBody>
            <a:bodyPr rtlCol="0" anchor="ctr"/>
            <a:lstStyle/>
            <a:p>
              <a:pPr defTabSz="914358">
                <a:defRPr/>
              </a:pPr>
              <a:endParaRPr lang="zh-CN" altLang="en-US" sz="1600" b="1" kern="0" dirty="0">
                <a:solidFill>
                  <a:schemeClr val="tx2"/>
                </a:solidFill>
                <a:cs typeface="Arial Unicode MS" panose="020B0604020202020204" pitchFamily="34" charset="-122"/>
                <a:sym typeface="+mn-lt"/>
              </a:endParaRPr>
            </a:p>
          </p:txBody>
        </p:sp>
        <p:sp>
          <p:nvSpPr>
            <p:cNvPr id="345" name="矩形 344">
              <a:extLst>
                <a:ext uri="{FF2B5EF4-FFF2-40B4-BE49-F238E27FC236}">
                  <a16:creationId xmlns:a16="http://schemas.microsoft.com/office/drawing/2014/main" id="{CA393924-FE96-43BB-B572-F2FEBCF7282A}"/>
                </a:ext>
              </a:extLst>
            </p:cNvPr>
            <p:cNvSpPr/>
            <p:nvPr/>
          </p:nvSpPr>
          <p:spPr>
            <a:xfrm>
              <a:off x="10450771" y="5882084"/>
              <a:ext cx="206827" cy="195571"/>
            </a:xfrm>
            <a:prstGeom prst="rect">
              <a:avLst/>
            </a:prstGeom>
            <a:noFill/>
            <a:ln w="12700" cap="flat" cmpd="sng" algn="ctr">
              <a:solidFill>
                <a:srgbClr val="666666">
                  <a:lumMod val="40000"/>
                  <a:lumOff val="60000"/>
                </a:srgbClr>
              </a:solidFill>
              <a:prstDash val="solid"/>
              <a:miter lim="800000"/>
            </a:ln>
            <a:effectLst/>
          </p:spPr>
          <p:txBody>
            <a:bodyPr rtlCol="0" anchor="ctr"/>
            <a:lstStyle/>
            <a:p>
              <a:pPr defTabSz="914358">
                <a:defRPr/>
              </a:pPr>
              <a:endParaRPr lang="zh-CN" altLang="en-US" sz="1600" b="1" kern="0" dirty="0">
                <a:solidFill>
                  <a:schemeClr val="tx2"/>
                </a:solidFill>
                <a:cs typeface="Arial Unicode MS" panose="020B0604020202020204" pitchFamily="34" charset="-122"/>
                <a:sym typeface="+mn-lt"/>
              </a:endParaRPr>
            </a:p>
          </p:txBody>
        </p:sp>
        <p:sp>
          <p:nvSpPr>
            <p:cNvPr id="346" name="矩形 345">
              <a:extLst>
                <a:ext uri="{FF2B5EF4-FFF2-40B4-BE49-F238E27FC236}">
                  <a16:creationId xmlns:a16="http://schemas.microsoft.com/office/drawing/2014/main" id="{91AAD7D9-B4BD-4CEF-BEE0-96EA37036A4F}"/>
                </a:ext>
              </a:extLst>
            </p:cNvPr>
            <p:cNvSpPr/>
            <p:nvPr/>
          </p:nvSpPr>
          <p:spPr>
            <a:xfrm>
              <a:off x="10450771" y="6147338"/>
              <a:ext cx="206827" cy="195571"/>
            </a:xfrm>
            <a:prstGeom prst="rect">
              <a:avLst/>
            </a:prstGeom>
            <a:noFill/>
            <a:ln w="12700" cap="flat" cmpd="sng" algn="ctr">
              <a:solidFill>
                <a:srgbClr val="666666">
                  <a:lumMod val="40000"/>
                  <a:lumOff val="60000"/>
                </a:srgbClr>
              </a:solidFill>
              <a:prstDash val="solid"/>
              <a:miter lim="800000"/>
            </a:ln>
            <a:effectLst/>
          </p:spPr>
          <p:txBody>
            <a:bodyPr rtlCol="0" anchor="ctr"/>
            <a:lstStyle/>
            <a:p>
              <a:pPr defTabSz="914358">
                <a:defRPr/>
              </a:pPr>
              <a:endParaRPr lang="zh-CN" altLang="en-US" sz="1600" b="1" kern="0" dirty="0">
                <a:solidFill>
                  <a:schemeClr val="tx2"/>
                </a:solidFill>
                <a:cs typeface="Arial Unicode MS" panose="020B0604020202020204" pitchFamily="34" charset="-122"/>
                <a:sym typeface="+mn-lt"/>
              </a:endParaRPr>
            </a:p>
          </p:txBody>
        </p:sp>
        <p:sp>
          <p:nvSpPr>
            <p:cNvPr id="350" name="矩形 349">
              <a:extLst>
                <a:ext uri="{FF2B5EF4-FFF2-40B4-BE49-F238E27FC236}">
                  <a16:creationId xmlns:a16="http://schemas.microsoft.com/office/drawing/2014/main" id="{6313D66E-60A9-40F6-897B-12D8E7ABB733}"/>
                </a:ext>
              </a:extLst>
            </p:cNvPr>
            <p:cNvSpPr/>
            <p:nvPr/>
          </p:nvSpPr>
          <p:spPr>
            <a:xfrm>
              <a:off x="9216351" y="5242169"/>
              <a:ext cx="1223470" cy="179036"/>
            </a:xfrm>
            <a:prstGeom prst="rect">
              <a:avLst/>
            </a:prstGeom>
            <a:noFill/>
          </p:spPr>
          <p:txBody>
            <a:bodyPr wrap="square" lIns="0" tIns="17999" rIns="0" bIns="17999">
              <a:spAutoFit/>
            </a:bodyPr>
            <a:lstStyle/>
            <a:p>
              <a:pPr algn="ctr" defTabSz="914435">
                <a:defRPr/>
              </a:pPr>
              <a:r>
                <a:rPr lang="en-US" altLang="zh-CN" sz="600" b="1" dirty="0">
                  <a:solidFill>
                    <a:schemeClr val="tx2"/>
                  </a:solidFill>
                  <a:cs typeface="Arial Unicode MS" panose="020B0604020202020204" pitchFamily="34" charset="-122"/>
                  <a:sym typeface="+mn-lt"/>
                </a:rPr>
                <a:t>Interference</a:t>
              </a:r>
            </a:p>
          </p:txBody>
        </p:sp>
        <p:pic>
          <p:nvPicPr>
            <p:cNvPr id="351" name="Picture 10">
              <a:extLst>
                <a:ext uri="{FF2B5EF4-FFF2-40B4-BE49-F238E27FC236}">
                  <a16:creationId xmlns:a16="http://schemas.microsoft.com/office/drawing/2014/main" id="{0EB5DC9C-5819-43F3-9EEF-FB0488CD89FD}"/>
                </a:ext>
              </a:extLst>
            </p:cNvPr>
            <p:cNvPicPr>
              <a:picLocks noChangeAspect="1" noChangeArrowheads="1"/>
            </p:cNvPicPr>
            <p:nvPr/>
          </p:nvPicPr>
          <p:blipFill>
            <a:blip r:embed="rId5" cstate="print"/>
            <a:srcRect/>
            <a:stretch>
              <a:fillRect/>
            </a:stretch>
          </p:blipFill>
          <p:spPr bwMode="auto">
            <a:xfrm>
              <a:off x="10460858" y="5334267"/>
              <a:ext cx="210492" cy="199989"/>
            </a:xfrm>
            <a:prstGeom prst="rect">
              <a:avLst/>
            </a:prstGeom>
            <a:noFill/>
            <a:ln w="9525">
              <a:noFill/>
              <a:miter lim="800000"/>
              <a:headEnd/>
              <a:tailEnd/>
            </a:ln>
            <a:effectLst/>
          </p:spPr>
        </p:pic>
        <p:sp>
          <p:nvSpPr>
            <p:cNvPr id="352" name="Freeform 16">
              <a:extLst>
                <a:ext uri="{FF2B5EF4-FFF2-40B4-BE49-F238E27FC236}">
                  <a16:creationId xmlns:a16="http://schemas.microsoft.com/office/drawing/2014/main" id="{E3759222-971B-487F-BD4F-C806BF7C7D6B}"/>
                </a:ext>
              </a:extLst>
            </p:cNvPr>
            <p:cNvSpPr>
              <a:spLocks/>
            </p:cNvSpPr>
            <p:nvPr/>
          </p:nvSpPr>
          <p:spPr bwMode="auto">
            <a:xfrm>
              <a:off x="10481978" y="5006370"/>
              <a:ext cx="266436" cy="253549"/>
            </a:xfrm>
            <a:custGeom>
              <a:avLst/>
              <a:gdLst>
                <a:gd name="T0" fmla="*/ 142875 w 610"/>
                <a:gd name="T1" fmla="*/ 749300 h 609"/>
                <a:gd name="T2" fmla="*/ 166687 w 610"/>
                <a:gd name="T3" fmla="*/ 763588 h 609"/>
                <a:gd name="T4" fmla="*/ 200025 w 610"/>
                <a:gd name="T5" fmla="*/ 788988 h 609"/>
                <a:gd name="T6" fmla="*/ 238125 w 610"/>
                <a:gd name="T7" fmla="*/ 825500 h 609"/>
                <a:gd name="T8" fmla="*/ 266700 w 610"/>
                <a:gd name="T9" fmla="*/ 874713 h 609"/>
                <a:gd name="T10" fmla="*/ 290512 w 610"/>
                <a:gd name="T11" fmla="*/ 914400 h 609"/>
                <a:gd name="T12" fmla="*/ 306387 w 610"/>
                <a:gd name="T13" fmla="*/ 946150 h 609"/>
                <a:gd name="T14" fmla="*/ 317500 w 610"/>
                <a:gd name="T15" fmla="*/ 962025 h 609"/>
                <a:gd name="T16" fmla="*/ 322262 w 610"/>
                <a:gd name="T17" fmla="*/ 954088 h 609"/>
                <a:gd name="T18" fmla="*/ 339725 w 610"/>
                <a:gd name="T19" fmla="*/ 877888 h 609"/>
                <a:gd name="T20" fmla="*/ 379412 w 610"/>
                <a:gd name="T21" fmla="*/ 758825 h 609"/>
                <a:gd name="T22" fmla="*/ 434975 w 610"/>
                <a:gd name="T23" fmla="*/ 620713 h 609"/>
                <a:gd name="T24" fmla="*/ 534987 w 610"/>
                <a:gd name="T25" fmla="*/ 438150 h 609"/>
                <a:gd name="T26" fmla="*/ 660400 w 610"/>
                <a:gd name="T27" fmla="*/ 266700 h 609"/>
                <a:gd name="T28" fmla="*/ 763587 w 610"/>
                <a:gd name="T29" fmla="*/ 160338 h 609"/>
                <a:gd name="T30" fmla="*/ 830263 w 610"/>
                <a:gd name="T31" fmla="*/ 103188 h 609"/>
                <a:gd name="T32" fmla="*/ 852488 w 610"/>
                <a:gd name="T33" fmla="*/ 88900 h 609"/>
                <a:gd name="T34" fmla="*/ 884238 w 610"/>
                <a:gd name="T35" fmla="*/ 68263 h 609"/>
                <a:gd name="T36" fmla="*/ 925513 w 610"/>
                <a:gd name="T37" fmla="*/ 36513 h 609"/>
                <a:gd name="T38" fmla="*/ 960438 w 610"/>
                <a:gd name="T39" fmla="*/ 11113 h 609"/>
                <a:gd name="T40" fmla="*/ 955675 w 610"/>
                <a:gd name="T41" fmla="*/ 0 h 609"/>
                <a:gd name="T42" fmla="*/ 857250 w 610"/>
                <a:gd name="T43" fmla="*/ 42863 h 609"/>
                <a:gd name="T44" fmla="*/ 693737 w 610"/>
                <a:gd name="T45" fmla="*/ 149225 h 609"/>
                <a:gd name="T46" fmla="*/ 520700 w 610"/>
                <a:gd name="T47" fmla="*/ 306388 h 609"/>
                <a:gd name="T48" fmla="*/ 425450 w 610"/>
                <a:gd name="T49" fmla="*/ 422275 h 609"/>
                <a:gd name="T50" fmla="*/ 376237 w 610"/>
                <a:gd name="T51" fmla="*/ 493713 h 609"/>
                <a:gd name="T52" fmla="*/ 319087 w 610"/>
                <a:gd name="T53" fmla="*/ 574675 h 609"/>
                <a:gd name="T54" fmla="*/ 280987 w 610"/>
                <a:gd name="T55" fmla="*/ 628650 h 609"/>
                <a:gd name="T56" fmla="*/ 269875 w 610"/>
                <a:gd name="T57" fmla="*/ 633413 h 609"/>
                <a:gd name="T58" fmla="*/ 233363 w 610"/>
                <a:gd name="T59" fmla="*/ 600075 h 609"/>
                <a:gd name="T60" fmla="*/ 177800 w 610"/>
                <a:gd name="T61" fmla="*/ 560388 h 609"/>
                <a:gd name="T62" fmla="*/ 119063 w 610"/>
                <a:gd name="T63" fmla="*/ 539750 h 609"/>
                <a:gd name="T64" fmla="*/ 68262 w 610"/>
                <a:gd name="T65" fmla="*/ 565150 h 609"/>
                <a:gd name="T66" fmla="*/ 33337 w 610"/>
                <a:gd name="T67" fmla="*/ 608013 h 609"/>
                <a:gd name="T68" fmla="*/ 11112 w 610"/>
                <a:gd name="T69" fmla="*/ 652463 h 609"/>
                <a:gd name="T70" fmla="*/ 1588 w 610"/>
                <a:gd name="T71" fmla="*/ 684213 h 609"/>
                <a:gd name="T72" fmla="*/ 139700 w 610"/>
                <a:gd name="T73" fmla="*/ 746125 h 60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10"/>
                <a:gd name="T112" fmla="*/ 0 h 609"/>
                <a:gd name="T113" fmla="*/ 610 w 610"/>
                <a:gd name="T114" fmla="*/ 609 h 60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10" h="609">
                  <a:moveTo>
                    <a:pt x="88" y="470"/>
                  </a:moveTo>
                  <a:lnTo>
                    <a:pt x="90" y="472"/>
                  </a:lnTo>
                  <a:lnTo>
                    <a:pt x="96" y="476"/>
                  </a:lnTo>
                  <a:lnTo>
                    <a:pt x="105" y="481"/>
                  </a:lnTo>
                  <a:lnTo>
                    <a:pt x="116" y="487"/>
                  </a:lnTo>
                  <a:lnTo>
                    <a:pt x="126" y="497"/>
                  </a:lnTo>
                  <a:lnTo>
                    <a:pt x="138" y="509"/>
                  </a:lnTo>
                  <a:lnTo>
                    <a:pt x="150" y="520"/>
                  </a:lnTo>
                  <a:lnTo>
                    <a:pt x="159" y="535"/>
                  </a:lnTo>
                  <a:lnTo>
                    <a:pt x="168" y="551"/>
                  </a:lnTo>
                  <a:lnTo>
                    <a:pt x="176" y="564"/>
                  </a:lnTo>
                  <a:lnTo>
                    <a:pt x="183" y="576"/>
                  </a:lnTo>
                  <a:lnTo>
                    <a:pt x="189" y="586"/>
                  </a:lnTo>
                  <a:lnTo>
                    <a:pt x="193" y="596"/>
                  </a:lnTo>
                  <a:lnTo>
                    <a:pt x="197" y="601"/>
                  </a:lnTo>
                  <a:lnTo>
                    <a:pt x="200" y="606"/>
                  </a:lnTo>
                  <a:lnTo>
                    <a:pt x="200" y="608"/>
                  </a:lnTo>
                  <a:lnTo>
                    <a:pt x="203" y="601"/>
                  </a:lnTo>
                  <a:lnTo>
                    <a:pt x="206" y="582"/>
                  </a:lnTo>
                  <a:lnTo>
                    <a:pt x="214" y="553"/>
                  </a:lnTo>
                  <a:lnTo>
                    <a:pt x="226" y="519"/>
                  </a:lnTo>
                  <a:lnTo>
                    <a:pt x="239" y="478"/>
                  </a:lnTo>
                  <a:lnTo>
                    <a:pt x="255" y="435"/>
                  </a:lnTo>
                  <a:lnTo>
                    <a:pt x="274" y="391"/>
                  </a:lnTo>
                  <a:lnTo>
                    <a:pt x="296" y="348"/>
                  </a:lnTo>
                  <a:lnTo>
                    <a:pt x="337" y="276"/>
                  </a:lnTo>
                  <a:lnTo>
                    <a:pt x="378" y="217"/>
                  </a:lnTo>
                  <a:lnTo>
                    <a:pt x="416" y="168"/>
                  </a:lnTo>
                  <a:lnTo>
                    <a:pt x="450" y="130"/>
                  </a:lnTo>
                  <a:lnTo>
                    <a:pt x="481" y="101"/>
                  </a:lnTo>
                  <a:lnTo>
                    <a:pt x="504" y="80"/>
                  </a:lnTo>
                  <a:lnTo>
                    <a:pt x="523" y="65"/>
                  </a:lnTo>
                  <a:lnTo>
                    <a:pt x="533" y="59"/>
                  </a:lnTo>
                  <a:lnTo>
                    <a:pt x="537" y="56"/>
                  </a:lnTo>
                  <a:lnTo>
                    <a:pt x="545" y="51"/>
                  </a:lnTo>
                  <a:lnTo>
                    <a:pt x="557" y="43"/>
                  </a:lnTo>
                  <a:lnTo>
                    <a:pt x="570" y="34"/>
                  </a:lnTo>
                  <a:lnTo>
                    <a:pt x="583" y="23"/>
                  </a:lnTo>
                  <a:lnTo>
                    <a:pt x="595" y="15"/>
                  </a:lnTo>
                  <a:lnTo>
                    <a:pt x="605" y="7"/>
                  </a:lnTo>
                  <a:lnTo>
                    <a:pt x="609" y="3"/>
                  </a:lnTo>
                  <a:lnTo>
                    <a:pt x="602" y="0"/>
                  </a:lnTo>
                  <a:lnTo>
                    <a:pt x="577" y="7"/>
                  </a:lnTo>
                  <a:lnTo>
                    <a:pt x="540" y="27"/>
                  </a:lnTo>
                  <a:lnTo>
                    <a:pt x="491" y="56"/>
                  </a:lnTo>
                  <a:lnTo>
                    <a:pt x="437" y="94"/>
                  </a:lnTo>
                  <a:lnTo>
                    <a:pt x="382" y="141"/>
                  </a:lnTo>
                  <a:lnTo>
                    <a:pt x="328" y="193"/>
                  </a:lnTo>
                  <a:lnTo>
                    <a:pt x="279" y="253"/>
                  </a:lnTo>
                  <a:lnTo>
                    <a:pt x="268" y="266"/>
                  </a:lnTo>
                  <a:lnTo>
                    <a:pt x="254" y="287"/>
                  </a:lnTo>
                  <a:lnTo>
                    <a:pt x="237" y="311"/>
                  </a:lnTo>
                  <a:lnTo>
                    <a:pt x="218" y="337"/>
                  </a:lnTo>
                  <a:lnTo>
                    <a:pt x="201" y="362"/>
                  </a:lnTo>
                  <a:lnTo>
                    <a:pt x="187" y="382"/>
                  </a:lnTo>
                  <a:lnTo>
                    <a:pt x="177" y="396"/>
                  </a:lnTo>
                  <a:lnTo>
                    <a:pt x="174" y="403"/>
                  </a:lnTo>
                  <a:lnTo>
                    <a:pt x="170" y="399"/>
                  </a:lnTo>
                  <a:lnTo>
                    <a:pt x="160" y="390"/>
                  </a:lnTo>
                  <a:lnTo>
                    <a:pt x="147" y="378"/>
                  </a:lnTo>
                  <a:lnTo>
                    <a:pt x="130" y="365"/>
                  </a:lnTo>
                  <a:lnTo>
                    <a:pt x="112" y="353"/>
                  </a:lnTo>
                  <a:lnTo>
                    <a:pt x="93" y="344"/>
                  </a:lnTo>
                  <a:lnTo>
                    <a:pt x="75" y="340"/>
                  </a:lnTo>
                  <a:lnTo>
                    <a:pt x="58" y="345"/>
                  </a:lnTo>
                  <a:lnTo>
                    <a:pt x="43" y="356"/>
                  </a:lnTo>
                  <a:lnTo>
                    <a:pt x="31" y="369"/>
                  </a:lnTo>
                  <a:lnTo>
                    <a:pt x="21" y="383"/>
                  </a:lnTo>
                  <a:lnTo>
                    <a:pt x="13" y="398"/>
                  </a:lnTo>
                  <a:lnTo>
                    <a:pt x="7" y="411"/>
                  </a:lnTo>
                  <a:lnTo>
                    <a:pt x="3" y="423"/>
                  </a:lnTo>
                  <a:lnTo>
                    <a:pt x="1" y="431"/>
                  </a:lnTo>
                  <a:lnTo>
                    <a:pt x="0" y="433"/>
                  </a:lnTo>
                  <a:lnTo>
                    <a:pt x="88" y="470"/>
                  </a:lnTo>
                </a:path>
              </a:pathLst>
            </a:custGeom>
            <a:solidFill>
              <a:sysClr val="window" lastClr="FFFFFF">
                <a:lumMod val="50000"/>
              </a:sysClr>
            </a:solidFill>
            <a:ln w="9525" cap="rnd">
              <a:noFill/>
              <a:round/>
              <a:headEnd/>
              <a:tailEnd/>
            </a:ln>
          </p:spPr>
          <p:txBody>
            <a:bodyPr/>
            <a:lstStyle/>
            <a:p>
              <a:pPr defTabSz="914358">
                <a:defRPr/>
              </a:pPr>
              <a:endParaRPr lang="zh-CN" altLang="en-US" sz="1600" b="1" kern="0" dirty="0">
                <a:solidFill>
                  <a:schemeClr val="tx2"/>
                </a:solidFill>
                <a:cs typeface="Arial Unicode MS" panose="020B0604020202020204" pitchFamily="34" charset="-122"/>
                <a:sym typeface="+mn-lt"/>
              </a:endParaRPr>
            </a:p>
          </p:txBody>
        </p:sp>
        <p:sp>
          <p:nvSpPr>
            <p:cNvPr id="353" name="Freeform 16">
              <a:extLst>
                <a:ext uri="{FF2B5EF4-FFF2-40B4-BE49-F238E27FC236}">
                  <a16:creationId xmlns:a16="http://schemas.microsoft.com/office/drawing/2014/main" id="{39B85884-63DE-474C-A25B-58D79C21B1B8}"/>
                </a:ext>
              </a:extLst>
            </p:cNvPr>
            <p:cNvSpPr>
              <a:spLocks/>
            </p:cNvSpPr>
            <p:nvPr/>
          </p:nvSpPr>
          <p:spPr bwMode="auto">
            <a:xfrm>
              <a:off x="10481978" y="5544872"/>
              <a:ext cx="266436" cy="253549"/>
            </a:xfrm>
            <a:custGeom>
              <a:avLst/>
              <a:gdLst>
                <a:gd name="T0" fmla="*/ 142875 w 610"/>
                <a:gd name="T1" fmla="*/ 749300 h 609"/>
                <a:gd name="T2" fmla="*/ 166687 w 610"/>
                <a:gd name="T3" fmla="*/ 763588 h 609"/>
                <a:gd name="T4" fmla="*/ 200025 w 610"/>
                <a:gd name="T5" fmla="*/ 788988 h 609"/>
                <a:gd name="T6" fmla="*/ 238125 w 610"/>
                <a:gd name="T7" fmla="*/ 825500 h 609"/>
                <a:gd name="T8" fmla="*/ 266700 w 610"/>
                <a:gd name="T9" fmla="*/ 874713 h 609"/>
                <a:gd name="T10" fmla="*/ 290512 w 610"/>
                <a:gd name="T11" fmla="*/ 914400 h 609"/>
                <a:gd name="T12" fmla="*/ 306387 w 610"/>
                <a:gd name="T13" fmla="*/ 946150 h 609"/>
                <a:gd name="T14" fmla="*/ 317500 w 610"/>
                <a:gd name="T15" fmla="*/ 962025 h 609"/>
                <a:gd name="T16" fmla="*/ 322262 w 610"/>
                <a:gd name="T17" fmla="*/ 954088 h 609"/>
                <a:gd name="T18" fmla="*/ 339725 w 610"/>
                <a:gd name="T19" fmla="*/ 877888 h 609"/>
                <a:gd name="T20" fmla="*/ 379412 w 610"/>
                <a:gd name="T21" fmla="*/ 758825 h 609"/>
                <a:gd name="T22" fmla="*/ 434975 w 610"/>
                <a:gd name="T23" fmla="*/ 620713 h 609"/>
                <a:gd name="T24" fmla="*/ 534987 w 610"/>
                <a:gd name="T25" fmla="*/ 438150 h 609"/>
                <a:gd name="T26" fmla="*/ 660400 w 610"/>
                <a:gd name="T27" fmla="*/ 266700 h 609"/>
                <a:gd name="T28" fmla="*/ 763587 w 610"/>
                <a:gd name="T29" fmla="*/ 160338 h 609"/>
                <a:gd name="T30" fmla="*/ 830263 w 610"/>
                <a:gd name="T31" fmla="*/ 103188 h 609"/>
                <a:gd name="T32" fmla="*/ 852488 w 610"/>
                <a:gd name="T33" fmla="*/ 88900 h 609"/>
                <a:gd name="T34" fmla="*/ 884238 w 610"/>
                <a:gd name="T35" fmla="*/ 68263 h 609"/>
                <a:gd name="T36" fmla="*/ 925513 w 610"/>
                <a:gd name="T37" fmla="*/ 36513 h 609"/>
                <a:gd name="T38" fmla="*/ 960438 w 610"/>
                <a:gd name="T39" fmla="*/ 11113 h 609"/>
                <a:gd name="T40" fmla="*/ 955675 w 610"/>
                <a:gd name="T41" fmla="*/ 0 h 609"/>
                <a:gd name="T42" fmla="*/ 857250 w 610"/>
                <a:gd name="T43" fmla="*/ 42863 h 609"/>
                <a:gd name="T44" fmla="*/ 693737 w 610"/>
                <a:gd name="T45" fmla="*/ 149225 h 609"/>
                <a:gd name="T46" fmla="*/ 520700 w 610"/>
                <a:gd name="T47" fmla="*/ 306388 h 609"/>
                <a:gd name="T48" fmla="*/ 425450 w 610"/>
                <a:gd name="T49" fmla="*/ 422275 h 609"/>
                <a:gd name="T50" fmla="*/ 376237 w 610"/>
                <a:gd name="T51" fmla="*/ 493713 h 609"/>
                <a:gd name="T52" fmla="*/ 319087 w 610"/>
                <a:gd name="T53" fmla="*/ 574675 h 609"/>
                <a:gd name="T54" fmla="*/ 280987 w 610"/>
                <a:gd name="T55" fmla="*/ 628650 h 609"/>
                <a:gd name="T56" fmla="*/ 269875 w 610"/>
                <a:gd name="T57" fmla="*/ 633413 h 609"/>
                <a:gd name="T58" fmla="*/ 233363 w 610"/>
                <a:gd name="T59" fmla="*/ 600075 h 609"/>
                <a:gd name="T60" fmla="*/ 177800 w 610"/>
                <a:gd name="T61" fmla="*/ 560388 h 609"/>
                <a:gd name="T62" fmla="*/ 119063 w 610"/>
                <a:gd name="T63" fmla="*/ 539750 h 609"/>
                <a:gd name="T64" fmla="*/ 68262 w 610"/>
                <a:gd name="T65" fmla="*/ 565150 h 609"/>
                <a:gd name="T66" fmla="*/ 33337 w 610"/>
                <a:gd name="T67" fmla="*/ 608013 h 609"/>
                <a:gd name="T68" fmla="*/ 11112 w 610"/>
                <a:gd name="T69" fmla="*/ 652463 h 609"/>
                <a:gd name="T70" fmla="*/ 1588 w 610"/>
                <a:gd name="T71" fmla="*/ 684213 h 609"/>
                <a:gd name="T72" fmla="*/ 139700 w 610"/>
                <a:gd name="T73" fmla="*/ 746125 h 60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10"/>
                <a:gd name="T112" fmla="*/ 0 h 609"/>
                <a:gd name="T113" fmla="*/ 610 w 610"/>
                <a:gd name="T114" fmla="*/ 609 h 60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10" h="609">
                  <a:moveTo>
                    <a:pt x="88" y="470"/>
                  </a:moveTo>
                  <a:lnTo>
                    <a:pt x="90" y="472"/>
                  </a:lnTo>
                  <a:lnTo>
                    <a:pt x="96" y="476"/>
                  </a:lnTo>
                  <a:lnTo>
                    <a:pt x="105" y="481"/>
                  </a:lnTo>
                  <a:lnTo>
                    <a:pt x="116" y="487"/>
                  </a:lnTo>
                  <a:lnTo>
                    <a:pt x="126" y="497"/>
                  </a:lnTo>
                  <a:lnTo>
                    <a:pt x="138" y="509"/>
                  </a:lnTo>
                  <a:lnTo>
                    <a:pt x="150" y="520"/>
                  </a:lnTo>
                  <a:lnTo>
                    <a:pt x="159" y="535"/>
                  </a:lnTo>
                  <a:lnTo>
                    <a:pt x="168" y="551"/>
                  </a:lnTo>
                  <a:lnTo>
                    <a:pt x="176" y="564"/>
                  </a:lnTo>
                  <a:lnTo>
                    <a:pt x="183" y="576"/>
                  </a:lnTo>
                  <a:lnTo>
                    <a:pt x="189" y="586"/>
                  </a:lnTo>
                  <a:lnTo>
                    <a:pt x="193" y="596"/>
                  </a:lnTo>
                  <a:lnTo>
                    <a:pt x="197" y="601"/>
                  </a:lnTo>
                  <a:lnTo>
                    <a:pt x="200" y="606"/>
                  </a:lnTo>
                  <a:lnTo>
                    <a:pt x="200" y="608"/>
                  </a:lnTo>
                  <a:lnTo>
                    <a:pt x="203" y="601"/>
                  </a:lnTo>
                  <a:lnTo>
                    <a:pt x="206" y="582"/>
                  </a:lnTo>
                  <a:lnTo>
                    <a:pt x="214" y="553"/>
                  </a:lnTo>
                  <a:lnTo>
                    <a:pt x="226" y="519"/>
                  </a:lnTo>
                  <a:lnTo>
                    <a:pt x="239" y="478"/>
                  </a:lnTo>
                  <a:lnTo>
                    <a:pt x="255" y="435"/>
                  </a:lnTo>
                  <a:lnTo>
                    <a:pt x="274" y="391"/>
                  </a:lnTo>
                  <a:lnTo>
                    <a:pt x="296" y="348"/>
                  </a:lnTo>
                  <a:lnTo>
                    <a:pt x="337" y="276"/>
                  </a:lnTo>
                  <a:lnTo>
                    <a:pt x="378" y="217"/>
                  </a:lnTo>
                  <a:lnTo>
                    <a:pt x="416" y="168"/>
                  </a:lnTo>
                  <a:lnTo>
                    <a:pt x="450" y="130"/>
                  </a:lnTo>
                  <a:lnTo>
                    <a:pt x="481" y="101"/>
                  </a:lnTo>
                  <a:lnTo>
                    <a:pt x="504" y="80"/>
                  </a:lnTo>
                  <a:lnTo>
                    <a:pt x="523" y="65"/>
                  </a:lnTo>
                  <a:lnTo>
                    <a:pt x="533" y="59"/>
                  </a:lnTo>
                  <a:lnTo>
                    <a:pt x="537" y="56"/>
                  </a:lnTo>
                  <a:lnTo>
                    <a:pt x="545" y="51"/>
                  </a:lnTo>
                  <a:lnTo>
                    <a:pt x="557" y="43"/>
                  </a:lnTo>
                  <a:lnTo>
                    <a:pt x="570" y="34"/>
                  </a:lnTo>
                  <a:lnTo>
                    <a:pt x="583" y="23"/>
                  </a:lnTo>
                  <a:lnTo>
                    <a:pt x="595" y="15"/>
                  </a:lnTo>
                  <a:lnTo>
                    <a:pt x="605" y="7"/>
                  </a:lnTo>
                  <a:lnTo>
                    <a:pt x="609" y="3"/>
                  </a:lnTo>
                  <a:lnTo>
                    <a:pt x="602" y="0"/>
                  </a:lnTo>
                  <a:lnTo>
                    <a:pt x="577" y="7"/>
                  </a:lnTo>
                  <a:lnTo>
                    <a:pt x="540" y="27"/>
                  </a:lnTo>
                  <a:lnTo>
                    <a:pt x="491" y="56"/>
                  </a:lnTo>
                  <a:lnTo>
                    <a:pt x="437" y="94"/>
                  </a:lnTo>
                  <a:lnTo>
                    <a:pt x="382" y="141"/>
                  </a:lnTo>
                  <a:lnTo>
                    <a:pt x="328" y="193"/>
                  </a:lnTo>
                  <a:lnTo>
                    <a:pt x="279" y="253"/>
                  </a:lnTo>
                  <a:lnTo>
                    <a:pt x="268" y="266"/>
                  </a:lnTo>
                  <a:lnTo>
                    <a:pt x="254" y="287"/>
                  </a:lnTo>
                  <a:lnTo>
                    <a:pt x="237" y="311"/>
                  </a:lnTo>
                  <a:lnTo>
                    <a:pt x="218" y="337"/>
                  </a:lnTo>
                  <a:lnTo>
                    <a:pt x="201" y="362"/>
                  </a:lnTo>
                  <a:lnTo>
                    <a:pt x="187" y="382"/>
                  </a:lnTo>
                  <a:lnTo>
                    <a:pt x="177" y="396"/>
                  </a:lnTo>
                  <a:lnTo>
                    <a:pt x="174" y="403"/>
                  </a:lnTo>
                  <a:lnTo>
                    <a:pt x="170" y="399"/>
                  </a:lnTo>
                  <a:lnTo>
                    <a:pt x="160" y="390"/>
                  </a:lnTo>
                  <a:lnTo>
                    <a:pt x="147" y="378"/>
                  </a:lnTo>
                  <a:lnTo>
                    <a:pt x="130" y="365"/>
                  </a:lnTo>
                  <a:lnTo>
                    <a:pt x="112" y="353"/>
                  </a:lnTo>
                  <a:lnTo>
                    <a:pt x="93" y="344"/>
                  </a:lnTo>
                  <a:lnTo>
                    <a:pt x="75" y="340"/>
                  </a:lnTo>
                  <a:lnTo>
                    <a:pt x="58" y="345"/>
                  </a:lnTo>
                  <a:lnTo>
                    <a:pt x="43" y="356"/>
                  </a:lnTo>
                  <a:lnTo>
                    <a:pt x="31" y="369"/>
                  </a:lnTo>
                  <a:lnTo>
                    <a:pt x="21" y="383"/>
                  </a:lnTo>
                  <a:lnTo>
                    <a:pt x="13" y="398"/>
                  </a:lnTo>
                  <a:lnTo>
                    <a:pt x="7" y="411"/>
                  </a:lnTo>
                  <a:lnTo>
                    <a:pt x="3" y="423"/>
                  </a:lnTo>
                  <a:lnTo>
                    <a:pt x="1" y="431"/>
                  </a:lnTo>
                  <a:lnTo>
                    <a:pt x="0" y="433"/>
                  </a:lnTo>
                  <a:lnTo>
                    <a:pt x="88" y="470"/>
                  </a:lnTo>
                </a:path>
              </a:pathLst>
            </a:custGeom>
            <a:solidFill>
              <a:sysClr val="window" lastClr="FFFFFF">
                <a:lumMod val="50000"/>
              </a:sysClr>
            </a:solidFill>
            <a:ln w="9525" cap="rnd">
              <a:noFill/>
              <a:round/>
              <a:headEnd/>
              <a:tailEnd/>
            </a:ln>
          </p:spPr>
          <p:txBody>
            <a:bodyPr/>
            <a:lstStyle/>
            <a:p>
              <a:pPr defTabSz="914358">
                <a:defRPr/>
              </a:pPr>
              <a:endParaRPr lang="zh-CN" altLang="en-US" sz="1600" b="1" kern="0" dirty="0">
                <a:solidFill>
                  <a:schemeClr val="tx2"/>
                </a:solidFill>
                <a:cs typeface="Arial Unicode MS" panose="020B0604020202020204" pitchFamily="34" charset="-122"/>
                <a:sym typeface="+mn-lt"/>
              </a:endParaRPr>
            </a:p>
          </p:txBody>
        </p:sp>
        <p:sp>
          <p:nvSpPr>
            <p:cNvPr id="354" name="Freeform 16">
              <a:extLst>
                <a:ext uri="{FF2B5EF4-FFF2-40B4-BE49-F238E27FC236}">
                  <a16:creationId xmlns:a16="http://schemas.microsoft.com/office/drawing/2014/main" id="{8C220382-36AA-4D5F-9C67-AB133324396F}"/>
                </a:ext>
              </a:extLst>
            </p:cNvPr>
            <p:cNvSpPr>
              <a:spLocks/>
            </p:cNvSpPr>
            <p:nvPr/>
          </p:nvSpPr>
          <p:spPr bwMode="auto">
            <a:xfrm>
              <a:off x="10481978" y="5821104"/>
              <a:ext cx="266436" cy="253549"/>
            </a:xfrm>
            <a:custGeom>
              <a:avLst/>
              <a:gdLst>
                <a:gd name="T0" fmla="*/ 142875 w 610"/>
                <a:gd name="T1" fmla="*/ 749300 h 609"/>
                <a:gd name="T2" fmla="*/ 166687 w 610"/>
                <a:gd name="T3" fmla="*/ 763588 h 609"/>
                <a:gd name="T4" fmla="*/ 200025 w 610"/>
                <a:gd name="T5" fmla="*/ 788988 h 609"/>
                <a:gd name="T6" fmla="*/ 238125 w 610"/>
                <a:gd name="T7" fmla="*/ 825500 h 609"/>
                <a:gd name="T8" fmla="*/ 266700 w 610"/>
                <a:gd name="T9" fmla="*/ 874713 h 609"/>
                <a:gd name="T10" fmla="*/ 290512 w 610"/>
                <a:gd name="T11" fmla="*/ 914400 h 609"/>
                <a:gd name="T12" fmla="*/ 306387 w 610"/>
                <a:gd name="T13" fmla="*/ 946150 h 609"/>
                <a:gd name="T14" fmla="*/ 317500 w 610"/>
                <a:gd name="T15" fmla="*/ 962025 h 609"/>
                <a:gd name="T16" fmla="*/ 322262 w 610"/>
                <a:gd name="T17" fmla="*/ 954088 h 609"/>
                <a:gd name="T18" fmla="*/ 339725 w 610"/>
                <a:gd name="T19" fmla="*/ 877888 h 609"/>
                <a:gd name="T20" fmla="*/ 379412 w 610"/>
                <a:gd name="T21" fmla="*/ 758825 h 609"/>
                <a:gd name="T22" fmla="*/ 434975 w 610"/>
                <a:gd name="T23" fmla="*/ 620713 h 609"/>
                <a:gd name="T24" fmla="*/ 534987 w 610"/>
                <a:gd name="T25" fmla="*/ 438150 h 609"/>
                <a:gd name="T26" fmla="*/ 660400 w 610"/>
                <a:gd name="T27" fmla="*/ 266700 h 609"/>
                <a:gd name="T28" fmla="*/ 763587 w 610"/>
                <a:gd name="T29" fmla="*/ 160338 h 609"/>
                <a:gd name="T30" fmla="*/ 830263 w 610"/>
                <a:gd name="T31" fmla="*/ 103188 h 609"/>
                <a:gd name="T32" fmla="*/ 852488 w 610"/>
                <a:gd name="T33" fmla="*/ 88900 h 609"/>
                <a:gd name="T34" fmla="*/ 884238 w 610"/>
                <a:gd name="T35" fmla="*/ 68263 h 609"/>
                <a:gd name="T36" fmla="*/ 925513 w 610"/>
                <a:gd name="T37" fmla="*/ 36513 h 609"/>
                <a:gd name="T38" fmla="*/ 960438 w 610"/>
                <a:gd name="T39" fmla="*/ 11113 h 609"/>
                <a:gd name="T40" fmla="*/ 955675 w 610"/>
                <a:gd name="T41" fmla="*/ 0 h 609"/>
                <a:gd name="T42" fmla="*/ 857250 w 610"/>
                <a:gd name="T43" fmla="*/ 42863 h 609"/>
                <a:gd name="T44" fmla="*/ 693737 w 610"/>
                <a:gd name="T45" fmla="*/ 149225 h 609"/>
                <a:gd name="T46" fmla="*/ 520700 w 610"/>
                <a:gd name="T47" fmla="*/ 306388 h 609"/>
                <a:gd name="T48" fmla="*/ 425450 w 610"/>
                <a:gd name="T49" fmla="*/ 422275 h 609"/>
                <a:gd name="T50" fmla="*/ 376237 w 610"/>
                <a:gd name="T51" fmla="*/ 493713 h 609"/>
                <a:gd name="T52" fmla="*/ 319087 w 610"/>
                <a:gd name="T53" fmla="*/ 574675 h 609"/>
                <a:gd name="T54" fmla="*/ 280987 w 610"/>
                <a:gd name="T55" fmla="*/ 628650 h 609"/>
                <a:gd name="T56" fmla="*/ 269875 w 610"/>
                <a:gd name="T57" fmla="*/ 633413 h 609"/>
                <a:gd name="T58" fmla="*/ 233363 w 610"/>
                <a:gd name="T59" fmla="*/ 600075 h 609"/>
                <a:gd name="T60" fmla="*/ 177800 w 610"/>
                <a:gd name="T61" fmla="*/ 560388 h 609"/>
                <a:gd name="T62" fmla="*/ 119063 w 610"/>
                <a:gd name="T63" fmla="*/ 539750 h 609"/>
                <a:gd name="T64" fmla="*/ 68262 w 610"/>
                <a:gd name="T65" fmla="*/ 565150 h 609"/>
                <a:gd name="T66" fmla="*/ 33337 w 610"/>
                <a:gd name="T67" fmla="*/ 608013 h 609"/>
                <a:gd name="T68" fmla="*/ 11112 w 610"/>
                <a:gd name="T69" fmla="*/ 652463 h 609"/>
                <a:gd name="T70" fmla="*/ 1588 w 610"/>
                <a:gd name="T71" fmla="*/ 684213 h 609"/>
                <a:gd name="T72" fmla="*/ 139700 w 610"/>
                <a:gd name="T73" fmla="*/ 746125 h 60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10"/>
                <a:gd name="T112" fmla="*/ 0 h 609"/>
                <a:gd name="T113" fmla="*/ 610 w 610"/>
                <a:gd name="T114" fmla="*/ 609 h 60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10" h="609">
                  <a:moveTo>
                    <a:pt x="88" y="470"/>
                  </a:moveTo>
                  <a:lnTo>
                    <a:pt x="90" y="472"/>
                  </a:lnTo>
                  <a:lnTo>
                    <a:pt x="96" y="476"/>
                  </a:lnTo>
                  <a:lnTo>
                    <a:pt x="105" y="481"/>
                  </a:lnTo>
                  <a:lnTo>
                    <a:pt x="116" y="487"/>
                  </a:lnTo>
                  <a:lnTo>
                    <a:pt x="126" y="497"/>
                  </a:lnTo>
                  <a:lnTo>
                    <a:pt x="138" y="509"/>
                  </a:lnTo>
                  <a:lnTo>
                    <a:pt x="150" y="520"/>
                  </a:lnTo>
                  <a:lnTo>
                    <a:pt x="159" y="535"/>
                  </a:lnTo>
                  <a:lnTo>
                    <a:pt x="168" y="551"/>
                  </a:lnTo>
                  <a:lnTo>
                    <a:pt x="176" y="564"/>
                  </a:lnTo>
                  <a:lnTo>
                    <a:pt x="183" y="576"/>
                  </a:lnTo>
                  <a:lnTo>
                    <a:pt x="189" y="586"/>
                  </a:lnTo>
                  <a:lnTo>
                    <a:pt x="193" y="596"/>
                  </a:lnTo>
                  <a:lnTo>
                    <a:pt x="197" y="601"/>
                  </a:lnTo>
                  <a:lnTo>
                    <a:pt x="200" y="606"/>
                  </a:lnTo>
                  <a:lnTo>
                    <a:pt x="200" y="608"/>
                  </a:lnTo>
                  <a:lnTo>
                    <a:pt x="203" y="601"/>
                  </a:lnTo>
                  <a:lnTo>
                    <a:pt x="206" y="582"/>
                  </a:lnTo>
                  <a:lnTo>
                    <a:pt x="214" y="553"/>
                  </a:lnTo>
                  <a:lnTo>
                    <a:pt x="226" y="519"/>
                  </a:lnTo>
                  <a:lnTo>
                    <a:pt x="239" y="478"/>
                  </a:lnTo>
                  <a:lnTo>
                    <a:pt x="255" y="435"/>
                  </a:lnTo>
                  <a:lnTo>
                    <a:pt x="274" y="391"/>
                  </a:lnTo>
                  <a:lnTo>
                    <a:pt x="296" y="348"/>
                  </a:lnTo>
                  <a:lnTo>
                    <a:pt x="337" y="276"/>
                  </a:lnTo>
                  <a:lnTo>
                    <a:pt x="378" y="217"/>
                  </a:lnTo>
                  <a:lnTo>
                    <a:pt x="416" y="168"/>
                  </a:lnTo>
                  <a:lnTo>
                    <a:pt x="450" y="130"/>
                  </a:lnTo>
                  <a:lnTo>
                    <a:pt x="481" y="101"/>
                  </a:lnTo>
                  <a:lnTo>
                    <a:pt x="504" y="80"/>
                  </a:lnTo>
                  <a:lnTo>
                    <a:pt x="523" y="65"/>
                  </a:lnTo>
                  <a:lnTo>
                    <a:pt x="533" y="59"/>
                  </a:lnTo>
                  <a:lnTo>
                    <a:pt x="537" y="56"/>
                  </a:lnTo>
                  <a:lnTo>
                    <a:pt x="545" y="51"/>
                  </a:lnTo>
                  <a:lnTo>
                    <a:pt x="557" y="43"/>
                  </a:lnTo>
                  <a:lnTo>
                    <a:pt x="570" y="34"/>
                  </a:lnTo>
                  <a:lnTo>
                    <a:pt x="583" y="23"/>
                  </a:lnTo>
                  <a:lnTo>
                    <a:pt x="595" y="15"/>
                  </a:lnTo>
                  <a:lnTo>
                    <a:pt x="605" y="7"/>
                  </a:lnTo>
                  <a:lnTo>
                    <a:pt x="609" y="3"/>
                  </a:lnTo>
                  <a:lnTo>
                    <a:pt x="602" y="0"/>
                  </a:lnTo>
                  <a:lnTo>
                    <a:pt x="577" y="7"/>
                  </a:lnTo>
                  <a:lnTo>
                    <a:pt x="540" y="27"/>
                  </a:lnTo>
                  <a:lnTo>
                    <a:pt x="491" y="56"/>
                  </a:lnTo>
                  <a:lnTo>
                    <a:pt x="437" y="94"/>
                  </a:lnTo>
                  <a:lnTo>
                    <a:pt x="382" y="141"/>
                  </a:lnTo>
                  <a:lnTo>
                    <a:pt x="328" y="193"/>
                  </a:lnTo>
                  <a:lnTo>
                    <a:pt x="279" y="253"/>
                  </a:lnTo>
                  <a:lnTo>
                    <a:pt x="268" y="266"/>
                  </a:lnTo>
                  <a:lnTo>
                    <a:pt x="254" y="287"/>
                  </a:lnTo>
                  <a:lnTo>
                    <a:pt x="237" y="311"/>
                  </a:lnTo>
                  <a:lnTo>
                    <a:pt x="218" y="337"/>
                  </a:lnTo>
                  <a:lnTo>
                    <a:pt x="201" y="362"/>
                  </a:lnTo>
                  <a:lnTo>
                    <a:pt x="187" y="382"/>
                  </a:lnTo>
                  <a:lnTo>
                    <a:pt x="177" y="396"/>
                  </a:lnTo>
                  <a:lnTo>
                    <a:pt x="174" y="403"/>
                  </a:lnTo>
                  <a:lnTo>
                    <a:pt x="170" y="399"/>
                  </a:lnTo>
                  <a:lnTo>
                    <a:pt x="160" y="390"/>
                  </a:lnTo>
                  <a:lnTo>
                    <a:pt x="147" y="378"/>
                  </a:lnTo>
                  <a:lnTo>
                    <a:pt x="130" y="365"/>
                  </a:lnTo>
                  <a:lnTo>
                    <a:pt x="112" y="353"/>
                  </a:lnTo>
                  <a:lnTo>
                    <a:pt x="93" y="344"/>
                  </a:lnTo>
                  <a:lnTo>
                    <a:pt x="75" y="340"/>
                  </a:lnTo>
                  <a:lnTo>
                    <a:pt x="58" y="345"/>
                  </a:lnTo>
                  <a:lnTo>
                    <a:pt x="43" y="356"/>
                  </a:lnTo>
                  <a:lnTo>
                    <a:pt x="31" y="369"/>
                  </a:lnTo>
                  <a:lnTo>
                    <a:pt x="21" y="383"/>
                  </a:lnTo>
                  <a:lnTo>
                    <a:pt x="13" y="398"/>
                  </a:lnTo>
                  <a:lnTo>
                    <a:pt x="7" y="411"/>
                  </a:lnTo>
                  <a:lnTo>
                    <a:pt x="3" y="423"/>
                  </a:lnTo>
                  <a:lnTo>
                    <a:pt x="1" y="431"/>
                  </a:lnTo>
                  <a:lnTo>
                    <a:pt x="0" y="433"/>
                  </a:lnTo>
                  <a:lnTo>
                    <a:pt x="88" y="470"/>
                  </a:lnTo>
                </a:path>
              </a:pathLst>
            </a:custGeom>
            <a:solidFill>
              <a:sysClr val="window" lastClr="FFFFFF">
                <a:lumMod val="50000"/>
              </a:sysClr>
            </a:solidFill>
            <a:ln w="9525" cap="rnd">
              <a:noFill/>
              <a:round/>
              <a:headEnd/>
              <a:tailEnd/>
            </a:ln>
          </p:spPr>
          <p:txBody>
            <a:bodyPr/>
            <a:lstStyle/>
            <a:p>
              <a:pPr defTabSz="914358">
                <a:defRPr/>
              </a:pPr>
              <a:endParaRPr lang="zh-CN" altLang="en-US" sz="1600" b="1" kern="0" dirty="0">
                <a:solidFill>
                  <a:schemeClr val="tx2"/>
                </a:solidFill>
                <a:cs typeface="Arial Unicode MS" panose="020B0604020202020204" pitchFamily="34" charset="-122"/>
                <a:sym typeface="+mn-lt"/>
              </a:endParaRPr>
            </a:p>
          </p:txBody>
        </p:sp>
        <p:sp>
          <p:nvSpPr>
            <p:cNvPr id="355" name="Freeform 16">
              <a:extLst>
                <a:ext uri="{FF2B5EF4-FFF2-40B4-BE49-F238E27FC236}">
                  <a16:creationId xmlns:a16="http://schemas.microsoft.com/office/drawing/2014/main" id="{3A302E8C-D543-4E0A-8DA6-29C9211F99AC}"/>
                </a:ext>
              </a:extLst>
            </p:cNvPr>
            <p:cNvSpPr>
              <a:spLocks/>
            </p:cNvSpPr>
            <p:nvPr/>
          </p:nvSpPr>
          <p:spPr bwMode="auto">
            <a:xfrm>
              <a:off x="10481978" y="6126538"/>
              <a:ext cx="266436" cy="253549"/>
            </a:xfrm>
            <a:custGeom>
              <a:avLst/>
              <a:gdLst>
                <a:gd name="T0" fmla="*/ 142875 w 610"/>
                <a:gd name="T1" fmla="*/ 749300 h 609"/>
                <a:gd name="T2" fmla="*/ 166687 w 610"/>
                <a:gd name="T3" fmla="*/ 763588 h 609"/>
                <a:gd name="T4" fmla="*/ 200025 w 610"/>
                <a:gd name="T5" fmla="*/ 788988 h 609"/>
                <a:gd name="T6" fmla="*/ 238125 w 610"/>
                <a:gd name="T7" fmla="*/ 825500 h 609"/>
                <a:gd name="T8" fmla="*/ 266700 w 610"/>
                <a:gd name="T9" fmla="*/ 874713 h 609"/>
                <a:gd name="T10" fmla="*/ 290512 w 610"/>
                <a:gd name="T11" fmla="*/ 914400 h 609"/>
                <a:gd name="T12" fmla="*/ 306387 w 610"/>
                <a:gd name="T13" fmla="*/ 946150 h 609"/>
                <a:gd name="T14" fmla="*/ 317500 w 610"/>
                <a:gd name="T15" fmla="*/ 962025 h 609"/>
                <a:gd name="T16" fmla="*/ 322262 w 610"/>
                <a:gd name="T17" fmla="*/ 954088 h 609"/>
                <a:gd name="T18" fmla="*/ 339725 w 610"/>
                <a:gd name="T19" fmla="*/ 877888 h 609"/>
                <a:gd name="T20" fmla="*/ 379412 w 610"/>
                <a:gd name="T21" fmla="*/ 758825 h 609"/>
                <a:gd name="T22" fmla="*/ 434975 w 610"/>
                <a:gd name="T23" fmla="*/ 620713 h 609"/>
                <a:gd name="T24" fmla="*/ 534987 w 610"/>
                <a:gd name="T25" fmla="*/ 438150 h 609"/>
                <a:gd name="T26" fmla="*/ 660400 w 610"/>
                <a:gd name="T27" fmla="*/ 266700 h 609"/>
                <a:gd name="T28" fmla="*/ 763587 w 610"/>
                <a:gd name="T29" fmla="*/ 160338 h 609"/>
                <a:gd name="T30" fmla="*/ 830263 w 610"/>
                <a:gd name="T31" fmla="*/ 103188 h 609"/>
                <a:gd name="T32" fmla="*/ 852488 w 610"/>
                <a:gd name="T33" fmla="*/ 88900 h 609"/>
                <a:gd name="T34" fmla="*/ 884238 w 610"/>
                <a:gd name="T35" fmla="*/ 68263 h 609"/>
                <a:gd name="T36" fmla="*/ 925513 w 610"/>
                <a:gd name="T37" fmla="*/ 36513 h 609"/>
                <a:gd name="T38" fmla="*/ 960438 w 610"/>
                <a:gd name="T39" fmla="*/ 11113 h 609"/>
                <a:gd name="T40" fmla="*/ 955675 w 610"/>
                <a:gd name="T41" fmla="*/ 0 h 609"/>
                <a:gd name="T42" fmla="*/ 857250 w 610"/>
                <a:gd name="T43" fmla="*/ 42863 h 609"/>
                <a:gd name="T44" fmla="*/ 693737 w 610"/>
                <a:gd name="T45" fmla="*/ 149225 h 609"/>
                <a:gd name="T46" fmla="*/ 520700 w 610"/>
                <a:gd name="T47" fmla="*/ 306388 h 609"/>
                <a:gd name="T48" fmla="*/ 425450 w 610"/>
                <a:gd name="T49" fmla="*/ 422275 h 609"/>
                <a:gd name="T50" fmla="*/ 376237 w 610"/>
                <a:gd name="T51" fmla="*/ 493713 h 609"/>
                <a:gd name="T52" fmla="*/ 319087 w 610"/>
                <a:gd name="T53" fmla="*/ 574675 h 609"/>
                <a:gd name="T54" fmla="*/ 280987 w 610"/>
                <a:gd name="T55" fmla="*/ 628650 h 609"/>
                <a:gd name="T56" fmla="*/ 269875 w 610"/>
                <a:gd name="T57" fmla="*/ 633413 h 609"/>
                <a:gd name="T58" fmla="*/ 233363 w 610"/>
                <a:gd name="T59" fmla="*/ 600075 h 609"/>
                <a:gd name="T60" fmla="*/ 177800 w 610"/>
                <a:gd name="T61" fmla="*/ 560388 h 609"/>
                <a:gd name="T62" fmla="*/ 119063 w 610"/>
                <a:gd name="T63" fmla="*/ 539750 h 609"/>
                <a:gd name="T64" fmla="*/ 68262 w 610"/>
                <a:gd name="T65" fmla="*/ 565150 h 609"/>
                <a:gd name="T66" fmla="*/ 33337 w 610"/>
                <a:gd name="T67" fmla="*/ 608013 h 609"/>
                <a:gd name="T68" fmla="*/ 11112 w 610"/>
                <a:gd name="T69" fmla="*/ 652463 h 609"/>
                <a:gd name="T70" fmla="*/ 1588 w 610"/>
                <a:gd name="T71" fmla="*/ 684213 h 609"/>
                <a:gd name="T72" fmla="*/ 139700 w 610"/>
                <a:gd name="T73" fmla="*/ 746125 h 60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10"/>
                <a:gd name="T112" fmla="*/ 0 h 609"/>
                <a:gd name="T113" fmla="*/ 610 w 610"/>
                <a:gd name="T114" fmla="*/ 609 h 60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10" h="609">
                  <a:moveTo>
                    <a:pt x="88" y="470"/>
                  </a:moveTo>
                  <a:lnTo>
                    <a:pt x="90" y="472"/>
                  </a:lnTo>
                  <a:lnTo>
                    <a:pt x="96" y="476"/>
                  </a:lnTo>
                  <a:lnTo>
                    <a:pt x="105" y="481"/>
                  </a:lnTo>
                  <a:lnTo>
                    <a:pt x="116" y="487"/>
                  </a:lnTo>
                  <a:lnTo>
                    <a:pt x="126" y="497"/>
                  </a:lnTo>
                  <a:lnTo>
                    <a:pt x="138" y="509"/>
                  </a:lnTo>
                  <a:lnTo>
                    <a:pt x="150" y="520"/>
                  </a:lnTo>
                  <a:lnTo>
                    <a:pt x="159" y="535"/>
                  </a:lnTo>
                  <a:lnTo>
                    <a:pt x="168" y="551"/>
                  </a:lnTo>
                  <a:lnTo>
                    <a:pt x="176" y="564"/>
                  </a:lnTo>
                  <a:lnTo>
                    <a:pt x="183" y="576"/>
                  </a:lnTo>
                  <a:lnTo>
                    <a:pt x="189" y="586"/>
                  </a:lnTo>
                  <a:lnTo>
                    <a:pt x="193" y="596"/>
                  </a:lnTo>
                  <a:lnTo>
                    <a:pt x="197" y="601"/>
                  </a:lnTo>
                  <a:lnTo>
                    <a:pt x="200" y="606"/>
                  </a:lnTo>
                  <a:lnTo>
                    <a:pt x="200" y="608"/>
                  </a:lnTo>
                  <a:lnTo>
                    <a:pt x="203" y="601"/>
                  </a:lnTo>
                  <a:lnTo>
                    <a:pt x="206" y="582"/>
                  </a:lnTo>
                  <a:lnTo>
                    <a:pt x="214" y="553"/>
                  </a:lnTo>
                  <a:lnTo>
                    <a:pt x="226" y="519"/>
                  </a:lnTo>
                  <a:lnTo>
                    <a:pt x="239" y="478"/>
                  </a:lnTo>
                  <a:lnTo>
                    <a:pt x="255" y="435"/>
                  </a:lnTo>
                  <a:lnTo>
                    <a:pt x="274" y="391"/>
                  </a:lnTo>
                  <a:lnTo>
                    <a:pt x="296" y="348"/>
                  </a:lnTo>
                  <a:lnTo>
                    <a:pt x="337" y="276"/>
                  </a:lnTo>
                  <a:lnTo>
                    <a:pt x="378" y="217"/>
                  </a:lnTo>
                  <a:lnTo>
                    <a:pt x="416" y="168"/>
                  </a:lnTo>
                  <a:lnTo>
                    <a:pt x="450" y="130"/>
                  </a:lnTo>
                  <a:lnTo>
                    <a:pt x="481" y="101"/>
                  </a:lnTo>
                  <a:lnTo>
                    <a:pt x="504" y="80"/>
                  </a:lnTo>
                  <a:lnTo>
                    <a:pt x="523" y="65"/>
                  </a:lnTo>
                  <a:lnTo>
                    <a:pt x="533" y="59"/>
                  </a:lnTo>
                  <a:lnTo>
                    <a:pt x="537" y="56"/>
                  </a:lnTo>
                  <a:lnTo>
                    <a:pt x="545" y="51"/>
                  </a:lnTo>
                  <a:lnTo>
                    <a:pt x="557" y="43"/>
                  </a:lnTo>
                  <a:lnTo>
                    <a:pt x="570" y="34"/>
                  </a:lnTo>
                  <a:lnTo>
                    <a:pt x="583" y="23"/>
                  </a:lnTo>
                  <a:lnTo>
                    <a:pt x="595" y="15"/>
                  </a:lnTo>
                  <a:lnTo>
                    <a:pt x="605" y="7"/>
                  </a:lnTo>
                  <a:lnTo>
                    <a:pt x="609" y="3"/>
                  </a:lnTo>
                  <a:lnTo>
                    <a:pt x="602" y="0"/>
                  </a:lnTo>
                  <a:lnTo>
                    <a:pt x="577" y="7"/>
                  </a:lnTo>
                  <a:lnTo>
                    <a:pt x="540" y="27"/>
                  </a:lnTo>
                  <a:lnTo>
                    <a:pt x="491" y="56"/>
                  </a:lnTo>
                  <a:lnTo>
                    <a:pt x="437" y="94"/>
                  </a:lnTo>
                  <a:lnTo>
                    <a:pt x="382" y="141"/>
                  </a:lnTo>
                  <a:lnTo>
                    <a:pt x="328" y="193"/>
                  </a:lnTo>
                  <a:lnTo>
                    <a:pt x="279" y="253"/>
                  </a:lnTo>
                  <a:lnTo>
                    <a:pt x="268" y="266"/>
                  </a:lnTo>
                  <a:lnTo>
                    <a:pt x="254" y="287"/>
                  </a:lnTo>
                  <a:lnTo>
                    <a:pt x="237" y="311"/>
                  </a:lnTo>
                  <a:lnTo>
                    <a:pt x="218" y="337"/>
                  </a:lnTo>
                  <a:lnTo>
                    <a:pt x="201" y="362"/>
                  </a:lnTo>
                  <a:lnTo>
                    <a:pt x="187" y="382"/>
                  </a:lnTo>
                  <a:lnTo>
                    <a:pt x="177" y="396"/>
                  </a:lnTo>
                  <a:lnTo>
                    <a:pt x="174" y="403"/>
                  </a:lnTo>
                  <a:lnTo>
                    <a:pt x="170" y="399"/>
                  </a:lnTo>
                  <a:lnTo>
                    <a:pt x="160" y="390"/>
                  </a:lnTo>
                  <a:lnTo>
                    <a:pt x="147" y="378"/>
                  </a:lnTo>
                  <a:lnTo>
                    <a:pt x="130" y="365"/>
                  </a:lnTo>
                  <a:lnTo>
                    <a:pt x="112" y="353"/>
                  </a:lnTo>
                  <a:lnTo>
                    <a:pt x="93" y="344"/>
                  </a:lnTo>
                  <a:lnTo>
                    <a:pt x="75" y="340"/>
                  </a:lnTo>
                  <a:lnTo>
                    <a:pt x="58" y="345"/>
                  </a:lnTo>
                  <a:lnTo>
                    <a:pt x="43" y="356"/>
                  </a:lnTo>
                  <a:lnTo>
                    <a:pt x="31" y="369"/>
                  </a:lnTo>
                  <a:lnTo>
                    <a:pt x="21" y="383"/>
                  </a:lnTo>
                  <a:lnTo>
                    <a:pt x="13" y="398"/>
                  </a:lnTo>
                  <a:lnTo>
                    <a:pt x="7" y="411"/>
                  </a:lnTo>
                  <a:lnTo>
                    <a:pt x="3" y="423"/>
                  </a:lnTo>
                  <a:lnTo>
                    <a:pt x="1" y="431"/>
                  </a:lnTo>
                  <a:lnTo>
                    <a:pt x="0" y="433"/>
                  </a:lnTo>
                  <a:lnTo>
                    <a:pt x="88" y="470"/>
                  </a:lnTo>
                </a:path>
              </a:pathLst>
            </a:custGeom>
            <a:solidFill>
              <a:sysClr val="window" lastClr="FFFFFF">
                <a:lumMod val="50000"/>
              </a:sysClr>
            </a:solidFill>
            <a:ln w="9525" cap="rnd">
              <a:noFill/>
              <a:round/>
              <a:headEnd/>
              <a:tailEnd/>
            </a:ln>
          </p:spPr>
          <p:txBody>
            <a:bodyPr/>
            <a:lstStyle/>
            <a:p>
              <a:pPr defTabSz="914358">
                <a:defRPr/>
              </a:pPr>
              <a:endParaRPr lang="zh-CN" altLang="en-US" sz="1600" b="1" kern="0" dirty="0">
                <a:solidFill>
                  <a:schemeClr val="tx2"/>
                </a:solidFill>
                <a:cs typeface="Arial Unicode MS" panose="020B0604020202020204" pitchFamily="34" charset="-122"/>
                <a:sym typeface="+mn-lt"/>
              </a:endParaRPr>
            </a:p>
          </p:txBody>
        </p:sp>
        <p:grpSp>
          <p:nvGrpSpPr>
            <p:cNvPr id="356" name="组合 355">
              <a:extLst>
                <a:ext uri="{FF2B5EF4-FFF2-40B4-BE49-F238E27FC236}">
                  <a16:creationId xmlns:a16="http://schemas.microsoft.com/office/drawing/2014/main" id="{C91203FA-9C67-4D08-8AD8-758F1FAC875E}"/>
                </a:ext>
              </a:extLst>
            </p:cNvPr>
            <p:cNvGrpSpPr/>
            <p:nvPr/>
          </p:nvGrpSpPr>
          <p:grpSpPr>
            <a:xfrm>
              <a:off x="8388090" y="3556603"/>
              <a:ext cx="2054318" cy="810897"/>
              <a:chOff x="3491360" y="2502829"/>
              <a:chExt cx="3306224" cy="934031"/>
            </a:xfrm>
          </p:grpSpPr>
          <p:sp>
            <p:nvSpPr>
              <p:cNvPr id="359" name="文本框 358">
                <a:extLst>
                  <a:ext uri="{FF2B5EF4-FFF2-40B4-BE49-F238E27FC236}">
                    <a16:creationId xmlns:a16="http://schemas.microsoft.com/office/drawing/2014/main" id="{3ADD8BB1-BAC5-4063-955A-E93F016C4DEC}"/>
                  </a:ext>
                </a:extLst>
              </p:cNvPr>
              <p:cNvSpPr txBox="1"/>
              <p:nvPr/>
            </p:nvSpPr>
            <p:spPr>
              <a:xfrm>
                <a:off x="5289460" y="3091598"/>
                <a:ext cx="1508124" cy="345262"/>
              </a:xfrm>
              <a:prstGeom prst="rect">
                <a:avLst/>
              </a:prstGeom>
              <a:noFill/>
            </p:spPr>
            <p:txBody>
              <a:bodyPr wrap="none" rtlCol="0">
                <a:spAutoFit/>
              </a:bodyPr>
              <a:lstStyle/>
              <a:p>
                <a:pPr defTabSz="515762">
                  <a:defRPr/>
                </a:pPr>
                <a:r>
                  <a:rPr lang="en-US" altLang="zh-CN" sz="800" b="1" kern="0" dirty="0">
                    <a:solidFill>
                      <a:schemeClr val="tx2"/>
                    </a:solidFill>
                    <a:cs typeface="Arial Unicode MS" panose="020B0604020202020204" pitchFamily="34" charset="-122"/>
                    <a:sym typeface="+mn-lt"/>
                  </a:rPr>
                  <a:t>Latency</a:t>
                </a:r>
                <a:endParaRPr lang="zh-CN" altLang="en-US" sz="800" b="1" kern="0" dirty="0">
                  <a:solidFill>
                    <a:schemeClr val="tx2"/>
                  </a:solidFill>
                  <a:cs typeface="Arial Unicode MS" panose="020B0604020202020204" pitchFamily="34" charset="-122"/>
                  <a:sym typeface="+mn-lt"/>
                </a:endParaRPr>
              </a:p>
            </p:txBody>
          </p:sp>
          <p:cxnSp>
            <p:nvCxnSpPr>
              <p:cNvPr id="360" name="直接箭头连接符 359">
                <a:extLst>
                  <a:ext uri="{FF2B5EF4-FFF2-40B4-BE49-F238E27FC236}">
                    <a16:creationId xmlns:a16="http://schemas.microsoft.com/office/drawing/2014/main" id="{3B9A7DD8-C9A6-4412-AEB5-BD5EB418BA4F}"/>
                  </a:ext>
                </a:extLst>
              </p:cNvPr>
              <p:cNvCxnSpPr/>
              <p:nvPr/>
            </p:nvCxnSpPr>
            <p:spPr>
              <a:xfrm>
                <a:off x="3898136" y="3390217"/>
                <a:ext cx="1719449" cy="0"/>
              </a:xfrm>
              <a:prstGeom prst="straightConnector1">
                <a:avLst/>
              </a:prstGeom>
              <a:noFill/>
              <a:ln w="6350" cap="flat" cmpd="sng" algn="ctr">
                <a:solidFill>
                  <a:srgbClr val="666666"/>
                </a:solidFill>
                <a:prstDash val="solid"/>
                <a:miter lim="800000"/>
                <a:tailEnd type="triangle"/>
              </a:ln>
              <a:effectLst/>
            </p:spPr>
          </p:cxnSp>
          <p:cxnSp>
            <p:nvCxnSpPr>
              <p:cNvPr id="361" name="直接连接符 360">
                <a:extLst>
                  <a:ext uri="{FF2B5EF4-FFF2-40B4-BE49-F238E27FC236}">
                    <a16:creationId xmlns:a16="http://schemas.microsoft.com/office/drawing/2014/main" id="{EB64987A-F5C8-491C-871A-C9B9ECF47099}"/>
                  </a:ext>
                </a:extLst>
              </p:cNvPr>
              <p:cNvCxnSpPr/>
              <p:nvPr/>
            </p:nvCxnSpPr>
            <p:spPr>
              <a:xfrm flipV="1">
                <a:off x="4011993" y="2951987"/>
                <a:ext cx="571001" cy="384796"/>
              </a:xfrm>
              <a:prstGeom prst="line">
                <a:avLst/>
              </a:prstGeom>
              <a:noFill/>
              <a:ln w="38100" cap="flat" cmpd="sng" algn="ctr">
                <a:solidFill>
                  <a:srgbClr val="666666"/>
                </a:solidFill>
                <a:prstDash val="solid"/>
                <a:miter lim="800000"/>
              </a:ln>
              <a:effectLst/>
            </p:spPr>
          </p:cxnSp>
          <p:cxnSp>
            <p:nvCxnSpPr>
              <p:cNvPr id="362" name="直接连接符 361">
                <a:extLst>
                  <a:ext uri="{FF2B5EF4-FFF2-40B4-BE49-F238E27FC236}">
                    <a16:creationId xmlns:a16="http://schemas.microsoft.com/office/drawing/2014/main" id="{C98863E8-6C22-4C0F-A21D-044F31899FA5}"/>
                  </a:ext>
                </a:extLst>
              </p:cNvPr>
              <p:cNvCxnSpPr/>
              <p:nvPr/>
            </p:nvCxnSpPr>
            <p:spPr>
              <a:xfrm>
                <a:off x="4582992" y="2951987"/>
                <a:ext cx="447869" cy="380361"/>
              </a:xfrm>
              <a:prstGeom prst="line">
                <a:avLst/>
              </a:prstGeom>
              <a:noFill/>
              <a:ln w="38100" cap="flat" cmpd="sng" algn="ctr">
                <a:solidFill>
                  <a:srgbClr val="666666"/>
                </a:solidFill>
                <a:prstDash val="solid"/>
                <a:miter lim="800000"/>
              </a:ln>
              <a:effectLst/>
            </p:spPr>
          </p:cxnSp>
          <p:cxnSp>
            <p:nvCxnSpPr>
              <p:cNvPr id="363" name="直接连接符 362">
                <a:extLst>
                  <a:ext uri="{FF2B5EF4-FFF2-40B4-BE49-F238E27FC236}">
                    <a16:creationId xmlns:a16="http://schemas.microsoft.com/office/drawing/2014/main" id="{BBD93D93-09A4-44FC-851A-018D62A28C47}"/>
                  </a:ext>
                </a:extLst>
              </p:cNvPr>
              <p:cNvCxnSpPr/>
              <p:nvPr/>
            </p:nvCxnSpPr>
            <p:spPr>
              <a:xfrm flipH="1">
                <a:off x="5030863" y="3260964"/>
                <a:ext cx="394844" cy="71385"/>
              </a:xfrm>
              <a:prstGeom prst="line">
                <a:avLst/>
              </a:prstGeom>
              <a:noFill/>
              <a:ln w="19050" cap="flat" cmpd="sng" algn="ctr">
                <a:solidFill>
                  <a:srgbClr val="666666"/>
                </a:solidFill>
                <a:prstDash val="solid"/>
                <a:miter lim="800000"/>
              </a:ln>
              <a:effectLst/>
            </p:spPr>
          </p:cxnSp>
          <p:cxnSp>
            <p:nvCxnSpPr>
              <p:cNvPr id="364" name="直接连接符 363">
                <a:extLst>
                  <a:ext uri="{FF2B5EF4-FFF2-40B4-BE49-F238E27FC236}">
                    <a16:creationId xmlns:a16="http://schemas.microsoft.com/office/drawing/2014/main" id="{B88DC799-B123-434A-A83D-4B2B537ED706}"/>
                  </a:ext>
                </a:extLst>
              </p:cNvPr>
              <p:cNvCxnSpPr/>
              <p:nvPr/>
            </p:nvCxnSpPr>
            <p:spPr>
              <a:xfrm flipV="1">
                <a:off x="3898140" y="3024287"/>
                <a:ext cx="684851" cy="308061"/>
              </a:xfrm>
              <a:prstGeom prst="line">
                <a:avLst/>
              </a:prstGeom>
              <a:noFill/>
              <a:ln w="19050" cap="flat" cmpd="sng" algn="ctr">
                <a:solidFill>
                  <a:sysClr val="window" lastClr="FFFFFF">
                    <a:lumMod val="65000"/>
                  </a:sysClr>
                </a:solidFill>
                <a:prstDash val="solid"/>
                <a:miter lim="800000"/>
              </a:ln>
              <a:effectLst/>
            </p:spPr>
          </p:cxnSp>
          <p:cxnSp>
            <p:nvCxnSpPr>
              <p:cNvPr id="365" name="直接连接符 364">
                <a:extLst>
                  <a:ext uri="{FF2B5EF4-FFF2-40B4-BE49-F238E27FC236}">
                    <a16:creationId xmlns:a16="http://schemas.microsoft.com/office/drawing/2014/main" id="{BAF1D9B0-B08A-40B7-9DDB-A778F42C6FFB}"/>
                  </a:ext>
                </a:extLst>
              </p:cNvPr>
              <p:cNvCxnSpPr/>
              <p:nvPr/>
            </p:nvCxnSpPr>
            <p:spPr>
              <a:xfrm flipH="1" flipV="1">
                <a:off x="4582992" y="3024286"/>
                <a:ext cx="447870" cy="236678"/>
              </a:xfrm>
              <a:prstGeom prst="line">
                <a:avLst/>
              </a:prstGeom>
              <a:noFill/>
              <a:ln w="19050" cap="flat" cmpd="sng" algn="ctr">
                <a:solidFill>
                  <a:sysClr val="window" lastClr="FFFFFF">
                    <a:lumMod val="65000"/>
                  </a:sysClr>
                </a:solidFill>
                <a:prstDash val="solid"/>
                <a:miter lim="800000"/>
              </a:ln>
              <a:effectLst/>
            </p:spPr>
          </p:cxnSp>
          <p:cxnSp>
            <p:nvCxnSpPr>
              <p:cNvPr id="366" name="直接连接符 365">
                <a:extLst>
                  <a:ext uri="{FF2B5EF4-FFF2-40B4-BE49-F238E27FC236}">
                    <a16:creationId xmlns:a16="http://schemas.microsoft.com/office/drawing/2014/main" id="{33B48C99-1321-4BA3-BB8A-4ED858A9AF14}"/>
                  </a:ext>
                </a:extLst>
              </p:cNvPr>
              <p:cNvCxnSpPr>
                <a:cxnSpLocks/>
              </p:cNvCxnSpPr>
              <p:nvPr/>
            </p:nvCxnSpPr>
            <p:spPr>
              <a:xfrm flipV="1">
                <a:off x="5030862" y="3024287"/>
                <a:ext cx="372472" cy="236677"/>
              </a:xfrm>
              <a:prstGeom prst="line">
                <a:avLst/>
              </a:prstGeom>
              <a:noFill/>
              <a:ln w="19050" cap="flat" cmpd="sng" algn="ctr">
                <a:solidFill>
                  <a:sysClr val="window" lastClr="FFFFFF">
                    <a:lumMod val="65000"/>
                  </a:sysClr>
                </a:solidFill>
                <a:prstDash val="solid"/>
                <a:miter lim="800000"/>
              </a:ln>
              <a:effectLst/>
            </p:spPr>
          </p:cxnSp>
          <p:sp>
            <p:nvSpPr>
              <p:cNvPr id="367" name="文本框 366">
                <a:extLst>
                  <a:ext uri="{FF2B5EF4-FFF2-40B4-BE49-F238E27FC236}">
                    <a16:creationId xmlns:a16="http://schemas.microsoft.com/office/drawing/2014/main" id="{AEACFD93-DFF6-4B75-BBE3-E964FDFC21B2}"/>
                  </a:ext>
                </a:extLst>
              </p:cNvPr>
              <p:cNvSpPr txBox="1"/>
              <p:nvPr/>
            </p:nvSpPr>
            <p:spPr>
              <a:xfrm>
                <a:off x="3491360" y="2502829"/>
                <a:ext cx="2817522" cy="394584"/>
              </a:xfrm>
              <a:prstGeom prst="rect">
                <a:avLst/>
              </a:prstGeom>
              <a:noFill/>
            </p:spPr>
            <p:txBody>
              <a:bodyPr wrap="none" rtlCol="0">
                <a:spAutoFit/>
              </a:bodyPr>
              <a:lstStyle/>
              <a:p>
                <a:pPr defTabSz="515762">
                  <a:defRPr/>
                </a:pPr>
                <a:r>
                  <a:rPr lang="en-US" altLang="zh-CN" sz="1000" b="1" kern="0" dirty="0">
                    <a:solidFill>
                      <a:schemeClr val="tx2"/>
                    </a:solidFill>
                    <a:cs typeface="Arial Unicode MS" panose="020B0604020202020204" pitchFamily="34" charset="-122"/>
                    <a:sym typeface="+mn-lt"/>
                  </a:rPr>
                  <a:t>Streaming Lag</a:t>
                </a:r>
              </a:p>
            </p:txBody>
          </p:sp>
        </p:grpSp>
        <p:sp>
          <p:nvSpPr>
            <p:cNvPr id="357" name="矩形 356">
              <a:extLst>
                <a:ext uri="{FF2B5EF4-FFF2-40B4-BE49-F238E27FC236}">
                  <a16:creationId xmlns:a16="http://schemas.microsoft.com/office/drawing/2014/main" id="{8A72A2BD-24BC-4A4E-9F79-56D9137FFCB1}"/>
                </a:ext>
              </a:extLst>
            </p:cNvPr>
            <p:cNvSpPr/>
            <p:nvPr/>
          </p:nvSpPr>
          <p:spPr>
            <a:xfrm>
              <a:off x="9006738" y="4417947"/>
              <a:ext cx="1741676" cy="471028"/>
            </a:xfrm>
            <a:prstGeom prst="rect">
              <a:avLst/>
            </a:prstGeom>
          </p:spPr>
          <p:txBody>
            <a:bodyPr wrap="square">
              <a:spAutoFit/>
            </a:bodyPr>
            <a:lstStyle/>
            <a:p>
              <a:pPr algn="ctr" defTabSz="914435">
                <a:defRPr/>
              </a:pPr>
              <a:r>
                <a:rPr lang="en-US" altLang="zh-CN" sz="800" b="1" dirty="0">
                  <a:solidFill>
                    <a:schemeClr val="tx2"/>
                  </a:solidFill>
                  <a:cs typeface="Arial Unicode MS" panose="020B0604020202020204" pitchFamily="34" charset="-122"/>
                  <a:sym typeface="+mn-lt"/>
                </a:rPr>
                <a:t>Correlation Analysis</a:t>
              </a:r>
              <a:endParaRPr lang="en-US" altLang="zh-CN" sz="1100" b="1" dirty="0">
                <a:solidFill>
                  <a:schemeClr val="tx2"/>
                </a:solidFill>
                <a:cs typeface="Arial Unicode MS" panose="020B0604020202020204" pitchFamily="34" charset="-122"/>
                <a:sym typeface="+mn-lt"/>
              </a:endParaRPr>
            </a:p>
          </p:txBody>
        </p:sp>
        <p:cxnSp>
          <p:nvCxnSpPr>
            <p:cNvPr id="358" name="直接连接符 357">
              <a:extLst>
                <a:ext uri="{FF2B5EF4-FFF2-40B4-BE49-F238E27FC236}">
                  <a16:creationId xmlns:a16="http://schemas.microsoft.com/office/drawing/2014/main" id="{341BB8DF-0377-40C2-BD79-C2A034302518}"/>
                </a:ext>
              </a:extLst>
            </p:cNvPr>
            <p:cNvCxnSpPr/>
            <p:nvPr/>
          </p:nvCxnSpPr>
          <p:spPr>
            <a:xfrm flipH="1">
              <a:off x="9069145" y="3899999"/>
              <a:ext cx="0" cy="2410494"/>
            </a:xfrm>
            <a:prstGeom prst="line">
              <a:avLst/>
            </a:prstGeom>
            <a:noFill/>
            <a:ln w="19050" cap="flat" cmpd="sng" algn="ctr">
              <a:solidFill>
                <a:schemeClr val="bg1">
                  <a:lumMod val="60000"/>
                  <a:lumOff val="40000"/>
                </a:schemeClr>
              </a:solidFill>
              <a:prstDash val="dash"/>
              <a:miter lim="800000"/>
            </a:ln>
            <a:effectLst/>
          </p:spPr>
        </p:cxnSp>
      </p:grpSp>
      <p:grpSp>
        <p:nvGrpSpPr>
          <p:cNvPr id="25" name="组合 24">
            <a:extLst>
              <a:ext uri="{FF2B5EF4-FFF2-40B4-BE49-F238E27FC236}">
                <a16:creationId xmlns:a16="http://schemas.microsoft.com/office/drawing/2014/main" id="{E530CBF4-A277-4ED0-870D-1AD02D74F259}"/>
              </a:ext>
            </a:extLst>
          </p:cNvPr>
          <p:cNvGrpSpPr/>
          <p:nvPr/>
        </p:nvGrpSpPr>
        <p:grpSpPr>
          <a:xfrm>
            <a:off x="7849557" y="2855387"/>
            <a:ext cx="532623" cy="374230"/>
            <a:chOff x="7426336" y="3169583"/>
            <a:chExt cx="532660" cy="374256"/>
          </a:xfrm>
        </p:grpSpPr>
        <p:pic>
          <p:nvPicPr>
            <p:cNvPr id="165" name="图片 1">
              <a:extLst>
                <a:ext uri="{FF2B5EF4-FFF2-40B4-BE49-F238E27FC236}">
                  <a16:creationId xmlns:a16="http://schemas.microsoft.com/office/drawing/2014/main" id="{2FCD3299-0E82-484E-9C9A-1146CFDE3F9E}"/>
                </a:ext>
              </a:extLst>
            </p:cNvPr>
            <p:cNvPicPr>
              <a:picLocks noChangeAspect="1"/>
            </p:cNvPicPr>
            <p:nvPr/>
          </p:nvPicPr>
          <p:blipFill>
            <a:blip r:embed="rId6"/>
            <a:stretch>
              <a:fillRect/>
            </a:stretch>
          </p:blipFill>
          <p:spPr>
            <a:xfrm>
              <a:off x="7431902" y="3171567"/>
              <a:ext cx="524124" cy="372272"/>
            </a:xfrm>
            <a:prstGeom prst="rect">
              <a:avLst/>
            </a:prstGeom>
          </p:spPr>
        </p:pic>
        <p:pic>
          <p:nvPicPr>
            <p:cNvPr id="166" name="图片 125">
              <a:extLst>
                <a:ext uri="{FF2B5EF4-FFF2-40B4-BE49-F238E27FC236}">
                  <a16:creationId xmlns:a16="http://schemas.microsoft.com/office/drawing/2014/main" id="{E33AB767-5506-4D3C-A9E6-9BD7C475499B}"/>
                </a:ext>
              </a:extLst>
            </p:cNvPr>
            <p:cNvPicPr>
              <a:picLocks noChangeAspect="1"/>
            </p:cNvPicPr>
            <p:nvPr/>
          </p:nvPicPr>
          <p:blipFill>
            <a:blip r:embed="rId7" cstate="print">
              <a:clrChange>
                <a:clrFrom>
                  <a:srgbClr val="FCFEFC"/>
                </a:clrFrom>
                <a:clrTo>
                  <a:srgbClr val="FCFEFC">
                    <a:alpha val="0"/>
                  </a:srgbClr>
                </a:clrTo>
              </a:clrChange>
              <a:extLst>
                <a:ext uri="{28A0092B-C50C-407E-A947-70E740481C1C}">
                  <a14:useLocalDpi xmlns:a14="http://schemas.microsoft.com/office/drawing/2010/main" val="0"/>
                </a:ext>
              </a:extLst>
            </a:blip>
            <a:stretch>
              <a:fillRect/>
            </a:stretch>
          </p:blipFill>
          <p:spPr>
            <a:xfrm>
              <a:off x="7609641" y="3259868"/>
              <a:ext cx="188722" cy="209674"/>
            </a:xfrm>
            <a:prstGeom prst="rect">
              <a:avLst/>
            </a:prstGeom>
          </p:spPr>
        </p:pic>
        <p:sp>
          <p:nvSpPr>
            <p:cNvPr id="167" name="矩形 127">
              <a:extLst>
                <a:ext uri="{FF2B5EF4-FFF2-40B4-BE49-F238E27FC236}">
                  <a16:creationId xmlns:a16="http://schemas.microsoft.com/office/drawing/2014/main" id="{484AE0A3-525D-4E05-85B5-1DD1B4021470}"/>
                </a:ext>
              </a:extLst>
            </p:cNvPr>
            <p:cNvSpPr/>
            <p:nvPr/>
          </p:nvSpPr>
          <p:spPr>
            <a:xfrm flipV="1">
              <a:off x="7426336" y="3169583"/>
              <a:ext cx="532660" cy="374256"/>
            </a:xfrm>
            <a:prstGeom prst="rect">
              <a:avLst/>
            </a:prstGeom>
            <a:solidFill>
              <a:srgbClr val="080927">
                <a:alpha val="42000"/>
              </a:srgbClr>
            </a:solidFill>
            <a:ln w="6350" cap="flat" cmpd="sng" algn="ctr">
              <a:noFill/>
              <a:prstDash val="solid"/>
              <a:miter lim="800000"/>
              <a:headEnd type="none" w="med" len="med"/>
              <a:tailEnd type="none" w="med" len="med"/>
            </a:ln>
            <a:effectLst/>
          </p:spPr>
          <p:txBody>
            <a:bodyPr wrap="square" lIns="0" tIns="0" rIns="0" bIns="0" anchor="ctr" anchorCtr="1"/>
            <a:lstStyle/>
            <a:p>
              <a:pPr algn="ctr" defTabSz="914312">
                <a:defRPr/>
              </a:pPr>
              <a:endParaRPr lang="zh-CN" altLang="en-US" sz="1200" b="1" kern="0" spc="50" dirty="0">
                <a:solidFill>
                  <a:schemeClr val="tx2"/>
                </a:solidFill>
                <a:cs typeface="Arial" pitchFamily="34" charset="0"/>
              </a:endParaRPr>
            </a:p>
          </p:txBody>
        </p:sp>
      </p:grpSp>
      <p:sp>
        <p:nvSpPr>
          <p:cNvPr id="2" name="Title 3">
            <a:extLst>
              <a:ext uri="{FF2B5EF4-FFF2-40B4-BE49-F238E27FC236}">
                <a16:creationId xmlns:a16="http://schemas.microsoft.com/office/drawing/2014/main" id="{C1E4D155-28F7-A9F2-5213-45799723F962}"/>
              </a:ext>
            </a:extLst>
          </p:cNvPr>
          <p:cNvSpPr txBox="1">
            <a:spLocks/>
          </p:cNvSpPr>
          <p:nvPr/>
        </p:nvSpPr>
        <p:spPr>
          <a:xfrm>
            <a:off x="495541" y="340187"/>
            <a:ext cx="11353800" cy="806450"/>
          </a:xfrm>
          <a:prstGeom prst="rect">
            <a:avLst/>
          </a:prstGeom>
        </p:spPr>
        <p:txBody>
          <a:bodyPr>
            <a:normAutofit fontScale="97500"/>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r>
              <a:rPr lang="en-US" dirty="0"/>
              <a:t>Measurable Real-time User Experience </a:t>
            </a:r>
          </a:p>
        </p:txBody>
      </p:sp>
      <p:sp>
        <p:nvSpPr>
          <p:cNvPr id="17" name="left-arrow_45317">
            <a:extLst>
              <a:ext uri="{FF2B5EF4-FFF2-40B4-BE49-F238E27FC236}">
                <a16:creationId xmlns:a16="http://schemas.microsoft.com/office/drawing/2014/main" id="{4E155E47-B488-9313-FD58-211B19D95EDA}"/>
              </a:ext>
            </a:extLst>
          </p:cNvPr>
          <p:cNvSpPr>
            <a:spLocks noChangeAspect="1"/>
          </p:cNvSpPr>
          <p:nvPr/>
        </p:nvSpPr>
        <p:spPr bwMode="auto">
          <a:xfrm rot="10800000">
            <a:off x="7057713" y="1697079"/>
            <a:ext cx="386687" cy="273657"/>
          </a:xfrm>
          <a:custGeom>
            <a:avLst/>
            <a:gdLst>
              <a:gd name="connsiteX0" fmla="*/ 579639 w 606882"/>
              <a:gd name="connsiteY0" fmla="*/ 79397 h 429487"/>
              <a:gd name="connsiteX1" fmla="*/ 597572 w 606882"/>
              <a:gd name="connsiteY1" fmla="*/ 79397 h 429487"/>
              <a:gd name="connsiteX2" fmla="*/ 606882 w 606882"/>
              <a:gd name="connsiteY2" fmla="*/ 88700 h 429487"/>
              <a:gd name="connsiteX3" fmla="*/ 606882 w 606882"/>
              <a:gd name="connsiteY3" fmla="*/ 340707 h 429487"/>
              <a:gd name="connsiteX4" fmla="*/ 597572 w 606882"/>
              <a:gd name="connsiteY4" fmla="*/ 350086 h 429487"/>
              <a:gd name="connsiteX5" fmla="*/ 579639 w 606882"/>
              <a:gd name="connsiteY5" fmla="*/ 350086 h 429487"/>
              <a:gd name="connsiteX6" fmla="*/ 570329 w 606882"/>
              <a:gd name="connsiteY6" fmla="*/ 340707 h 429487"/>
              <a:gd name="connsiteX7" fmla="*/ 570329 w 606882"/>
              <a:gd name="connsiteY7" fmla="*/ 88700 h 429487"/>
              <a:gd name="connsiteX8" fmla="*/ 579639 w 606882"/>
              <a:gd name="connsiteY8" fmla="*/ 79397 h 429487"/>
              <a:gd name="connsiteX9" fmla="*/ 506467 w 606882"/>
              <a:gd name="connsiteY9" fmla="*/ 79397 h 429487"/>
              <a:gd name="connsiteX10" fmla="*/ 524320 w 606882"/>
              <a:gd name="connsiteY10" fmla="*/ 79397 h 429487"/>
              <a:gd name="connsiteX11" fmla="*/ 533705 w 606882"/>
              <a:gd name="connsiteY11" fmla="*/ 88700 h 429487"/>
              <a:gd name="connsiteX12" fmla="*/ 533705 w 606882"/>
              <a:gd name="connsiteY12" fmla="*/ 340707 h 429487"/>
              <a:gd name="connsiteX13" fmla="*/ 524320 w 606882"/>
              <a:gd name="connsiteY13" fmla="*/ 350086 h 429487"/>
              <a:gd name="connsiteX14" fmla="*/ 506467 w 606882"/>
              <a:gd name="connsiteY14" fmla="*/ 350086 h 429487"/>
              <a:gd name="connsiteX15" fmla="*/ 497082 w 606882"/>
              <a:gd name="connsiteY15" fmla="*/ 340707 h 429487"/>
              <a:gd name="connsiteX16" fmla="*/ 497082 w 606882"/>
              <a:gd name="connsiteY16" fmla="*/ 88700 h 429487"/>
              <a:gd name="connsiteX17" fmla="*/ 506467 w 606882"/>
              <a:gd name="connsiteY17" fmla="*/ 79397 h 429487"/>
              <a:gd name="connsiteX18" fmla="*/ 433220 w 606882"/>
              <a:gd name="connsiteY18" fmla="*/ 79397 h 429487"/>
              <a:gd name="connsiteX19" fmla="*/ 451073 w 606882"/>
              <a:gd name="connsiteY19" fmla="*/ 79397 h 429487"/>
              <a:gd name="connsiteX20" fmla="*/ 460458 w 606882"/>
              <a:gd name="connsiteY20" fmla="*/ 88700 h 429487"/>
              <a:gd name="connsiteX21" fmla="*/ 460458 w 606882"/>
              <a:gd name="connsiteY21" fmla="*/ 340707 h 429487"/>
              <a:gd name="connsiteX22" fmla="*/ 451073 w 606882"/>
              <a:gd name="connsiteY22" fmla="*/ 350086 h 429487"/>
              <a:gd name="connsiteX23" fmla="*/ 433220 w 606882"/>
              <a:gd name="connsiteY23" fmla="*/ 350086 h 429487"/>
              <a:gd name="connsiteX24" fmla="*/ 423835 w 606882"/>
              <a:gd name="connsiteY24" fmla="*/ 340707 h 429487"/>
              <a:gd name="connsiteX25" fmla="*/ 423835 w 606882"/>
              <a:gd name="connsiteY25" fmla="*/ 88700 h 429487"/>
              <a:gd name="connsiteX26" fmla="*/ 433220 w 606882"/>
              <a:gd name="connsiteY26" fmla="*/ 79397 h 429487"/>
              <a:gd name="connsiteX27" fmla="*/ 197812 w 606882"/>
              <a:gd name="connsiteY27" fmla="*/ 2194 h 429487"/>
              <a:gd name="connsiteX28" fmla="*/ 204227 w 606882"/>
              <a:gd name="connsiteY28" fmla="*/ 4787 h 429487"/>
              <a:gd name="connsiteX29" fmla="*/ 204227 w 606882"/>
              <a:gd name="connsiteY29" fmla="*/ 79435 h 429487"/>
              <a:gd name="connsiteX30" fmla="*/ 377965 w 606882"/>
              <a:gd name="connsiteY30" fmla="*/ 79435 h 429487"/>
              <a:gd name="connsiteX31" fmla="*/ 387282 w 606882"/>
              <a:gd name="connsiteY31" fmla="*/ 88738 h 429487"/>
              <a:gd name="connsiteX32" fmla="*/ 387282 w 606882"/>
              <a:gd name="connsiteY32" fmla="*/ 340744 h 429487"/>
              <a:gd name="connsiteX33" fmla="*/ 377965 w 606882"/>
              <a:gd name="connsiteY33" fmla="*/ 350123 h 429487"/>
              <a:gd name="connsiteX34" fmla="*/ 204227 w 606882"/>
              <a:gd name="connsiteY34" fmla="*/ 350123 h 429487"/>
              <a:gd name="connsiteX35" fmla="*/ 204227 w 606882"/>
              <a:gd name="connsiteY35" fmla="*/ 424772 h 429487"/>
              <a:gd name="connsiteX36" fmla="*/ 197812 w 606882"/>
              <a:gd name="connsiteY36" fmla="*/ 427288 h 429487"/>
              <a:gd name="connsiteX37" fmla="*/ 2691 w 606882"/>
              <a:gd name="connsiteY37" fmla="*/ 221565 h 429487"/>
              <a:gd name="connsiteX38" fmla="*/ 2691 w 606882"/>
              <a:gd name="connsiteY38" fmla="*/ 207993 h 42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06882" h="429487">
                <a:moveTo>
                  <a:pt x="579639" y="79397"/>
                </a:moveTo>
                <a:lnTo>
                  <a:pt x="597572" y="79397"/>
                </a:lnTo>
                <a:cubicBezTo>
                  <a:pt x="602761" y="79397"/>
                  <a:pt x="606882" y="83591"/>
                  <a:pt x="606882" y="88700"/>
                </a:cubicBezTo>
                <a:lnTo>
                  <a:pt x="606882" y="340707"/>
                </a:lnTo>
                <a:cubicBezTo>
                  <a:pt x="606882" y="345892"/>
                  <a:pt x="602761" y="350086"/>
                  <a:pt x="597572" y="350086"/>
                </a:cubicBezTo>
                <a:lnTo>
                  <a:pt x="579639" y="350086"/>
                </a:lnTo>
                <a:cubicBezTo>
                  <a:pt x="574526" y="350086"/>
                  <a:pt x="570329" y="345892"/>
                  <a:pt x="570329" y="340707"/>
                </a:cubicBezTo>
                <a:lnTo>
                  <a:pt x="570329" y="88700"/>
                </a:lnTo>
                <a:cubicBezTo>
                  <a:pt x="570329" y="83591"/>
                  <a:pt x="574526" y="79397"/>
                  <a:pt x="579639" y="79397"/>
                </a:cubicBezTo>
                <a:close/>
                <a:moveTo>
                  <a:pt x="506467" y="79397"/>
                </a:moveTo>
                <a:lnTo>
                  <a:pt x="524320" y="79397"/>
                </a:lnTo>
                <a:cubicBezTo>
                  <a:pt x="529509" y="79397"/>
                  <a:pt x="533705" y="83591"/>
                  <a:pt x="533705" y="88700"/>
                </a:cubicBezTo>
                <a:lnTo>
                  <a:pt x="533705" y="340707"/>
                </a:lnTo>
                <a:cubicBezTo>
                  <a:pt x="533705" y="345892"/>
                  <a:pt x="529509" y="350086"/>
                  <a:pt x="524320" y="350086"/>
                </a:cubicBezTo>
                <a:lnTo>
                  <a:pt x="506467" y="350086"/>
                </a:lnTo>
                <a:cubicBezTo>
                  <a:pt x="501278" y="350086"/>
                  <a:pt x="497082" y="345892"/>
                  <a:pt x="497082" y="340707"/>
                </a:cubicBezTo>
                <a:lnTo>
                  <a:pt x="497082" y="88700"/>
                </a:lnTo>
                <a:cubicBezTo>
                  <a:pt x="497082" y="83591"/>
                  <a:pt x="501278" y="79397"/>
                  <a:pt x="506467" y="79397"/>
                </a:cubicBezTo>
                <a:close/>
                <a:moveTo>
                  <a:pt x="433220" y="79397"/>
                </a:moveTo>
                <a:lnTo>
                  <a:pt x="451073" y="79397"/>
                </a:lnTo>
                <a:cubicBezTo>
                  <a:pt x="456262" y="79397"/>
                  <a:pt x="460458" y="83591"/>
                  <a:pt x="460458" y="88700"/>
                </a:cubicBezTo>
                <a:lnTo>
                  <a:pt x="460458" y="340707"/>
                </a:lnTo>
                <a:cubicBezTo>
                  <a:pt x="460458" y="345892"/>
                  <a:pt x="456262" y="350086"/>
                  <a:pt x="451073" y="350086"/>
                </a:cubicBezTo>
                <a:lnTo>
                  <a:pt x="433220" y="350086"/>
                </a:lnTo>
                <a:cubicBezTo>
                  <a:pt x="428031" y="350086"/>
                  <a:pt x="423835" y="345892"/>
                  <a:pt x="423835" y="340707"/>
                </a:cubicBezTo>
                <a:lnTo>
                  <a:pt x="423835" y="88700"/>
                </a:lnTo>
                <a:cubicBezTo>
                  <a:pt x="423835" y="83591"/>
                  <a:pt x="428031" y="79397"/>
                  <a:pt x="433220" y="79397"/>
                </a:cubicBezTo>
                <a:close/>
                <a:moveTo>
                  <a:pt x="197812" y="2194"/>
                </a:moveTo>
                <a:cubicBezTo>
                  <a:pt x="201325" y="-1542"/>
                  <a:pt x="204227" y="-398"/>
                  <a:pt x="204227" y="4787"/>
                </a:cubicBezTo>
                <a:lnTo>
                  <a:pt x="204227" y="79435"/>
                </a:lnTo>
                <a:lnTo>
                  <a:pt x="377965" y="79435"/>
                </a:lnTo>
                <a:cubicBezTo>
                  <a:pt x="383082" y="79435"/>
                  <a:pt x="387282" y="83629"/>
                  <a:pt x="387282" y="88738"/>
                </a:cubicBezTo>
                <a:lnTo>
                  <a:pt x="387282" y="340744"/>
                </a:lnTo>
                <a:cubicBezTo>
                  <a:pt x="387282" y="345929"/>
                  <a:pt x="383082" y="350123"/>
                  <a:pt x="377965" y="350123"/>
                </a:cubicBezTo>
                <a:lnTo>
                  <a:pt x="204227" y="350123"/>
                </a:lnTo>
                <a:lnTo>
                  <a:pt x="204227" y="424772"/>
                </a:lnTo>
                <a:cubicBezTo>
                  <a:pt x="204227" y="429880"/>
                  <a:pt x="201325" y="431024"/>
                  <a:pt x="197812" y="427288"/>
                </a:cubicBezTo>
                <a:lnTo>
                  <a:pt x="2691" y="221565"/>
                </a:lnTo>
                <a:cubicBezTo>
                  <a:pt x="-898" y="217829"/>
                  <a:pt x="-898" y="211729"/>
                  <a:pt x="2691" y="207993"/>
                </a:cubicBezTo>
                <a:close/>
              </a:path>
            </a:pathLst>
          </a:custGeom>
          <a:solidFill>
            <a:srgbClr val="FFC000"/>
          </a:solidFill>
          <a:ln>
            <a:noFill/>
          </a:ln>
        </p:spPr>
        <p:txBody>
          <a:bodyPr/>
          <a:lstStyle/>
          <a:p>
            <a:pPr defTabSz="914435">
              <a:defRPr/>
            </a:pPr>
            <a:endParaRPr lang="zh-CN" altLang="en-US" dirty="0">
              <a:solidFill>
                <a:schemeClr val="tx2"/>
              </a:solidFill>
              <a:cs typeface="Arial Unicode MS" panose="020B0604020202020204" pitchFamily="34" charset="-122"/>
              <a:sym typeface="+mn-lt"/>
            </a:endParaRPr>
          </a:p>
        </p:txBody>
      </p:sp>
      <p:pic>
        <p:nvPicPr>
          <p:cNvPr id="18" name="Picture 10">
            <a:extLst>
              <a:ext uri="{FF2B5EF4-FFF2-40B4-BE49-F238E27FC236}">
                <a16:creationId xmlns:a16="http://schemas.microsoft.com/office/drawing/2014/main" id="{0E88732E-618B-4170-C183-502C2913CBC3}"/>
              </a:ext>
            </a:extLst>
          </p:cNvPr>
          <p:cNvPicPr>
            <a:picLocks noChangeAspect="1" noChangeArrowheads="1"/>
          </p:cNvPicPr>
          <p:nvPr/>
        </p:nvPicPr>
        <p:blipFill>
          <a:blip r:embed="rId5" cstate="print"/>
          <a:srcRect/>
          <a:stretch>
            <a:fillRect/>
          </a:stretch>
        </p:blipFill>
        <p:spPr bwMode="auto">
          <a:xfrm>
            <a:off x="8763394" y="3428409"/>
            <a:ext cx="128980" cy="143743"/>
          </a:xfrm>
          <a:prstGeom prst="rect">
            <a:avLst/>
          </a:prstGeom>
          <a:noFill/>
          <a:ln w="9525">
            <a:noFill/>
            <a:miter lim="800000"/>
            <a:headEnd/>
            <a:tailEnd/>
          </a:ln>
          <a:effectLst/>
        </p:spPr>
      </p:pic>
      <p:sp>
        <p:nvSpPr>
          <p:cNvPr id="22" name="TextBox 21">
            <a:extLst>
              <a:ext uri="{FF2B5EF4-FFF2-40B4-BE49-F238E27FC236}">
                <a16:creationId xmlns:a16="http://schemas.microsoft.com/office/drawing/2014/main" id="{C8A1EDAD-19D9-CA77-F02C-C72CECC6A7D6}"/>
              </a:ext>
            </a:extLst>
          </p:cNvPr>
          <p:cNvSpPr txBox="1"/>
          <p:nvPr/>
        </p:nvSpPr>
        <p:spPr>
          <a:xfrm>
            <a:off x="802410" y="4939752"/>
            <a:ext cx="10587180" cy="1138773"/>
          </a:xfrm>
          <a:prstGeom prst="rect">
            <a:avLst/>
          </a:prstGeom>
          <a:noFill/>
        </p:spPr>
        <p:txBody>
          <a:bodyPr wrap="square">
            <a:spAutoFit/>
          </a:bodyPr>
          <a:lstStyle/>
          <a:p>
            <a:pPr marL="171373" indent="-109152" defTabSz="1218655">
              <a:buFont typeface="Arial" panose="020B0604020202020204" pitchFamily="34" charset="0"/>
              <a:buChar char="•"/>
              <a:defRPr/>
            </a:pPr>
            <a:endParaRPr lang="en-US" altLang="zh-CN" sz="1400" dirty="0">
              <a:solidFill>
                <a:schemeClr val="tx2"/>
              </a:solidFill>
              <a:cs typeface="Arial Unicode MS" panose="020B0604020202020204" pitchFamily="34" charset="-122"/>
              <a:sym typeface="+mn-lt"/>
            </a:endParaRPr>
          </a:p>
          <a:p>
            <a:pPr marL="742950" lvl="1" indent="-285750">
              <a:buClr>
                <a:schemeClr val="accent2"/>
              </a:buClr>
              <a:buFont typeface="Wingdings" pitchFamily="2" charset="2"/>
              <a:buChar char="q"/>
            </a:pPr>
            <a:r>
              <a:rPr lang="en-US" dirty="0"/>
              <a:t>Precise marketing – categorize and identify customers with low-quality experience</a:t>
            </a:r>
          </a:p>
          <a:p>
            <a:pPr marL="742950" lvl="1" indent="-285750">
              <a:buClr>
                <a:schemeClr val="accent2"/>
              </a:buClr>
              <a:buFont typeface="Wingdings" pitchFamily="2" charset="2"/>
              <a:buChar char="q"/>
            </a:pPr>
            <a:r>
              <a:rPr lang="en-US" dirty="0"/>
              <a:t>Instant troubleshooting to improve O&amp;M efficiency and customer satisfaction</a:t>
            </a:r>
          </a:p>
          <a:p>
            <a:pPr marL="742950" lvl="1" indent="-285750">
              <a:buClr>
                <a:schemeClr val="accent2"/>
              </a:buClr>
              <a:buFont typeface="Wingdings" pitchFamily="2" charset="2"/>
              <a:buChar char="q"/>
            </a:pPr>
            <a:r>
              <a:rPr lang="en-US" dirty="0"/>
              <a:t>Network and application performance optimization</a:t>
            </a:r>
          </a:p>
        </p:txBody>
      </p:sp>
    </p:spTree>
    <p:extLst>
      <p:ext uri="{BB962C8B-B14F-4D97-AF65-F5344CB8AC3E}">
        <p14:creationId xmlns:p14="http://schemas.microsoft.com/office/powerpoint/2010/main" val="41023885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5.2.11"/>
</p:tagLst>
</file>

<file path=ppt/tags/tag10.xml><?xml version="1.0" encoding="utf-8"?>
<p:tagLst xmlns:a="http://schemas.openxmlformats.org/drawingml/2006/main" xmlns:r="http://schemas.openxmlformats.org/officeDocument/2006/relationships" xmlns:p="http://schemas.openxmlformats.org/presentationml/2006/main">
  <p:tag name="PA" val="v5.2.9"/>
</p:tagLst>
</file>

<file path=ppt/tags/tag11.xml><?xml version="1.0" encoding="utf-8"?>
<p:tagLst xmlns:a="http://schemas.openxmlformats.org/drawingml/2006/main" xmlns:r="http://schemas.openxmlformats.org/officeDocument/2006/relationships" xmlns:p="http://schemas.openxmlformats.org/presentationml/2006/main">
  <p:tag name="PA" val="v5.2.9"/>
</p:tagLst>
</file>

<file path=ppt/tags/tag12.xml><?xml version="1.0" encoding="utf-8"?>
<p:tagLst xmlns:a="http://schemas.openxmlformats.org/drawingml/2006/main" xmlns:r="http://schemas.openxmlformats.org/officeDocument/2006/relationships" xmlns:p="http://schemas.openxmlformats.org/presentationml/2006/main">
  <p:tag name="PA" val="v5.2.9"/>
</p:tagLst>
</file>

<file path=ppt/tags/tag13.xml><?xml version="1.0" encoding="utf-8"?>
<p:tagLst xmlns:a="http://schemas.openxmlformats.org/drawingml/2006/main" xmlns:r="http://schemas.openxmlformats.org/officeDocument/2006/relationships" xmlns:p="http://schemas.openxmlformats.org/presentationml/2006/main">
  <p:tag name="PA" val="v5.2.9"/>
</p:tagLst>
</file>

<file path=ppt/tags/tag14.xml><?xml version="1.0" encoding="utf-8"?>
<p:tagLst xmlns:a="http://schemas.openxmlformats.org/drawingml/2006/main" xmlns:r="http://schemas.openxmlformats.org/officeDocument/2006/relationships" xmlns:p="http://schemas.openxmlformats.org/presentationml/2006/main">
  <p:tag name="PA" val="v5.2.9"/>
</p:tagLst>
</file>

<file path=ppt/tags/tag15.xml><?xml version="1.0" encoding="utf-8"?>
<p:tagLst xmlns:a="http://schemas.openxmlformats.org/drawingml/2006/main" xmlns:r="http://schemas.openxmlformats.org/officeDocument/2006/relationships" xmlns:p="http://schemas.openxmlformats.org/presentationml/2006/main">
  <p:tag name="PA" val="v5.2.9"/>
</p:tagLst>
</file>

<file path=ppt/tags/tag16.xml><?xml version="1.0" encoding="utf-8"?>
<p:tagLst xmlns:a="http://schemas.openxmlformats.org/drawingml/2006/main" xmlns:r="http://schemas.openxmlformats.org/officeDocument/2006/relationships" xmlns:p="http://schemas.openxmlformats.org/presentationml/2006/main">
  <p:tag name="PA" val="v5.2.9"/>
</p:tagLst>
</file>

<file path=ppt/tags/tag17.xml><?xml version="1.0" encoding="utf-8"?>
<p:tagLst xmlns:a="http://schemas.openxmlformats.org/drawingml/2006/main" xmlns:r="http://schemas.openxmlformats.org/officeDocument/2006/relationships" xmlns:p="http://schemas.openxmlformats.org/presentationml/2006/main">
  <p:tag name="PA" val="v5.2.9"/>
</p:tagLst>
</file>

<file path=ppt/tags/tag2.xml><?xml version="1.0" encoding="utf-8"?>
<p:tagLst xmlns:a="http://schemas.openxmlformats.org/drawingml/2006/main" xmlns:r="http://schemas.openxmlformats.org/officeDocument/2006/relationships" xmlns:p="http://schemas.openxmlformats.org/presentationml/2006/main">
  <p:tag name="PA" val="v5.2.1"/>
</p:tagLst>
</file>

<file path=ppt/tags/tag3.xml><?xml version="1.0" encoding="utf-8"?>
<p:tagLst xmlns:a="http://schemas.openxmlformats.org/drawingml/2006/main" xmlns:r="http://schemas.openxmlformats.org/officeDocument/2006/relationships" xmlns:p="http://schemas.openxmlformats.org/presentationml/2006/main">
  <p:tag name="PA" val="v5.2.1"/>
</p:tagLst>
</file>

<file path=ppt/tags/tag4.xml><?xml version="1.0" encoding="utf-8"?>
<p:tagLst xmlns:a="http://schemas.openxmlformats.org/drawingml/2006/main" xmlns:r="http://schemas.openxmlformats.org/officeDocument/2006/relationships" xmlns:p="http://schemas.openxmlformats.org/presentationml/2006/main">
  <p:tag name="PA" val="v5.2.1"/>
</p:tagLst>
</file>

<file path=ppt/tags/tag5.xml><?xml version="1.0" encoding="utf-8"?>
<p:tagLst xmlns:a="http://schemas.openxmlformats.org/drawingml/2006/main" xmlns:r="http://schemas.openxmlformats.org/officeDocument/2006/relationships" xmlns:p="http://schemas.openxmlformats.org/presentationml/2006/main">
  <p:tag name="PA" val="v5.2.1"/>
</p:tagLst>
</file>

<file path=ppt/tags/tag6.xml><?xml version="1.0" encoding="utf-8"?>
<p:tagLst xmlns:a="http://schemas.openxmlformats.org/drawingml/2006/main" xmlns:r="http://schemas.openxmlformats.org/officeDocument/2006/relationships" xmlns:p="http://schemas.openxmlformats.org/presentationml/2006/main">
  <p:tag name="PA" val="v5.2.1"/>
</p:tagLst>
</file>

<file path=ppt/tags/tag7.xml><?xml version="1.0" encoding="utf-8"?>
<p:tagLst xmlns:a="http://schemas.openxmlformats.org/drawingml/2006/main" xmlns:r="http://schemas.openxmlformats.org/officeDocument/2006/relationships" xmlns:p="http://schemas.openxmlformats.org/presentationml/2006/main">
  <p:tag name="PA" val="v5.2.1"/>
</p:tagLst>
</file>

<file path=ppt/tags/tag8.xml><?xml version="1.0" encoding="utf-8"?>
<p:tagLst xmlns:a="http://schemas.openxmlformats.org/drawingml/2006/main" xmlns:r="http://schemas.openxmlformats.org/officeDocument/2006/relationships" xmlns:p="http://schemas.openxmlformats.org/presentationml/2006/main">
  <p:tag name="PA" val="v5.2.1"/>
</p:tagLst>
</file>

<file path=ppt/tags/tag9.xml><?xml version="1.0" encoding="utf-8"?>
<p:tagLst xmlns:a="http://schemas.openxmlformats.org/drawingml/2006/main" xmlns:r="http://schemas.openxmlformats.org/officeDocument/2006/relationships" xmlns:p="http://schemas.openxmlformats.org/presentationml/2006/main">
  <p:tag name="PA" val="v5.2.1"/>
</p:tagLst>
</file>

<file path=ppt/theme/theme1.xml><?xml version="1.0" encoding="utf-8"?>
<a:theme xmlns:a="http://schemas.openxmlformats.org/drawingml/2006/main" name="BCW">
  <a:themeElements>
    <a:clrScheme name="Huawei">
      <a:dk1>
        <a:srgbClr val="595957"/>
      </a:dk1>
      <a:lt1>
        <a:srgbClr val="FFFFFF"/>
      </a:lt1>
      <a:dk2>
        <a:srgbClr val="000000"/>
      </a:dk2>
      <a:lt2>
        <a:srgbClr val="DDDDDD"/>
      </a:lt2>
      <a:accent1>
        <a:srgbClr val="C7000B"/>
      </a:accent1>
      <a:accent2>
        <a:srgbClr val="898989"/>
      </a:accent2>
      <a:accent3>
        <a:srgbClr val="DDDDDD"/>
      </a:accent3>
      <a:accent4>
        <a:srgbClr val="D7005B"/>
      </a:accent4>
      <a:accent5>
        <a:srgbClr val="F5A200"/>
      </a:accent5>
      <a:accent6>
        <a:srgbClr val="FFFF00"/>
      </a:accent6>
      <a:hlink>
        <a:srgbClr val="00B0F0"/>
      </a:hlink>
      <a:folHlink>
        <a:srgbClr val="D7005B"/>
      </a:folHlink>
    </a:clrScheme>
    <a:fontScheme name="Huawei New">
      <a:majorFont>
        <a:latin typeface="Arial"/>
        <a:ea typeface="Microsoft YaHei"/>
        <a:cs typeface=""/>
      </a:majorFont>
      <a:minorFont>
        <a:latin typeface="Arial"/>
        <a:ea typeface="Microsoft YaHei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1971A4E-9B7C-4098-932A-3837A4AF1ED9}" vid="{B53326AB-E42C-4BC1-A589-C97257F7A5EA}"/>
    </a:ext>
  </a:extLst>
</a:theme>
</file>

<file path=ppt/theme/theme2.xml><?xml version="1.0" encoding="utf-8"?>
<a:theme xmlns:a="http://schemas.openxmlformats.org/drawingml/2006/main" name="27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dzy2zs4f">
      <a:majorFont>
        <a:latin typeface="Arial" panose="020B0A04020102020204"/>
        <a:ea typeface="微软雅黑"/>
        <a:cs typeface=""/>
      </a:majorFont>
      <a:minorFont>
        <a:latin typeface="Arial" panose="020B060402020202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466A2A5-F21C-401E-B6D0-CA69BF331BD4}"/>
    </a:ext>
  </a:extLst>
</a:theme>
</file>

<file path=ppt/theme/theme3.xml><?xml version="1.0" encoding="utf-8"?>
<a:theme xmlns:a="http://schemas.openxmlformats.org/drawingml/2006/main" name="28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dzy2zs4f">
      <a:majorFont>
        <a:latin typeface="Arial" panose="020B0A04020102020204"/>
        <a:ea typeface="微软雅黑"/>
        <a:cs typeface=""/>
      </a:majorFont>
      <a:minorFont>
        <a:latin typeface="Arial" panose="020B060402020202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466A2A5-F21C-401E-B6D0-CA69BF331BD4}"/>
    </a:ext>
  </a:extLst>
</a:theme>
</file>

<file path=ppt/theme/theme4.xml><?xml version="1.0" encoding="utf-8"?>
<a:theme xmlns:a="http://schemas.openxmlformats.org/drawingml/2006/main" name="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C34AD67-7538-4717-9A73-50191031DBF3}"/>
    </a:ext>
  </a:extLst>
</a:theme>
</file>

<file path=ppt/theme/theme5.xml><?xml version="1.0" encoding="utf-8"?>
<a:theme xmlns:a="http://schemas.openxmlformats.org/drawingml/2006/main" name="10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rgbClr val="FFC000"/>
          </a:solidFill>
          <a:prstDash val="dash"/>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tx2"/>
          </a:solidFill>
          <a:prstDash val="dash"/>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6.xml><?xml version="1.0" encoding="utf-8"?>
<a:theme xmlns:a="http://schemas.openxmlformats.org/drawingml/2006/main" name="29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dzy2zs4f">
      <a:majorFont>
        <a:latin typeface="Arial" panose="020B0A04020102020204"/>
        <a:ea typeface="微软雅黑"/>
        <a:cs typeface=""/>
      </a:majorFont>
      <a:minorFont>
        <a:latin typeface="Arial" panose="020B060402020202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466A2A5-F21C-401E-B6D0-CA69BF331BD4}"/>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Futurewei 2019 Template</Template>
  <TotalTime>21981</TotalTime>
  <Words>1414</Words>
  <Application>Microsoft Macintosh PowerPoint</Application>
  <PresentationFormat>Widescreen</PresentationFormat>
  <Paragraphs>404</Paragraphs>
  <Slides>14</Slides>
  <Notes>13</Notes>
  <HiddenSlides>0</HiddenSlides>
  <MMClips>0</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14</vt:i4>
      </vt:variant>
    </vt:vector>
  </HeadingPairs>
  <TitlesOfParts>
    <vt:vector size="34" baseType="lpstr">
      <vt:lpstr>Akkurat Pro</vt:lpstr>
      <vt:lpstr>Arial Unicode MS</vt:lpstr>
      <vt:lpstr>等线</vt:lpstr>
      <vt:lpstr>等线</vt:lpstr>
      <vt:lpstr>等线 Light</vt:lpstr>
      <vt:lpstr>FrutigerNext LT Light</vt:lpstr>
      <vt:lpstr>微软雅黑</vt:lpstr>
      <vt:lpstr>微软雅黑</vt:lpstr>
      <vt:lpstr>黑体</vt:lpstr>
      <vt:lpstr>方正兰亭细黑_GBK</vt:lpstr>
      <vt:lpstr>方正兰亭细黑简体</vt:lpstr>
      <vt:lpstr>Arial</vt:lpstr>
      <vt:lpstr>Calibri</vt:lpstr>
      <vt:lpstr>Wingdings</vt:lpstr>
      <vt:lpstr>BCW</vt:lpstr>
      <vt:lpstr>27_章节页</vt:lpstr>
      <vt:lpstr>28_章节页</vt:lpstr>
      <vt:lpstr>章节页</vt:lpstr>
      <vt:lpstr>10_内容Copytext </vt:lpstr>
      <vt:lpstr>29_章节页</vt:lpstr>
      <vt:lpstr>AI Applications and Impacts on Broadband Network</vt:lpstr>
      <vt:lpstr>Outline</vt:lpstr>
      <vt:lpstr>PowerPoint Presentation</vt:lpstr>
      <vt:lpstr>Broadband Service Challenges : Operation &amp; Management</vt:lpstr>
      <vt:lpstr>Broadband Service Challenges : Paradigm Shift in User Applications and Requirements</vt:lpstr>
      <vt:lpstr>Building Autonomous Network for Broadband</vt:lpstr>
      <vt:lpstr>Cloud-Native Digitalized Foundation w/ AI for Autonomous Network</vt:lpstr>
      <vt:lpstr>Cloud-Device AI Synergy</vt:lpstr>
      <vt:lpstr>PowerPoint Presentation</vt:lpstr>
      <vt:lpstr>AI Application: Intelligent Wi-Fi Interference Control </vt:lpstr>
      <vt:lpstr>AI Application: Intelligent Performance Monitoring in Access &amp; Home Networks</vt:lpstr>
      <vt:lpstr>Lab Test : Autonomous Level Evaluation of Home Broadband Network</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Aihua Guo</dc:creator>
  <cp:lastModifiedBy>Aihua Guo</cp:lastModifiedBy>
  <cp:revision>78</cp:revision>
  <dcterms:created xsi:type="dcterms:W3CDTF">2019-12-02T18:03:50Z</dcterms:created>
  <dcterms:modified xsi:type="dcterms:W3CDTF">2024-02-29T15:31:18Z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readonly">
    <vt:lpwstr/>
  </property>
  <property fmtid="{D5CDD505-2E9C-101B-9397-08002B2CF9AE}" pid="3" name="_change">
    <vt:lpwstr/>
  </property>
  <property fmtid="{D5CDD505-2E9C-101B-9397-08002B2CF9AE}" pid="4" name="_full-control">
    <vt:lpwstr/>
  </property>
  <property fmtid="{D5CDD505-2E9C-101B-9397-08002B2CF9AE}" pid="5" name="sflag">
    <vt:lpwstr>1565641933</vt:lpwstr>
  </property>
</Properties>
</file>